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01" r:id="rId1"/>
  </p:sldMasterIdLst>
  <p:notesMasterIdLst>
    <p:notesMasterId r:id="rId74"/>
  </p:notesMasterIdLst>
  <p:handoutMasterIdLst>
    <p:handoutMasterId r:id="rId75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32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325" r:id="rId20"/>
    <p:sldId id="275" r:id="rId21"/>
    <p:sldId id="276" r:id="rId22"/>
    <p:sldId id="277" r:id="rId23"/>
    <p:sldId id="326" r:id="rId24"/>
    <p:sldId id="278" r:id="rId25"/>
    <p:sldId id="279" r:id="rId26"/>
    <p:sldId id="280" r:id="rId27"/>
    <p:sldId id="328" r:id="rId28"/>
    <p:sldId id="327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329" r:id="rId45"/>
    <p:sldId id="330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</p:sldIdLst>
  <p:sldSz cx="13004800" cy="975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7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0" autoAdjust="0"/>
    <p:restoredTop sz="82331" autoAdjust="0"/>
  </p:normalViewPr>
  <p:slideViewPr>
    <p:cSldViewPr>
      <p:cViewPr varScale="1">
        <p:scale>
          <a:sx n="49" d="100"/>
          <a:sy n="49" d="100"/>
        </p:scale>
        <p:origin x="1579" y="53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31AC0-A9FE-4312-AF44-92CBBD14D17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363FD-0757-4D2F-AB2A-4D32DC347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713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ook Antiqu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ook Antiqua"/>
              </a:defRPr>
            </a:lvl1pPr>
          </a:lstStyle>
          <a:p>
            <a:fld id="{E1EEBE56-20E2-E74D-9035-27D8EAEB0526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ook Antiqu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Book Antiqua"/>
              </a:defRPr>
            </a:lvl1pPr>
          </a:lstStyle>
          <a:p>
            <a:fld id="{AC742AA2-86C2-2445-8FBF-A051532B66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852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BE2D3CBB-E876-42FF-972B-7BA260FAC6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section 2.1:</a:t>
            </a:r>
          </a:p>
          <a:p>
            <a:pPr algn="l"/>
            <a:r>
              <a:rPr lang="en-US" sz="1200" b="0" i="0" u="none" strike="noStrike" baseline="0" dirty="0">
                <a:latin typeface="NimbusRomNo9L-Regu"/>
              </a:rPr>
              <a:t>First-order predicate calculus is based on a </a:t>
            </a:r>
            <a:r>
              <a:rPr lang="en-US" sz="1200" b="0" i="0" u="none" strike="noStrike" baseline="0" dirty="0">
                <a:latin typeface="NimbusRomNo9L-ReguItal"/>
              </a:rPr>
              <a:t>symbol alphabet </a:t>
            </a:r>
            <a:r>
              <a:rPr lang="en-US" sz="1200" b="0" i="0" u="none" strike="noStrike" baseline="0" dirty="0">
                <a:latin typeface="NimbusRomNo9L-Regu"/>
              </a:rPr>
              <a:t>that consists of</a:t>
            </a:r>
          </a:p>
          <a:p>
            <a:pPr algn="l"/>
            <a:r>
              <a:rPr lang="en-US" sz="1200" b="0" i="0" u="none" strike="noStrike" baseline="0" dirty="0">
                <a:latin typeface="NimbusRomNo9L-Regu"/>
              </a:rPr>
              <a:t>(1) variables, constants, functions, and predicate symbols; (2) parentheses; (3) the</a:t>
            </a:r>
          </a:p>
          <a:p>
            <a:pPr algn="l"/>
            <a:r>
              <a:rPr lang="en-US" sz="1200" b="0" i="0" u="none" strike="noStrike" baseline="0" dirty="0">
                <a:latin typeface="NimbusRomNo9L-Regu"/>
              </a:rPr>
              <a:t>logical connectors </a:t>
            </a:r>
            <a:r>
              <a:rPr lang="en-US" sz="1200" b="0" i="0" u="none" strike="noStrike" baseline="0" dirty="0">
                <a:latin typeface="CMSY10"/>
              </a:rPr>
              <a:t>^ </a:t>
            </a:r>
            <a:r>
              <a:rPr lang="en-US" sz="1200" b="0" i="0" u="none" strike="noStrike" baseline="0" dirty="0">
                <a:latin typeface="NimbusRomNo9L-Regu"/>
              </a:rPr>
              <a:t>(and), </a:t>
            </a:r>
            <a:r>
              <a:rPr lang="en-US" sz="1200" b="0" i="0" u="none" strike="noStrike" baseline="0" dirty="0">
                <a:latin typeface="CMSY10"/>
              </a:rPr>
              <a:t>_ </a:t>
            </a:r>
            <a:r>
              <a:rPr lang="en-US" sz="1200" b="0" i="0" u="none" strike="noStrike" baseline="0" dirty="0">
                <a:latin typeface="NimbusRomNo9L-Regu"/>
              </a:rPr>
              <a:t>(or), </a:t>
            </a:r>
            <a:r>
              <a:rPr lang="en-US" dirty="0"/>
              <a:t>¬</a:t>
            </a:r>
            <a:r>
              <a:rPr lang="en-US" sz="1200" b="0" i="0" u="none" strike="noStrike" baseline="0" dirty="0">
                <a:latin typeface="CMSY10"/>
              </a:rPr>
              <a:t> </a:t>
            </a:r>
            <a:r>
              <a:rPr lang="en-US" sz="1200" b="0" i="0" u="none" strike="noStrike" baseline="0" dirty="0">
                <a:latin typeface="NimbusRomNo9L-Regu"/>
              </a:rPr>
              <a:t>(not), </a:t>
            </a:r>
            <a:r>
              <a:rPr lang="en-US" sz="1200" b="0" i="0" u="none" strike="noStrike" baseline="0" dirty="0">
                <a:latin typeface="CMSY10"/>
              </a:rPr>
              <a:t>-&gt;</a:t>
            </a:r>
            <a:r>
              <a:rPr lang="en-US" sz="1200" b="0" i="0" u="none" strike="noStrike" baseline="0" dirty="0">
                <a:latin typeface="NimbusRomNo9L-Regu"/>
              </a:rPr>
              <a:t>(implication), and</a:t>
            </a:r>
            <a:r>
              <a:rPr lang="en-US" sz="1200" b="0" i="0" u="none" strike="noStrike" baseline="0" dirty="0">
                <a:latin typeface="CMSY10"/>
              </a:rPr>
              <a:t> &lt;-&gt; </a:t>
            </a:r>
            <a:r>
              <a:rPr lang="en-US" sz="1200" b="0" i="0" u="none" strike="noStrike" baseline="0" dirty="0">
                <a:latin typeface="NimbusRomNo9L-Regu"/>
              </a:rPr>
              <a:t>(equivalence);</a:t>
            </a:r>
          </a:p>
          <a:p>
            <a:pPr algn="l"/>
            <a:r>
              <a:rPr lang="en-US" sz="1200" b="0" i="0" u="none" strike="noStrike" baseline="0" dirty="0">
                <a:latin typeface="NimbusRomNo9L-Regu"/>
              </a:rPr>
              <a:t>and (4) quantifiers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en-US" sz="1200" b="0" i="0" u="none" strike="noStrike" baseline="0" dirty="0">
                <a:latin typeface="CMSY10"/>
              </a:rPr>
              <a:t> </a:t>
            </a:r>
            <a:r>
              <a:rPr lang="en-US" sz="1200" b="0" i="0" u="none" strike="noStrike" baseline="0" dirty="0">
                <a:latin typeface="NimbusRomNo9L-Regu"/>
              </a:rPr>
              <a:t>(for all) and </a:t>
            </a:r>
            <a:r>
              <a:rPr lang="en-US" sz="1200" b="0" i="0" u="none" strike="noStrike" baseline="0" dirty="0">
                <a:latin typeface="CMSY10"/>
              </a:rPr>
              <a:t>9 </a:t>
            </a:r>
            <a:r>
              <a:rPr lang="en-US" sz="1200" b="0" i="0" u="none" strike="noStrike" baseline="0" dirty="0">
                <a:latin typeface="NimbusRomNo9L-Regu"/>
              </a:rPr>
              <a:t>(there exists). A </a:t>
            </a:r>
            <a:r>
              <a:rPr lang="en-US" sz="1200" b="0" i="0" u="none" strike="noStrike" baseline="0" dirty="0">
                <a:latin typeface="NimbusRomNo9L-ReguItal"/>
              </a:rPr>
              <a:t>term </a:t>
            </a:r>
            <a:r>
              <a:rPr lang="en-US" sz="1200" b="0" i="0" u="none" strike="noStrike" baseline="0" dirty="0">
                <a:latin typeface="NimbusRomNo9L-Regu"/>
              </a:rPr>
              <a:t>is either a constant or a</a:t>
            </a:r>
          </a:p>
          <a:p>
            <a:pPr algn="l"/>
            <a:r>
              <a:rPr lang="en-US" sz="1200" b="0" i="0" u="none" strike="noStrike" baseline="0" dirty="0">
                <a:latin typeface="NimbusRomNo9L-Regu"/>
              </a:rPr>
              <a:t>variable. Recursively, if </a:t>
            </a:r>
            <a:r>
              <a:rPr lang="en-US" sz="1200" b="0" i="0" u="none" strike="noStrike" baseline="0" dirty="0">
                <a:latin typeface="NimbusRomNo9L-ReguItal"/>
              </a:rPr>
              <a:t>f </a:t>
            </a:r>
            <a:r>
              <a:rPr lang="en-US" sz="1200" b="0" i="0" u="none" strike="noStrike" baseline="0" dirty="0">
                <a:latin typeface="NimbusRomNo9L-Regu"/>
              </a:rPr>
              <a:t>is an </a:t>
            </a:r>
            <a:r>
              <a:rPr lang="en-US" sz="1200" b="0" i="0" u="none" strike="noStrike" baseline="0" dirty="0">
                <a:latin typeface="NimbusRomNo9L-ReguItal"/>
              </a:rPr>
              <a:t>n</a:t>
            </a:r>
            <a:r>
              <a:rPr lang="en-US" sz="1200" b="0" i="0" u="none" strike="noStrike" baseline="0" dirty="0">
                <a:latin typeface="NimbusRomNo9L-Regu"/>
              </a:rPr>
              <a:t>-</a:t>
            </a:r>
            <a:r>
              <a:rPr lang="en-US" sz="1200" b="0" i="0" u="none" strike="noStrike" baseline="0" dirty="0" err="1">
                <a:latin typeface="NimbusRomNo9L-Regu"/>
              </a:rPr>
              <a:t>ary</a:t>
            </a:r>
            <a:r>
              <a:rPr lang="en-US" sz="1200" b="0" i="0" u="none" strike="noStrike" baseline="0" dirty="0">
                <a:latin typeface="NimbusRomNo9L-Regu"/>
              </a:rPr>
              <a:t> function and </a:t>
            </a:r>
            <a:r>
              <a:rPr lang="en-US" sz="1200" b="0" i="0" u="none" strike="noStrike" baseline="0" dirty="0">
                <a:latin typeface="NimbusRomNo9L-ReguItal"/>
              </a:rPr>
              <a:t>t</a:t>
            </a:r>
            <a:r>
              <a:rPr lang="en-US" sz="800" b="0" i="0" u="none" strike="noStrike" baseline="0" dirty="0">
                <a:latin typeface="NimbusRomNo9L-Regu"/>
              </a:rPr>
              <a:t>1</a:t>
            </a:r>
            <a:r>
              <a:rPr lang="en-US" sz="1200" b="0" i="0" u="none" strike="noStrike" baseline="0" dirty="0">
                <a:latin typeface="CMMI10"/>
              </a:rPr>
              <a:t>; : : : ; </a:t>
            </a:r>
            <a:r>
              <a:rPr lang="en-US" sz="1200" b="0" i="0" u="none" strike="noStrike" baseline="0" dirty="0" err="1">
                <a:latin typeface="NimbusRomNo9L-ReguItal"/>
              </a:rPr>
              <a:t>t</a:t>
            </a:r>
            <a:r>
              <a:rPr lang="en-US" sz="800" b="0" i="0" u="none" strike="noStrike" baseline="0" dirty="0" err="1">
                <a:latin typeface="NimbusRomNo9L-ReguItal"/>
              </a:rPr>
              <a:t>n</a:t>
            </a:r>
            <a:r>
              <a:rPr lang="en-US" sz="800" b="0" i="0" u="none" strike="noStrike" baseline="0" dirty="0">
                <a:latin typeface="NimbusRomNo9L-ReguItal"/>
              </a:rPr>
              <a:t> </a:t>
            </a:r>
            <a:r>
              <a:rPr lang="en-US" sz="1200" b="0" i="0" u="none" strike="noStrike" baseline="0" dirty="0">
                <a:latin typeface="NimbusRomNo9L-Regu"/>
              </a:rPr>
              <a:t>are terms, </a:t>
            </a:r>
            <a:r>
              <a:rPr lang="en-US" sz="1200" b="0" i="0" u="none" strike="noStrike" baseline="0" dirty="0">
                <a:latin typeface="NimbusRomNo9L-ReguItal"/>
              </a:rPr>
              <a:t>f </a:t>
            </a:r>
            <a:r>
              <a:rPr lang="en-US" sz="1200" b="0" i="0" u="none" strike="noStrike" baseline="0" dirty="0">
                <a:latin typeface="CMR10"/>
              </a:rPr>
              <a:t>(</a:t>
            </a:r>
            <a:r>
              <a:rPr lang="en-US" sz="1200" b="0" i="0" u="none" strike="noStrike" baseline="0" dirty="0">
                <a:latin typeface="NimbusRomNo9L-ReguItal"/>
              </a:rPr>
              <a:t>t</a:t>
            </a:r>
            <a:r>
              <a:rPr lang="en-US" sz="800" b="0" i="0" u="none" strike="noStrike" baseline="0" dirty="0">
                <a:latin typeface="NimbusRomNo9L-Regu"/>
              </a:rPr>
              <a:t>1</a:t>
            </a:r>
            <a:r>
              <a:rPr lang="en-US" sz="1200" b="0" i="0" u="none" strike="noStrike" baseline="0" dirty="0">
                <a:latin typeface="CMMI10"/>
              </a:rPr>
              <a:t>; : : : ; </a:t>
            </a:r>
            <a:r>
              <a:rPr lang="en-US" sz="1200" b="0" i="0" u="none" strike="noStrike" baseline="0" dirty="0" err="1">
                <a:latin typeface="NimbusRomNo9L-ReguItal"/>
              </a:rPr>
              <a:t>t</a:t>
            </a:r>
            <a:r>
              <a:rPr lang="en-US" sz="800" b="0" i="0" u="none" strike="noStrike" baseline="0" dirty="0" err="1">
                <a:latin typeface="NimbusRomNo9L-ReguItal"/>
              </a:rPr>
              <a:t>n</a:t>
            </a:r>
            <a:r>
              <a:rPr lang="en-US" sz="1200" b="0" i="0" u="none" strike="noStrike" baseline="0" dirty="0">
                <a:latin typeface="CMR10"/>
              </a:rPr>
              <a:t>)</a:t>
            </a:r>
          </a:p>
          <a:p>
            <a:pPr algn="l"/>
            <a:r>
              <a:rPr lang="en-US" sz="1200" b="0" i="0" u="none" strike="noStrike" baseline="0" dirty="0">
                <a:latin typeface="NimbusRomNo9L-Regu"/>
              </a:rPr>
              <a:t>is also a term. An </a:t>
            </a:r>
            <a:r>
              <a:rPr lang="en-US" sz="1200" b="0" i="0" u="none" strike="noStrike" baseline="0" dirty="0">
                <a:latin typeface="NimbusRomNo9L-ReguItal"/>
              </a:rPr>
              <a:t>atomic formula </a:t>
            </a:r>
            <a:r>
              <a:rPr lang="en-US" sz="1200" b="0" i="0" u="none" strike="noStrike" baseline="0" dirty="0">
                <a:latin typeface="NimbusRomNo9L-Regu"/>
              </a:rPr>
              <a:t>is of the form </a:t>
            </a:r>
            <a:r>
              <a:rPr lang="en-US" sz="1200" b="0" i="0" u="none" strike="noStrike" baseline="0" dirty="0">
                <a:latin typeface="NimbusRomNo9L-ReguItal"/>
              </a:rPr>
              <a:t>P</a:t>
            </a:r>
            <a:r>
              <a:rPr lang="en-US" sz="1200" b="0" i="0" u="none" strike="noStrike" baseline="0" dirty="0">
                <a:latin typeface="CMR10"/>
              </a:rPr>
              <a:t>(</a:t>
            </a:r>
            <a:r>
              <a:rPr lang="en-US" sz="1200" b="0" i="0" u="none" strike="noStrike" baseline="0" dirty="0">
                <a:latin typeface="NimbusRomNo9L-ReguItal"/>
              </a:rPr>
              <a:t>t</a:t>
            </a:r>
            <a:r>
              <a:rPr lang="en-US" sz="800" b="0" i="0" u="none" strike="noStrike" baseline="0" dirty="0">
                <a:latin typeface="NimbusRomNo9L-Regu"/>
              </a:rPr>
              <a:t>1</a:t>
            </a:r>
            <a:r>
              <a:rPr lang="en-US" sz="1200" b="0" i="0" u="none" strike="noStrike" baseline="0" dirty="0">
                <a:latin typeface="CMMI10"/>
              </a:rPr>
              <a:t>; : : : ; </a:t>
            </a:r>
            <a:r>
              <a:rPr lang="en-US" sz="1200" b="0" i="0" u="none" strike="noStrike" baseline="0" dirty="0" err="1">
                <a:latin typeface="NimbusRomNo9L-ReguItal"/>
              </a:rPr>
              <a:t>t</a:t>
            </a:r>
            <a:r>
              <a:rPr lang="en-US" sz="800" b="0" i="0" u="none" strike="noStrike" baseline="0" dirty="0" err="1">
                <a:latin typeface="NimbusRomNo9L-ReguItal"/>
              </a:rPr>
              <a:t>n</a:t>
            </a:r>
            <a:r>
              <a:rPr lang="en-US" sz="1200" b="0" i="0" u="none" strike="noStrike" baseline="0" dirty="0">
                <a:latin typeface="CMR10"/>
              </a:rPr>
              <a:t>)</a:t>
            </a:r>
            <a:r>
              <a:rPr lang="en-US" sz="1200" b="0" i="0" u="none" strike="noStrike" baseline="0" dirty="0">
                <a:latin typeface="NimbusRomNo9L-Regu"/>
              </a:rPr>
              <a:t>, where </a:t>
            </a:r>
            <a:r>
              <a:rPr lang="en-US" sz="1200" b="0" i="0" u="none" strike="noStrike" baseline="0" dirty="0">
                <a:latin typeface="NimbusRomNo9L-ReguItal"/>
              </a:rPr>
              <a:t>P </a:t>
            </a:r>
            <a:r>
              <a:rPr lang="en-US" sz="1200" b="0" i="0" u="none" strike="noStrike" baseline="0" dirty="0">
                <a:latin typeface="NimbusRomNo9L-Regu"/>
              </a:rPr>
              <a:t>is an </a:t>
            </a:r>
            <a:r>
              <a:rPr lang="en-US" sz="1200" b="0" i="0" u="none" strike="noStrike" baseline="0" dirty="0">
                <a:latin typeface="NimbusRomNo9L-ReguItal"/>
              </a:rPr>
              <a:t>n</a:t>
            </a:r>
            <a:r>
              <a:rPr lang="en-US" sz="1200" b="0" i="0" u="none" strike="noStrike" baseline="0" dirty="0">
                <a:latin typeface="NimbusRomNo9L-Regu"/>
              </a:rPr>
              <a:t>-</a:t>
            </a:r>
            <a:r>
              <a:rPr lang="en-US" sz="1200" b="0" i="0" u="none" strike="noStrike" baseline="0" dirty="0" err="1">
                <a:latin typeface="NimbusRomNo9L-Regu"/>
              </a:rPr>
              <a:t>ary</a:t>
            </a:r>
            <a:endParaRPr lang="en-US" sz="1200" b="0" i="0" u="none" strike="noStrike" baseline="0" dirty="0">
              <a:latin typeface="NimbusRomNo9L-Regu"/>
            </a:endParaRPr>
          </a:p>
          <a:p>
            <a:pPr algn="l"/>
            <a:r>
              <a:rPr lang="en-US" sz="1200" b="0" i="0" u="none" strike="noStrike" baseline="0" dirty="0">
                <a:latin typeface="NimbusRomNo9L-Regu"/>
              </a:rPr>
              <a:t>predicate symbol and the </a:t>
            </a:r>
            <a:r>
              <a:rPr lang="en-US" sz="1200" b="0" i="0" u="none" strike="noStrike" baseline="0" dirty="0" err="1">
                <a:latin typeface="NimbusRomNo9L-ReguItal"/>
              </a:rPr>
              <a:t>t</a:t>
            </a:r>
            <a:r>
              <a:rPr lang="en-US" sz="800" b="0" i="0" u="none" strike="noStrike" baseline="0" dirty="0" err="1">
                <a:latin typeface="NimbusRomNo9L-ReguItal"/>
              </a:rPr>
              <a:t>i</a:t>
            </a:r>
            <a:r>
              <a:rPr lang="en-US" sz="1200" b="0" i="0" u="none" strike="noStrike" baseline="0" dirty="0" err="1">
                <a:latin typeface="NimbusRomNo9L-Regu"/>
              </a:rPr>
              <a:t>’s</a:t>
            </a:r>
            <a:r>
              <a:rPr lang="en-US" sz="1200" b="0" i="0" u="none" strike="noStrike" baseline="0" dirty="0">
                <a:latin typeface="NimbusRomNo9L-Regu"/>
              </a:rPr>
              <a:t> are terms. A </a:t>
            </a:r>
            <a:r>
              <a:rPr lang="en-US" sz="1200" b="0" i="0" u="none" strike="noStrike" baseline="0" dirty="0">
                <a:latin typeface="NimbusRomNo9L-ReguItal"/>
              </a:rPr>
              <a:t>well-formed formula </a:t>
            </a:r>
            <a:r>
              <a:rPr lang="en-US" sz="1200" b="0" i="0" u="none" strike="noStrike" baseline="0" dirty="0">
                <a:latin typeface="NimbusRomNo9L-Regu"/>
              </a:rPr>
              <a:t>(</a:t>
            </a:r>
            <a:r>
              <a:rPr lang="en-US" sz="1200" b="0" i="0" u="none" strike="noStrike" baseline="0" dirty="0" err="1">
                <a:latin typeface="NimbusRomNo9L-ReguItal"/>
              </a:rPr>
              <a:t>wff</a:t>
            </a:r>
            <a:r>
              <a:rPr lang="en-US" sz="1200" b="0" i="0" u="none" strike="noStrike" baseline="0" dirty="0">
                <a:latin typeface="NimbusRomNo9L-ReguItal"/>
              </a:rPr>
              <a:t> </a:t>
            </a:r>
            <a:r>
              <a:rPr lang="en-US" sz="1200" b="0" i="0" u="none" strike="noStrike" baseline="0" dirty="0">
                <a:latin typeface="NimbusRomNo9L-Regu"/>
              </a:rPr>
              <a:t>) can be defined</a:t>
            </a:r>
          </a:p>
          <a:p>
            <a:pPr algn="l"/>
            <a:r>
              <a:rPr lang="en-US" sz="1200" b="0" i="0" u="none" strike="noStrike" baseline="0" dirty="0">
                <a:latin typeface="NimbusRomNo9L-Regu"/>
              </a:rPr>
              <a:t>recursively as follows: If </a:t>
            </a:r>
            <a:r>
              <a:rPr lang="en-US" sz="1200" b="0" i="0" u="none" strike="noStrike" baseline="0" dirty="0" err="1">
                <a:latin typeface="NimbusRomNo9L-ReguItal"/>
              </a:rPr>
              <a:t>w</a:t>
            </a:r>
            <a:r>
              <a:rPr lang="en-US" sz="800" b="0" i="0" u="none" strike="noStrike" baseline="0" dirty="0" err="1">
                <a:latin typeface="NimbusRomNo9L-ReguItal"/>
              </a:rPr>
              <a:t>i</a:t>
            </a:r>
            <a:r>
              <a:rPr lang="en-US" sz="800" b="0" i="0" u="none" strike="noStrike" baseline="0" dirty="0">
                <a:latin typeface="NimbusRomNo9L-ReguItal"/>
              </a:rPr>
              <a:t> </a:t>
            </a:r>
            <a:r>
              <a:rPr lang="en-US" sz="1200" b="0" i="0" u="none" strike="noStrike" baseline="0" dirty="0">
                <a:latin typeface="NimbusRomNo9L-Regu"/>
              </a:rPr>
              <a:t>and </a:t>
            </a:r>
            <a:r>
              <a:rPr lang="en-US" sz="1200" b="0" i="0" u="none" strike="noStrike" baseline="0" dirty="0" err="1">
                <a:latin typeface="NimbusRomNo9L-ReguItal"/>
              </a:rPr>
              <a:t>w</a:t>
            </a:r>
            <a:r>
              <a:rPr lang="en-US" sz="800" b="0" i="0" u="none" strike="noStrike" baseline="0" dirty="0" err="1">
                <a:latin typeface="NimbusRomNo9L-ReguItal"/>
              </a:rPr>
              <a:t>j</a:t>
            </a:r>
            <a:r>
              <a:rPr lang="en-US" sz="800" b="0" i="0" u="none" strike="noStrike" baseline="0" dirty="0">
                <a:latin typeface="NimbusRomNo9L-ReguItal"/>
              </a:rPr>
              <a:t> </a:t>
            </a:r>
            <a:r>
              <a:rPr lang="en-US" sz="1200" b="0" i="0" u="none" strike="noStrike" baseline="0" dirty="0">
                <a:latin typeface="NimbusRomNo9L-Regu"/>
              </a:rPr>
              <a:t>are </a:t>
            </a:r>
            <a:r>
              <a:rPr lang="en-US" sz="1200" b="0" i="0" u="none" strike="noStrike" baseline="0" dirty="0" err="1">
                <a:latin typeface="NimbusRomNo9L-Regu"/>
              </a:rPr>
              <a:t>wffs</a:t>
            </a:r>
            <a:r>
              <a:rPr lang="en-US" sz="1200" b="0" i="0" u="none" strike="noStrike" baseline="0" dirty="0">
                <a:latin typeface="NimbusRomNo9L-Regu"/>
              </a:rPr>
              <a:t>, then </a:t>
            </a:r>
            <a:r>
              <a:rPr lang="en-US" sz="1200" b="0" i="0" u="none" strike="noStrike" baseline="0" dirty="0">
                <a:latin typeface="CMR10"/>
              </a:rPr>
              <a:t>(</a:t>
            </a:r>
            <a:r>
              <a:rPr lang="en-US" sz="1200" b="0" i="0" u="none" strike="noStrike" baseline="0" dirty="0" err="1">
                <a:latin typeface="NimbusRomNo9L-ReguItal"/>
              </a:rPr>
              <a:t>w</a:t>
            </a:r>
            <a:r>
              <a:rPr lang="en-US" sz="800" b="0" i="0" u="none" strike="noStrike" baseline="0" dirty="0" err="1">
                <a:latin typeface="NimbusRomNo9L-ReguItal"/>
              </a:rPr>
              <a:t>i</a:t>
            </a:r>
            <a:r>
              <a:rPr lang="en-US" sz="1200" b="0" i="0" u="none" strike="noStrike" baseline="0" dirty="0">
                <a:latin typeface="CMR10"/>
              </a:rPr>
              <a:t>)</a:t>
            </a:r>
            <a:r>
              <a:rPr lang="en-US" sz="1200" b="0" i="0" u="none" strike="noStrike" baseline="0" dirty="0">
                <a:latin typeface="CMMI10"/>
              </a:rPr>
              <a:t>; </a:t>
            </a:r>
            <a:r>
              <a:rPr lang="en-US" sz="1200" b="0" i="0" u="none" strike="noStrike" baseline="0" dirty="0">
                <a:latin typeface="CMSY10"/>
              </a:rPr>
              <a:t>:</a:t>
            </a:r>
            <a:r>
              <a:rPr lang="en-US" sz="1200" b="0" i="0" u="none" strike="noStrike" baseline="0" dirty="0">
                <a:latin typeface="CMR10"/>
              </a:rPr>
              <a:t>(</a:t>
            </a:r>
            <a:r>
              <a:rPr lang="en-US" sz="1200" b="0" i="0" u="none" strike="noStrike" baseline="0" dirty="0" err="1">
                <a:latin typeface="NimbusRomNo9L-ReguItal"/>
              </a:rPr>
              <a:t>w</a:t>
            </a:r>
            <a:r>
              <a:rPr lang="en-US" sz="800" b="0" i="0" u="none" strike="noStrike" baseline="0" dirty="0" err="1">
                <a:latin typeface="NimbusRomNo9L-ReguItal"/>
              </a:rPr>
              <a:t>i</a:t>
            </a:r>
            <a:r>
              <a:rPr lang="en-US" sz="1200" b="0" i="0" u="none" strike="noStrike" baseline="0" dirty="0">
                <a:latin typeface="CMR10"/>
              </a:rPr>
              <a:t>)</a:t>
            </a:r>
            <a:r>
              <a:rPr lang="en-US" sz="1200" b="0" i="0" u="none" strike="noStrike" baseline="0" dirty="0">
                <a:latin typeface="CMMI10"/>
              </a:rPr>
              <a:t>; </a:t>
            </a:r>
            <a:r>
              <a:rPr lang="en-US" sz="1200" b="0" i="0" u="none" strike="noStrike" baseline="0" dirty="0">
                <a:latin typeface="CMR10"/>
              </a:rPr>
              <a:t>(</a:t>
            </a:r>
            <a:r>
              <a:rPr lang="en-US" sz="1200" b="0" i="0" u="none" strike="noStrike" baseline="0" dirty="0" err="1">
                <a:latin typeface="NimbusRomNo9L-ReguItal"/>
              </a:rPr>
              <a:t>w</a:t>
            </a:r>
            <a:r>
              <a:rPr lang="en-US" sz="800" b="0" i="0" u="none" strike="noStrike" baseline="0" dirty="0" err="1">
                <a:latin typeface="NimbusRomNo9L-ReguItal"/>
              </a:rPr>
              <a:t>i</a:t>
            </a:r>
            <a:r>
              <a:rPr lang="en-US" sz="1200" b="0" i="0" u="none" strike="noStrike" baseline="0" dirty="0">
                <a:latin typeface="CMR10"/>
              </a:rPr>
              <a:t>)</a:t>
            </a:r>
            <a:r>
              <a:rPr lang="en-US" sz="1200" b="0" i="0" u="none" strike="noStrike" baseline="0" dirty="0">
                <a:latin typeface="CMSY10"/>
              </a:rPr>
              <a:t>^</a:t>
            </a:r>
            <a:r>
              <a:rPr lang="en-US" sz="1200" b="0" i="0" u="none" strike="noStrike" baseline="0" dirty="0">
                <a:latin typeface="CMR10"/>
              </a:rPr>
              <a:t>(</a:t>
            </a:r>
            <a:r>
              <a:rPr lang="en-US" sz="1200" b="0" i="0" u="none" strike="noStrike" baseline="0" dirty="0" err="1">
                <a:latin typeface="NimbusRomNo9L-ReguItal"/>
              </a:rPr>
              <a:t>w</a:t>
            </a:r>
            <a:r>
              <a:rPr lang="en-US" sz="800" b="0" i="0" u="none" strike="noStrike" baseline="0" dirty="0" err="1">
                <a:latin typeface="NimbusRomNo9L-ReguItal"/>
              </a:rPr>
              <a:t>j</a:t>
            </a:r>
            <a:r>
              <a:rPr lang="en-US" sz="1200" b="0" i="0" u="none" strike="noStrike" baseline="0" dirty="0">
                <a:latin typeface="CMR10"/>
              </a:rPr>
              <a:t>)</a:t>
            </a:r>
            <a:r>
              <a:rPr lang="en-US" sz="1200" b="0" i="0" u="none" strike="noStrike" baseline="0" dirty="0">
                <a:latin typeface="CMMI10"/>
              </a:rPr>
              <a:t>; </a:t>
            </a:r>
            <a:r>
              <a:rPr lang="en-US" sz="1200" b="0" i="0" u="none" strike="noStrike" baseline="0" dirty="0">
                <a:latin typeface="CMR10"/>
              </a:rPr>
              <a:t>(</a:t>
            </a:r>
            <a:r>
              <a:rPr lang="en-US" sz="1200" b="0" i="0" u="none" strike="noStrike" baseline="0" dirty="0" err="1">
                <a:latin typeface="NimbusRomNo9L-ReguItal"/>
              </a:rPr>
              <a:t>w</a:t>
            </a:r>
            <a:r>
              <a:rPr lang="en-US" sz="800" b="0" i="0" u="none" strike="noStrike" baseline="0" dirty="0" err="1">
                <a:latin typeface="NimbusRomNo9L-ReguItal"/>
              </a:rPr>
              <a:t>i</a:t>
            </a:r>
            <a:r>
              <a:rPr lang="en-US" sz="1200" b="0" i="0" u="none" strike="noStrike" baseline="0" dirty="0">
                <a:latin typeface="CMR10"/>
              </a:rPr>
              <a:t>)</a:t>
            </a:r>
            <a:r>
              <a:rPr lang="en-US" sz="1200" b="0" i="0" u="none" strike="noStrike" baseline="0" dirty="0">
                <a:latin typeface="CMSY10"/>
              </a:rPr>
              <a:t>_</a:t>
            </a:r>
          </a:p>
          <a:p>
            <a:pPr algn="l"/>
            <a:r>
              <a:rPr lang="en-US" sz="1200" b="0" i="0" u="none" strike="noStrike" baseline="0" dirty="0">
                <a:latin typeface="CMR10"/>
              </a:rPr>
              <a:t>(</a:t>
            </a:r>
            <a:r>
              <a:rPr lang="en-US" sz="1200" b="0" i="0" u="none" strike="noStrike" baseline="0" dirty="0" err="1">
                <a:latin typeface="NimbusRomNo9L-ReguItal"/>
              </a:rPr>
              <a:t>w</a:t>
            </a:r>
            <a:r>
              <a:rPr lang="en-US" sz="800" b="0" i="0" u="none" strike="noStrike" baseline="0" dirty="0" err="1">
                <a:latin typeface="NimbusRomNo9L-ReguItal"/>
              </a:rPr>
              <a:t>j</a:t>
            </a:r>
            <a:r>
              <a:rPr lang="en-US" sz="1200" b="0" i="0" u="none" strike="noStrike" baseline="0" dirty="0">
                <a:latin typeface="CMR10"/>
              </a:rPr>
              <a:t>)</a:t>
            </a:r>
            <a:r>
              <a:rPr lang="en-US" sz="1200" b="0" i="0" u="none" strike="noStrike" baseline="0" dirty="0">
                <a:latin typeface="CMMI10"/>
              </a:rPr>
              <a:t>; </a:t>
            </a:r>
            <a:r>
              <a:rPr lang="en-US" sz="1200" b="0" i="0" u="none" strike="noStrike" baseline="0" dirty="0">
                <a:latin typeface="CMR10"/>
              </a:rPr>
              <a:t>(</a:t>
            </a:r>
            <a:r>
              <a:rPr lang="en-US" sz="1200" b="0" i="0" u="none" strike="noStrike" baseline="0" dirty="0" err="1">
                <a:latin typeface="NimbusRomNo9L-ReguItal"/>
              </a:rPr>
              <a:t>w</a:t>
            </a:r>
            <a:r>
              <a:rPr lang="en-US" sz="800" b="0" i="0" u="none" strike="noStrike" baseline="0" dirty="0" err="1">
                <a:latin typeface="NimbusRomNo9L-ReguItal"/>
              </a:rPr>
              <a:t>i</a:t>
            </a:r>
            <a:r>
              <a:rPr lang="en-US" sz="1200" b="0" i="0" u="none" strike="noStrike" baseline="0" dirty="0">
                <a:latin typeface="CMR10"/>
              </a:rPr>
              <a:t>)</a:t>
            </a:r>
            <a:r>
              <a:rPr lang="en-US" sz="1200" b="0" i="0" u="none" strike="noStrike" baseline="0" dirty="0">
                <a:latin typeface="CMSY10"/>
              </a:rPr>
              <a:t>!</a:t>
            </a:r>
            <a:r>
              <a:rPr lang="en-US" sz="1200" b="0" i="0" u="none" strike="noStrike" baseline="0" dirty="0">
                <a:latin typeface="CMR10"/>
              </a:rPr>
              <a:t>(</a:t>
            </a:r>
            <a:r>
              <a:rPr lang="en-US" sz="1200" b="0" i="0" u="none" strike="noStrike" baseline="0" dirty="0" err="1">
                <a:latin typeface="NimbusRomNo9L-ReguItal"/>
              </a:rPr>
              <a:t>w</a:t>
            </a:r>
            <a:r>
              <a:rPr lang="en-US" sz="800" b="0" i="0" u="none" strike="noStrike" baseline="0" dirty="0" err="1">
                <a:latin typeface="NimbusRomNo9L-ReguItal"/>
              </a:rPr>
              <a:t>j</a:t>
            </a:r>
            <a:r>
              <a:rPr lang="en-US" sz="1200" b="0" i="0" u="none" strike="noStrike" baseline="0" dirty="0">
                <a:latin typeface="CMR10"/>
              </a:rPr>
              <a:t>)</a:t>
            </a:r>
            <a:r>
              <a:rPr lang="en-US" sz="1200" b="0" i="0" u="none" strike="noStrike" baseline="0" dirty="0">
                <a:latin typeface="NimbusRomNo9L-Regu"/>
              </a:rPr>
              <a:t>, and </a:t>
            </a:r>
            <a:r>
              <a:rPr lang="en-US" sz="1200" b="0" i="0" u="none" strike="noStrike" baseline="0" dirty="0">
                <a:latin typeface="CMR10"/>
              </a:rPr>
              <a:t>(</a:t>
            </a:r>
            <a:r>
              <a:rPr lang="en-US" sz="1200" b="0" i="0" u="none" strike="noStrike" baseline="0" dirty="0" err="1">
                <a:latin typeface="NimbusRomNo9L-ReguItal"/>
              </a:rPr>
              <a:t>w</a:t>
            </a:r>
            <a:r>
              <a:rPr lang="en-US" sz="800" b="0" i="0" u="none" strike="noStrike" baseline="0" dirty="0" err="1">
                <a:latin typeface="NimbusRomNo9L-ReguItal"/>
              </a:rPr>
              <a:t>i</a:t>
            </a:r>
            <a:r>
              <a:rPr lang="en-US" sz="1200" b="0" i="0" u="none" strike="noStrike" baseline="0" dirty="0">
                <a:latin typeface="CMR10"/>
              </a:rPr>
              <a:t>)</a:t>
            </a:r>
            <a:r>
              <a:rPr lang="en-US" sz="1200" b="0" i="0" u="none" strike="noStrike" baseline="0" dirty="0">
                <a:latin typeface="CMSY10"/>
              </a:rPr>
              <a:t>$</a:t>
            </a:r>
            <a:r>
              <a:rPr lang="en-US" sz="1200" b="0" i="0" u="none" strike="noStrike" baseline="0" dirty="0">
                <a:latin typeface="CMR10"/>
              </a:rPr>
              <a:t>(</a:t>
            </a:r>
            <a:r>
              <a:rPr lang="en-US" sz="1200" b="0" i="0" u="none" strike="noStrike" baseline="0" dirty="0" err="1">
                <a:latin typeface="NimbusRomNo9L-ReguItal"/>
              </a:rPr>
              <a:t>w</a:t>
            </a:r>
            <a:r>
              <a:rPr lang="en-US" sz="800" b="0" i="0" u="none" strike="noStrike" baseline="0" dirty="0" err="1">
                <a:latin typeface="NimbusRomNo9L-ReguItal"/>
              </a:rPr>
              <a:t>j</a:t>
            </a:r>
            <a:r>
              <a:rPr lang="en-US" sz="1200" b="0" i="0" u="none" strike="noStrike" baseline="0" dirty="0">
                <a:latin typeface="CMR10"/>
              </a:rPr>
              <a:t>) </a:t>
            </a:r>
            <a:r>
              <a:rPr lang="en-US" sz="1200" b="0" i="0" u="none" strike="noStrike" baseline="0" dirty="0">
                <a:latin typeface="NimbusRomNo9L-Regu"/>
              </a:rPr>
              <a:t>are all </a:t>
            </a:r>
            <a:r>
              <a:rPr lang="en-US" sz="1200" b="0" i="0" u="none" strike="noStrike" baseline="0" dirty="0" err="1">
                <a:latin typeface="NimbusRomNo9L-Regu"/>
              </a:rPr>
              <a:t>wffs</a:t>
            </a:r>
            <a:r>
              <a:rPr lang="en-US" sz="1200" b="0" i="0" u="none" strike="noStrike" baseline="0" dirty="0">
                <a:latin typeface="NimbusRomNo9L-Regu"/>
              </a:rPr>
              <a:t>. Variables in a </a:t>
            </a:r>
            <a:r>
              <a:rPr lang="en-US" sz="1200" b="0" i="0" u="none" strike="noStrike" baseline="0" dirty="0" err="1">
                <a:latin typeface="NimbusRomNo9L-Regu"/>
              </a:rPr>
              <a:t>wff</a:t>
            </a:r>
            <a:r>
              <a:rPr lang="en-US" sz="1200" b="0" i="0" u="none" strike="noStrike" baseline="0" dirty="0">
                <a:latin typeface="NimbusRomNo9L-Regu"/>
              </a:rPr>
              <a:t> may be </a:t>
            </a:r>
            <a:r>
              <a:rPr lang="en-US" sz="1200" b="0" i="0" u="none" strike="noStrike" baseline="0" dirty="0">
                <a:latin typeface="NimbusRomNo9L-ReguItal"/>
              </a:rPr>
              <a:t>free </a:t>
            </a:r>
            <a:r>
              <a:rPr lang="en-US" sz="1200" b="0" i="0" u="none" strike="noStrike" baseline="0" dirty="0">
                <a:latin typeface="NimbusRomNo9L-Regu"/>
              </a:rPr>
              <a:t>or</a:t>
            </a:r>
          </a:p>
          <a:p>
            <a:pPr algn="l"/>
            <a:r>
              <a:rPr lang="en-US" sz="1200" b="0" i="0" u="none" strike="noStrike" baseline="0" dirty="0">
                <a:latin typeface="NimbusRomNo9L-Regu"/>
              </a:rPr>
              <a:t>they may be </a:t>
            </a:r>
            <a:r>
              <a:rPr lang="en-US" sz="1200" b="0" i="0" u="none" strike="noStrike" baseline="0" dirty="0">
                <a:latin typeface="NimbusRomNo9L-ReguItal"/>
              </a:rPr>
              <a:t>bound </a:t>
            </a:r>
            <a:r>
              <a:rPr lang="en-US" sz="1200" b="0" i="0" u="none" strike="noStrike" baseline="0" dirty="0">
                <a:latin typeface="NimbusRomNo9L-Regu"/>
              </a:rPr>
              <a:t>by one of the two quantifiers.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493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32210696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3699016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2271" y="3166583"/>
            <a:ext cx="8416255" cy="3627914"/>
          </a:xfrm>
        </p:spPr>
        <p:txBody>
          <a:bodyPr anchor="b"/>
          <a:lstStyle>
            <a:lvl1pPr>
              <a:defRPr sz="68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2271" y="6794496"/>
            <a:ext cx="8416255" cy="1225131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663937" y="2600961"/>
            <a:ext cx="1408852" cy="325204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3E41249-9867-4D95-AFAF-EF04495A3487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869274" y="4642714"/>
            <a:ext cx="5489486" cy="325205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/>
            </a:lvl1pPr>
          </a:lstStyle>
          <a:p>
            <a:r>
              <a:rPr lang="en-US">
                <a:latin typeface="Book Antiqua"/>
              </a:rPr>
              <a:t>Ch.x/</a:t>
            </a:r>
            <a:fld id="{B9BE72AF-AF1A-1E41-B881-D8119A052D15}" type="slidenum">
              <a:rPr lang="en-US" smtClean="0">
                <a:latin typeface="Book Antiqua"/>
              </a:rPr>
              <a:pPr/>
              <a:t>‹#›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082542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2" y="7056290"/>
            <a:ext cx="9133517" cy="806027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32272" y="975360"/>
            <a:ext cx="9133517" cy="4876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232270" y="7862318"/>
            <a:ext cx="9133517" cy="702168"/>
          </a:xfrm>
        </p:spPr>
        <p:txBody>
          <a:bodyPr>
            <a:normAutofit/>
          </a:bodyPr>
          <a:lstStyle>
            <a:lvl1pPr marL="0" indent="0">
              <a:buNone/>
              <a:defRPr sz="1707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48BD-7A28-4D0A-811A-C3416479B8B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2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1" y="1318542"/>
            <a:ext cx="9133518" cy="2407424"/>
          </a:xfrm>
        </p:spPr>
        <p:txBody>
          <a:bodyPr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1" y="4960745"/>
            <a:ext cx="9133518" cy="3607974"/>
          </a:xfrm>
        </p:spPr>
        <p:txBody>
          <a:bodyPr anchor="ctr">
            <a:normAutofit/>
          </a:bodyPr>
          <a:lstStyle>
            <a:lvl1pPr marL="0" indent="0">
              <a:buNone/>
              <a:defRPr sz="2560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A5C6-44FC-406A-BD9F-05B8FC6547C3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623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920790" y="926848"/>
            <a:ext cx="855596" cy="1843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378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10054284" y="4124860"/>
            <a:ext cx="880445" cy="1843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378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353" y="1318542"/>
            <a:ext cx="8761436" cy="4099099"/>
          </a:xfrm>
        </p:spPr>
        <p:txBody>
          <a:bodyPr anchor="ctr"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73018" y="5417640"/>
            <a:ext cx="8030070" cy="473761"/>
          </a:xfrm>
        </p:spPr>
        <p:txBody>
          <a:bodyPr>
            <a:normAutofit/>
          </a:bodyPr>
          <a:lstStyle>
            <a:lvl1pPr marL="0" indent="0">
              <a:buNone/>
              <a:defRPr lang="en-US" sz="1991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1" y="7112272"/>
            <a:ext cx="9022113" cy="1437325"/>
          </a:xfrm>
        </p:spPr>
        <p:txBody>
          <a:bodyPr anchor="ctr">
            <a:normAutofit/>
          </a:bodyPr>
          <a:lstStyle>
            <a:lvl1pPr marL="0" indent="0">
              <a:buNone/>
              <a:defRPr sz="2560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405A-7F32-4709-AC49-35923CDDAD78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95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1" y="2926080"/>
            <a:ext cx="9133518" cy="2980267"/>
          </a:xfrm>
        </p:spPr>
        <p:txBody>
          <a:bodyPr anchor="b"/>
          <a:lstStyle>
            <a:lvl1pPr algn="l">
              <a:defRPr sz="568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2272" y="7146537"/>
            <a:ext cx="9133517" cy="1414956"/>
          </a:xfrm>
        </p:spPr>
        <p:txBody>
          <a:bodyPr anchor="t"/>
          <a:lstStyle>
            <a:lvl1pPr marL="0" indent="0" algn="l">
              <a:buNone/>
              <a:defRPr sz="2844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C7B3-4D25-4071-9ED9-0B8D41A44654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81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1" y="1318542"/>
            <a:ext cx="9135777" cy="1009584"/>
          </a:xfrm>
        </p:spPr>
        <p:txBody>
          <a:bodyPr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2270" y="3540196"/>
            <a:ext cx="3290214" cy="935768"/>
          </a:xfrm>
        </p:spPr>
        <p:txBody>
          <a:bodyPr anchor="b">
            <a:noAutofit/>
          </a:bodyPr>
          <a:lstStyle>
            <a:lvl1pPr marL="0" indent="0">
              <a:buNone/>
              <a:defRPr sz="28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232270" y="4475967"/>
            <a:ext cx="3290214" cy="4107898"/>
          </a:xfrm>
        </p:spPr>
        <p:txBody>
          <a:bodyPr anchor="t"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3540" y="3540196"/>
            <a:ext cx="3298017" cy="935768"/>
          </a:xfrm>
        </p:spPr>
        <p:txBody>
          <a:bodyPr anchor="b">
            <a:noAutofit/>
          </a:bodyPr>
          <a:lstStyle>
            <a:lvl1pPr marL="0" indent="0">
              <a:buNone/>
              <a:defRPr sz="28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847603" y="4475967"/>
            <a:ext cx="3298017" cy="4107898"/>
          </a:xfrm>
        </p:spPr>
        <p:txBody>
          <a:bodyPr anchor="t"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474513" y="3540196"/>
            <a:ext cx="3298017" cy="935768"/>
          </a:xfrm>
        </p:spPr>
        <p:txBody>
          <a:bodyPr anchor="b">
            <a:noAutofit/>
          </a:bodyPr>
          <a:lstStyle>
            <a:lvl1pPr marL="0" indent="0">
              <a:buNone/>
              <a:defRPr sz="28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8477775" y="4475967"/>
            <a:ext cx="3294756" cy="4107898"/>
          </a:xfrm>
        </p:spPr>
        <p:txBody>
          <a:bodyPr anchor="t"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685554" y="3540197"/>
            <a:ext cx="0" cy="504366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19319" y="3540197"/>
            <a:ext cx="0" cy="504366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E965-77E2-4981-B899-B27B54B14061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895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0" y="1318542"/>
            <a:ext cx="9024370" cy="1009584"/>
          </a:xfrm>
        </p:spPr>
        <p:txBody>
          <a:bodyPr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2270" y="5944314"/>
            <a:ext cx="3290214" cy="935768"/>
          </a:xfrm>
        </p:spPr>
        <p:txBody>
          <a:bodyPr anchor="b">
            <a:noAutofit/>
          </a:bodyPr>
          <a:lstStyle>
            <a:lvl1pPr marL="0" indent="0">
              <a:buNone/>
              <a:defRPr sz="28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449322" y="3540196"/>
            <a:ext cx="2865983" cy="20584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232269" y="6880083"/>
            <a:ext cx="3290214" cy="1688634"/>
          </a:xfrm>
        </p:spPr>
        <p:txBody>
          <a:bodyPr anchor="t"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378" y="5944313"/>
            <a:ext cx="3298017" cy="935768"/>
          </a:xfrm>
        </p:spPr>
        <p:txBody>
          <a:bodyPr anchor="b">
            <a:noAutofit/>
          </a:bodyPr>
          <a:lstStyle>
            <a:lvl1pPr marL="0" indent="0">
              <a:buNone/>
              <a:defRPr sz="28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053424" y="3540196"/>
            <a:ext cx="2865983" cy="20584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851378" y="6895230"/>
            <a:ext cx="3298017" cy="1688634"/>
          </a:xfrm>
        </p:spPr>
        <p:txBody>
          <a:bodyPr anchor="t"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474513" y="5944314"/>
            <a:ext cx="3298017" cy="935768"/>
          </a:xfrm>
        </p:spPr>
        <p:txBody>
          <a:bodyPr anchor="b">
            <a:noAutofit/>
          </a:bodyPr>
          <a:lstStyle>
            <a:lvl1pPr marL="0" indent="0">
              <a:buNone/>
              <a:defRPr sz="28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687845" y="3540196"/>
            <a:ext cx="2865983" cy="20584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474513" y="6880083"/>
            <a:ext cx="3298017" cy="1688634"/>
          </a:xfrm>
        </p:spPr>
        <p:txBody>
          <a:bodyPr anchor="t"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679138" y="3540197"/>
            <a:ext cx="0" cy="504366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319319" y="3540197"/>
            <a:ext cx="0" cy="504366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F0CB-2F0D-4E94-9ADB-27D41E29375A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258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39184" y="9085028"/>
            <a:ext cx="1408852" cy="325204"/>
          </a:xfrm>
        </p:spPr>
        <p:txBody>
          <a:bodyPr/>
          <a:lstStyle/>
          <a:p>
            <a:fld id="{C28A4782-2F28-4E10-852D-F7E7378104BE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4057" y="9085028"/>
            <a:ext cx="5489486" cy="3252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FDF4A1D1-6440-3F47-BC8E-C1E8499F2E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860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58" y="0"/>
            <a:ext cx="12971264" cy="9757579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90034" y="571968"/>
            <a:ext cx="6557248" cy="8609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847907" y="2511070"/>
            <a:ext cx="8527634" cy="4731462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3004800" cy="97536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2120" y="2059093"/>
            <a:ext cx="1583667" cy="65024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2694" y="2059093"/>
            <a:ext cx="6281865" cy="65024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1324-20A0-4044-8B62-9434B9E5FF72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5933" y="9053153"/>
            <a:ext cx="5489486" cy="3252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2F3FA9A2-5116-5544-A00E-FC7EF820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4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602" y="1318540"/>
            <a:ext cx="9022111" cy="1009586"/>
          </a:xfrm>
        </p:spPr>
        <p:txBody>
          <a:bodyPr anchor="ctr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8FDE5-7ACE-4E89-BC2C-9C6A26945123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/>
            </a:lvl1pPr>
          </a:lstStyle>
          <a:p>
            <a:r>
              <a:rPr lang="en-US">
                <a:latin typeface="Book Antiqua"/>
              </a:rPr>
              <a:t>Ch.x/</a:t>
            </a:r>
            <a:fld id="{D01B99BC-F82C-D046-99BD-FBA1D66F1CB4}" type="slidenum">
              <a:rPr lang="en-US" smtClean="0">
                <a:latin typeface="Book Antiqua"/>
              </a:rPr>
              <a:pPr/>
              <a:t>‹#›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536312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049" y="3210792"/>
            <a:ext cx="4395622" cy="4295600"/>
          </a:xfrm>
        </p:spPr>
        <p:txBody>
          <a:bodyPr anchor="ctr"/>
          <a:lstStyle>
            <a:lvl1pPr algn="l">
              <a:defRPr sz="4551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0727" y="3210792"/>
            <a:ext cx="4384023" cy="4295600"/>
          </a:xfrm>
        </p:spPr>
        <p:txBody>
          <a:bodyPr anchor="ctr"/>
          <a:lstStyle>
            <a:lvl1pPr marL="0" indent="0" algn="l">
              <a:buNone/>
              <a:defRPr sz="2844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88A7-B322-48C5-9353-909F63086EF6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/>
            </a:lvl1pPr>
          </a:lstStyle>
          <a:p>
            <a:fld id="{C12595A0-9662-7443-BA62-0D3B6483F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189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2270" y="3540196"/>
            <a:ext cx="5172594" cy="502130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9937" y="3540200"/>
            <a:ext cx="5172594" cy="502129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E0FB-FACE-4534-BF14-805FE69D6283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/>
            </a:lvl1pPr>
          </a:lstStyle>
          <a:p>
            <a:fld id="{F0ED71BB-118A-9E4C-B08B-8FE12AFF2A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68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217" y="3540196"/>
            <a:ext cx="5167647" cy="1079879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2270" y="4620075"/>
            <a:ext cx="5172594" cy="394142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9938" y="3540196"/>
            <a:ext cx="5172592" cy="107610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9937" y="4616299"/>
            <a:ext cx="5172594" cy="394519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8E67-3955-4DF7-BF11-E1959A180CEA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/>
            </a:lvl1pPr>
          </a:lstStyle>
          <a:p>
            <a:fld id="{65069F6B-CB1A-844B-A44A-5B7ABA595A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573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F38A-C588-44CB-8F48-4D5A05D3134F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/>
            </a:lvl1pPr>
          </a:lstStyle>
          <a:p>
            <a:fld id="{8801E1DC-9A09-2845-A773-BB78DAEA54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753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56C7-7AFB-4F68-87C2-97AC93E850D4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E37D4F0C-152B-054F-ABE3-C9D6581630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0" y="2059094"/>
            <a:ext cx="3857906" cy="2127058"/>
          </a:xfrm>
        </p:spPr>
        <p:txBody>
          <a:bodyPr anchor="b"/>
          <a:lstStyle>
            <a:lvl1pPr algn="l">
              <a:defRPr sz="341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8030" y="2059093"/>
            <a:ext cx="5166720" cy="6502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232273" y="4390180"/>
            <a:ext cx="3857904" cy="4172375"/>
          </a:xfrm>
        </p:spPr>
        <p:txBody>
          <a:bodyPr/>
          <a:lstStyle>
            <a:lvl1pPr marL="0" indent="0">
              <a:buNone/>
              <a:defRPr sz="199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8DE1-88E4-4CCC-A622-064472F06EF3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97C1C413-B9D3-E347-8928-0B2F534480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61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1" y="1964644"/>
            <a:ext cx="4248304" cy="2239727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17026" y="1878471"/>
            <a:ext cx="3969567" cy="59966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1" y="4389120"/>
            <a:ext cx="4248304" cy="3486009"/>
          </a:xfrm>
        </p:spPr>
        <p:txBody>
          <a:bodyPr>
            <a:normAutofit/>
          </a:bodyPr>
          <a:lstStyle>
            <a:lvl1pPr marL="0" indent="0">
              <a:buNone/>
              <a:defRPr sz="199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E735-1181-45BF-ACD2-D02584EC03FD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B604E31D-27C9-7146-8686-2BC96041BB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04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232270" y="1318541"/>
            <a:ext cx="9024370" cy="1009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343" y="3540195"/>
            <a:ext cx="9024370" cy="5021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72542" y="9053153"/>
            <a:ext cx="1408852" cy="3252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80" b="1" i="0">
                <a:solidFill>
                  <a:schemeClr val="accent1"/>
                </a:solidFill>
              </a:defRPr>
            </a:lvl1pPr>
          </a:lstStyle>
          <a:p>
            <a:fld id="{0EA12256-7959-40BE-81C6-610168E61639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0311" y="9053151"/>
            <a:ext cx="5489486" cy="325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8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36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hf hdr="0" ftr="0" dt="0"/>
  <p:txStyles>
    <p:titleStyle>
      <a:lvl1pPr algn="l" defTabSz="650230" rtl="0" eaLnBrk="1" latinLnBrk="0" hangingPunct="1">
        <a:spcBef>
          <a:spcPct val="0"/>
        </a:spcBef>
        <a:buNone/>
        <a:defRPr sz="4551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7672" indent="-487672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56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75345" indent="-403143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276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65483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91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55621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45758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8072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4651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212750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53587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813768" y="3076600"/>
            <a:ext cx="11305256" cy="6624736"/>
          </a:xfrm>
          <a:ln/>
        </p:spPr>
        <p:txBody>
          <a:bodyPr>
            <a:normAutofit fontScale="77500" lnSpcReduction="20000"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Background</a:t>
            </a:r>
          </a:p>
          <a:p>
            <a:r>
              <a:rPr lang="en-US" dirty="0">
                <a:solidFill>
                  <a:srgbClr val="1771A9"/>
                </a:solidFill>
              </a:rPr>
              <a:t>Distributed Database Design</a:t>
            </a:r>
          </a:p>
          <a:p>
            <a:pPr lvl="1"/>
            <a:r>
              <a:rPr lang="en-US" dirty="0">
                <a:solidFill>
                  <a:srgbClr val="1771A9"/>
                </a:solidFill>
              </a:rPr>
              <a:t>Fragmentation</a:t>
            </a:r>
          </a:p>
          <a:p>
            <a:pPr lvl="1"/>
            <a:r>
              <a:rPr lang="en-US" dirty="0">
                <a:solidFill>
                  <a:srgbClr val="1771A9"/>
                </a:solidFill>
              </a:rPr>
              <a:t>Data distribution</a:t>
            </a:r>
          </a:p>
          <a:p>
            <a:r>
              <a:rPr lang="en-US" dirty="0"/>
              <a:t>Database Integration</a:t>
            </a:r>
          </a:p>
          <a:p>
            <a:r>
              <a:rPr lang="en-US" dirty="0"/>
              <a:t>Semantic Data Control</a:t>
            </a:r>
          </a:p>
          <a:p>
            <a:r>
              <a:rPr lang="en-US" dirty="0"/>
              <a:t>Distributed Query Processing</a:t>
            </a:r>
          </a:p>
          <a:p>
            <a:r>
              <a:rPr lang="en-US" dirty="0"/>
              <a:t>Multidatabase Query Processing</a:t>
            </a:r>
          </a:p>
          <a:p>
            <a:r>
              <a:rPr lang="en-US" dirty="0"/>
              <a:t>Distributed Transaction Management</a:t>
            </a:r>
          </a:p>
          <a:p>
            <a:r>
              <a:rPr lang="en-US" dirty="0"/>
              <a:t>Data Replication</a:t>
            </a:r>
          </a:p>
          <a:p>
            <a:r>
              <a:rPr lang="en-US" dirty="0"/>
              <a:t>Parallel Database Systems</a:t>
            </a:r>
          </a:p>
          <a:p>
            <a:r>
              <a:rPr lang="en-US" dirty="0"/>
              <a:t>Distributed Object DBMS</a:t>
            </a:r>
          </a:p>
          <a:p>
            <a:r>
              <a:rPr lang="en-US" dirty="0"/>
              <a:t>Peer-to-Peer Data Management</a:t>
            </a:r>
          </a:p>
          <a:p>
            <a:r>
              <a:rPr lang="en-US" dirty="0"/>
              <a:t>Web Data Management </a:t>
            </a:r>
          </a:p>
          <a:p>
            <a:r>
              <a:rPr lang="en-US" dirty="0"/>
              <a:t>Current Issues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1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Fragmentation Alternatives </a:t>
            </a:r>
            <a:br>
              <a:rPr lang="en-US" dirty="0"/>
            </a:br>
            <a:r>
              <a:rPr lang="en-US" dirty="0"/>
              <a:t>	– Vertical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9714" y="3582888"/>
            <a:ext cx="4610047" cy="2178239"/>
          </a:xfrm>
          <a:noFill/>
          <a:ln/>
        </p:spPr>
        <p:txBody>
          <a:bodyPr>
            <a:noAutofit/>
          </a:bodyPr>
          <a:lstStyle/>
          <a:p>
            <a:pPr marL="1537523" indent="-1537523">
              <a:buNone/>
            </a:pPr>
            <a:r>
              <a:rPr lang="en-US" sz="2400" dirty="0"/>
              <a:t>PROJ</a:t>
            </a:r>
            <a:r>
              <a:rPr lang="en-US" sz="2400" baseline="-25000" dirty="0"/>
              <a:t>1</a:t>
            </a:r>
            <a:r>
              <a:rPr lang="en-US" sz="2400" dirty="0"/>
              <a:t>:	information about project budgets</a:t>
            </a:r>
          </a:p>
          <a:p>
            <a:pPr marL="1537523" indent="-1537523">
              <a:buNone/>
            </a:pPr>
            <a:r>
              <a:rPr lang="en-US" sz="2400" dirty="0"/>
              <a:t>PROJ</a:t>
            </a:r>
            <a:r>
              <a:rPr lang="en-US" sz="2400" baseline="-25000" dirty="0"/>
              <a:t>2</a:t>
            </a:r>
            <a:r>
              <a:rPr lang="en-US" sz="2400" dirty="0"/>
              <a:t>:	information about project names and locations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5EC856-1A52-4D67-9B3E-CDAF88B8B505}"/>
              </a:ext>
            </a:extLst>
          </p:cNvPr>
          <p:cNvGrpSpPr/>
          <p:nvPr/>
        </p:nvGrpSpPr>
        <p:grpSpPr>
          <a:xfrm>
            <a:off x="1937979" y="6604992"/>
            <a:ext cx="2231251" cy="2699995"/>
            <a:chOff x="1937979" y="6604992"/>
            <a:chExt cx="2231251" cy="2699995"/>
          </a:xfrm>
        </p:grpSpPr>
        <p:sp>
          <p:nvSpPr>
            <p:cNvPr id="19492" name="Rectangle 36"/>
            <p:cNvSpPr>
              <a:spLocks noChangeArrowheads="1"/>
            </p:cNvSpPr>
            <p:nvPr/>
          </p:nvSpPr>
          <p:spPr bwMode="auto">
            <a:xfrm>
              <a:off x="1994991" y="7164920"/>
              <a:ext cx="2174239" cy="212231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9493" name="Rectangle 37"/>
            <p:cNvSpPr>
              <a:spLocks noChangeArrowheads="1"/>
            </p:cNvSpPr>
            <p:nvPr/>
          </p:nvSpPr>
          <p:spPr bwMode="auto">
            <a:xfrm>
              <a:off x="1952422" y="7239426"/>
              <a:ext cx="836977" cy="435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PNO</a:t>
              </a:r>
            </a:p>
          </p:txBody>
        </p:sp>
        <p:sp>
          <p:nvSpPr>
            <p:cNvPr id="19494" name="Rectangle 38"/>
            <p:cNvSpPr>
              <a:spLocks noChangeArrowheads="1"/>
            </p:cNvSpPr>
            <p:nvPr/>
          </p:nvSpPr>
          <p:spPr bwMode="auto">
            <a:xfrm>
              <a:off x="2776695" y="7239426"/>
              <a:ext cx="1324289" cy="435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BUDGET</a:t>
              </a:r>
            </a:p>
          </p:txBody>
        </p:sp>
        <p:sp>
          <p:nvSpPr>
            <p:cNvPr id="19495" name="Rectangle 39"/>
            <p:cNvSpPr>
              <a:spLocks noChangeArrowheads="1"/>
            </p:cNvSpPr>
            <p:nvPr/>
          </p:nvSpPr>
          <p:spPr bwMode="auto">
            <a:xfrm>
              <a:off x="2103901" y="7749684"/>
              <a:ext cx="543051" cy="435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P1</a:t>
              </a:r>
            </a:p>
          </p:txBody>
        </p:sp>
        <p:sp>
          <p:nvSpPr>
            <p:cNvPr id="19496" name="Rectangle 40"/>
            <p:cNvSpPr>
              <a:spLocks noChangeArrowheads="1"/>
            </p:cNvSpPr>
            <p:nvPr/>
          </p:nvSpPr>
          <p:spPr bwMode="auto">
            <a:xfrm>
              <a:off x="2902722" y="7749684"/>
              <a:ext cx="1029337" cy="435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150000</a:t>
              </a:r>
            </a:p>
          </p:txBody>
        </p:sp>
        <p:sp>
          <p:nvSpPr>
            <p:cNvPr id="19497" name="Rectangle 41"/>
            <p:cNvSpPr>
              <a:spLocks noChangeArrowheads="1"/>
            </p:cNvSpPr>
            <p:nvPr/>
          </p:nvSpPr>
          <p:spPr bwMode="auto">
            <a:xfrm>
              <a:off x="2103901" y="8309613"/>
              <a:ext cx="543051" cy="435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P3 </a:t>
              </a:r>
            </a:p>
          </p:txBody>
        </p:sp>
        <p:sp>
          <p:nvSpPr>
            <p:cNvPr id="19498" name="Rectangle 42"/>
            <p:cNvSpPr>
              <a:spLocks noChangeArrowheads="1"/>
            </p:cNvSpPr>
            <p:nvPr/>
          </p:nvSpPr>
          <p:spPr bwMode="auto">
            <a:xfrm>
              <a:off x="2902722" y="8309613"/>
              <a:ext cx="1029337" cy="435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250000</a:t>
              </a:r>
            </a:p>
          </p:txBody>
        </p:sp>
        <p:sp>
          <p:nvSpPr>
            <p:cNvPr id="19499" name="Rectangle 43"/>
            <p:cNvSpPr>
              <a:spLocks noChangeArrowheads="1"/>
            </p:cNvSpPr>
            <p:nvPr/>
          </p:nvSpPr>
          <p:spPr bwMode="auto">
            <a:xfrm>
              <a:off x="2103901" y="8020617"/>
              <a:ext cx="543051" cy="435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P2</a:t>
              </a:r>
            </a:p>
          </p:txBody>
        </p:sp>
        <p:sp>
          <p:nvSpPr>
            <p:cNvPr id="19500" name="Rectangle 44"/>
            <p:cNvSpPr>
              <a:spLocks noChangeArrowheads="1"/>
            </p:cNvSpPr>
            <p:nvPr/>
          </p:nvSpPr>
          <p:spPr bwMode="auto">
            <a:xfrm>
              <a:off x="2902722" y="8020617"/>
              <a:ext cx="1029337" cy="435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135000</a:t>
              </a:r>
            </a:p>
          </p:txBody>
        </p:sp>
        <p:sp>
          <p:nvSpPr>
            <p:cNvPr id="19501" name="Rectangle 45"/>
            <p:cNvSpPr>
              <a:spLocks noChangeArrowheads="1"/>
            </p:cNvSpPr>
            <p:nvPr/>
          </p:nvSpPr>
          <p:spPr bwMode="auto">
            <a:xfrm>
              <a:off x="2103901" y="8580546"/>
              <a:ext cx="543051" cy="435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P4</a:t>
              </a:r>
            </a:p>
          </p:txBody>
        </p:sp>
        <p:sp>
          <p:nvSpPr>
            <p:cNvPr id="19502" name="Rectangle 46"/>
            <p:cNvSpPr>
              <a:spLocks noChangeArrowheads="1"/>
            </p:cNvSpPr>
            <p:nvPr/>
          </p:nvSpPr>
          <p:spPr bwMode="auto">
            <a:xfrm>
              <a:off x="2902722" y="8580546"/>
              <a:ext cx="1029337" cy="435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310000</a:t>
              </a:r>
            </a:p>
          </p:txBody>
        </p:sp>
        <p:sp>
          <p:nvSpPr>
            <p:cNvPr id="19503" name="Rectangle 47"/>
            <p:cNvSpPr>
              <a:spLocks noChangeArrowheads="1"/>
            </p:cNvSpPr>
            <p:nvPr/>
          </p:nvSpPr>
          <p:spPr bwMode="auto">
            <a:xfrm>
              <a:off x="2103901" y="8869542"/>
              <a:ext cx="543051" cy="435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P5</a:t>
              </a:r>
            </a:p>
          </p:txBody>
        </p:sp>
        <p:sp>
          <p:nvSpPr>
            <p:cNvPr id="19504" name="Rectangle 48"/>
            <p:cNvSpPr>
              <a:spLocks noChangeArrowheads="1"/>
            </p:cNvSpPr>
            <p:nvPr/>
          </p:nvSpPr>
          <p:spPr bwMode="auto">
            <a:xfrm>
              <a:off x="2902722" y="8869542"/>
              <a:ext cx="1029337" cy="435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500000</a:t>
              </a:r>
            </a:p>
          </p:txBody>
        </p:sp>
        <p:sp>
          <p:nvSpPr>
            <p:cNvPr id="19505" name="Line 49"/>
            <p:cNvSpPr>
              <a:spLocks noChangeShapeType="1"/>
            </p:cNvSpPr>
            <p:nvPr/>
          </p:nvSpPr>
          <p:spPr bwMode="auto">
            <a:xfrm>
              <a:off x="1994991" y="7681950"/>
              <a:ext cx="21742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9506" name="Line 50"/>
            <p:cNvSpPr>
              <a:spLocks noChangeShapeType="1"/>
            </p:cNvSpPr>
            <p:nvPr/>
          </p:nvSpPr>
          <p:spPr bwMode="auto">
            <a:xfrm>
              <a:off x="2683613" y="7162661"/>
              <a:ext cx="0" cy="21245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9531" name="Rectangle 75"/>
            <p:cNvSpPr>
              <a:spLocks noChangeArrowheads="1"/>
            </p:cNvSpPr>
            <p:nvPr/>
          </p:nvSpPr>
          <p:spPr bwMode="auto">
            <a:xfrm>
              <a:off x="1937979" y="6604992"/>
              <a:ext cx="1098416" cy="497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Book Antiqua"/>
                </a:rPr>
                <a:t>PROJ</a:t>
              </a:r>
              <a:r>
                <a:rPr lang="en-US" sz="2400" baseline="-25000" dirty="0">
                  <a:solidFill>
                    <a:srgbClr val="000000"/>
                  </a:solidFill>
                  <a:latin typeface="Book Antiqua"/>
                </a:rPr>
                <a:t>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55EB457-7992-434D-8408-47B468025D7E}"/>
              </a:ext>
            </a:extLst>
          </p:cNvPr>
          <p:cNvGrpSpPr/>
          <p:nvPr/>
        </p:nvGrpSpPr>
        <p:grpSpPr>
          <a:xfrm>
            <a:off x="6325412" y="6604992"/>
            <a:ext cx="4418472" cy="2682238"/>
            <a:chOff x="6325412" y="6604992"/>
            <a:chExt cx="4418472" cy="2682238"/>
          </a:xfrm>
        </p:grpSpPr>
        <p:sp>
          <p:nvSpPr>
            <p:cNvPr id="19508" name="Rectangle 52"/>
            <p:cNvSpPr>
              <a:spLocks noChangeArrowheads="1"/>
            </p:cNvSpPr>
            <p:nvPr/>
          </p:nvSpPr>
          <p:spPr bwMode="auto">
            <a:xfrm>
              <a:off x="6329928" y="7164919"/>
              <a:ext cx="4413956" cy="212231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9509" name="Rectangle 53"/>
            <p:cNvSpPr>
              <a:spLocks noChangeArrowheads="1"/>
            </p:cNvSpPr>
            <p:nvPr/>
          </p:nvSpPr>
          <p:spPr bwMode="auto">
            <a:xfrm>
              <a:off x="6325412" y="7239425"/>
              <a:ext cx="760871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PNO</a:t>
              </a:r>
            </a:p>
          </p:txBody>
        </p:sp>
        <p:sp>
          <p:nvSpPr>
            <p:cNvPr id="19510" name="Rectangle 54"/>
            <p:cNvSpPr>
              <a:spLocks noChangeArrowheads="1"/>
            </p:cNvSpPr>
            <p:nvPr/>
          </p:nvSpPr>
          <p:spPr bwMode="auto">
            <a:xfrm>
              <a:off x="7537839" y="7239425"/>
              <a:ext cx="1149209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PNAME</a:t>
              </a:r>
            </a:p>
          </p:txBody>
        </p:sp>
        <p:sp>
          <p:nvSpPr>
            <p:cNvPr id="19511" name="Rectangle 55"/>
            <p:cNvSpPr>
              <a:spLocks noChangeArrowheads="1"/>
            </p:cNvSpPr>
            <p:nvPr/>
          </p:nvSpPr>
          <p:spPr bwMode="auto">
            <a:xfrm>
              <a:off x="9684986" y="7239425"/>
              <a:ext cx="722489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LOC</a:t>
              </a:r>
            </a:p>
          </p:txBody>
        </p:sp>
        <p:sp>
          <p:nvSpPr>
            <p:cNvPr id="19512" name="Rectangle 56"/>
            <p:cNvSpPr>
              <a:spLocks noChangeArrowheads="1"/>
            </p:cNvSpPr>
            <p:nvPr/>
          </p:nvSpPr>
          <p:spPr bwMode="auto">
            <a:xfrm>
              <a:off x="6476683" y="7749683"/>
              <a:ext cx="465102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P1</a:t>
              </a:r>
            </a:p>
          </p:txBody>
        </p:sp>
        <p:sp>
          <p:nvSpPr>
            <p:cNvPr id="19513" name="Rectangle 57"/>
            <p:cNvSpPr>
              <a:spLocks noChangeArrowheads="1"/>
            </p:cNvSpPr>
            <p:nvPr/>
          </p:nvSpPr>
          <p:spPr bwMode="auto">
            <a:xfrm>
              <a:off x="7061080" y="7749683"/>
              <a:ext cx="2029743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Instrumentation</a:t>
              </a:r>
            </a:p>
          </p:txBody>
        </p:sp>
        <p:sp>
          <p:nvSpPr>
            <p:cNvPr id="19514" name="Rectangle 58"/>
            <p:cNvSpPr>
              <a:spLocks noChangeArrowheads="1"/>
            </p:cNvSpPr>
            <p:nvPr/>
          </p:nvSpPr>
          <p:spPr bwMode="auto">
            <a:xfrm>
              <a:off x="9373413" y="7749683"/>
              <a:ext cx="1221458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Montreal</a:t>
              </a:r>
            </a:p>
          </p:txBody>
        </p:sp>
        <p:sp>
          <p:nvSpPr>
            <p:cNvPr id="19515" name="Rectangle 59"/>
            <p:cNvSpPr>
              <a:spLocks noChangeArrowheads="1"/>
            </p:cNvSpPr>
            <p:nvPr/>
          </p:nvSpPr>
          <p:spPr bwMode="auto">
            <a:xfrm>
              <a:off x="6476683" y="8309612"/>
              <a:ext cx="465102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P3 </a:t>
              </a:r>
            </a:p>
          </p:txBody>
        </p:sp>
        <p:sp>
          <p:nvSpPr>
            <p:cNvPr id="19516" name="Rectangle 60"/>
            <p:cNvSpPr>
              <a:spLocks noChangeArrowheads="1"/>
            </p:cNvSpPr>
            <p:nvPr/>
          </p:nvSpPr>
          <p:spPr bwMode="auto">
            <a:xfrm>
              <a:off x="7061080" y="8309612"/>
              <a:ext cx="1542063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CAD/CAM</a:t>
              </a:r>
            </a:p>
          </p:txBody>
        </p:sp>
        <p:sp>
          <p:nvSpPr>
            <p:cNvPr id="19517" name="Rectangle 61"/>
            <p:cNvSpPr>
              <a:spLocks noChangeArrowheads="1"/>
            </p:cNvSpPr>
            <p:nvPr/>
          </p:nvSpPr>
          <p:spPr bwMode="auto">
            <a:xfrm>
              <a:off x="9373413" y="8309612"/>
              <a:ext cx="1323058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New York</a:t>
              </a:r>
            </a:p>
          </p:txBody>
        </p:sp>
        <p:sp>
          <p:nvSpPr>
            <p:cNvPr id="19518" name="Rectangle 62"/>
            <p:cNvSpPr>
              <a:spLocks noChangeArrowheads="1"/>
            </p:cNvSpPr>
            <p:nvPr/>
          </p:nvSpPr>
          <p:spPr bwMode="auto">
            <a:xfrm>
              <a:off x="6476683" y="8020617"/>
              <a:ext cx="465102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P2</a:t>
              </a:r>
            </a:p>
          </p:txBody>
        </p:sp>
        <p:sp>
          <p:nvSpPr>
            <p:cNvPr id="19519" name="Rectangle 63"/>
            <p:cNvSpPr>
              <a:spLocks noChangeArrowheads="1"/>
            </p:cNvSpPr>
            <p:nvPr/>
          </p:nvSpPr>
          <p:spPr bwMode="auto">
            <a:xfrm>
              <a:off x="7061080" y="8020617"/>
              <a:ext cx="2309707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Database Develop.</a:t>
              </a:r>
            </a:p>
          </p:txBody>
        </p:sp>
        <p:sp>
          <p:nvSpPr>
            <p:cNvPr id="19520" name="Rectangle 64"/>
            <p:cNvSpPr>
              <a:spLocks noChangeArrowheads="1"/>
            </p:cNvSpPr>
            <p:nvPr/>
          </p:nvSpPr>
          <p:spPr bwMode="auto">
            <a:xfrm>
              <a:off x="9373413" y="8020617"/>
              <a:ext cx="1323058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New York</a:t>
              </a:r>
            </a:p>
          </p:txBody>
        </p:sp>
        <p:sp>
          <p:nvSpPr>
            <p:cNvPr id="19521" name="Rectangle 65"/>
            <p:cNvSpPr>
              <a:spLocks noChangeArrowheads="1"/>
            </p:cNvSpPr>
            <p:nvPr/>
          </p:nvSpPr>
          <p:spPr bwMode="auto">
            <a:xfrm>
              <a:off x="6476683" y="8580546"/>
              <a:ext cx="465102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P4</a:t>
              </a:r>
            </a:p>
          </p:txBody>
        </p:sp>
        <p:sp>
          <p:nvSpPr>
            <p:cNvPr id="19522" name="Rectangle 66"/>
            <p:cNvSpPr>
              <a:spLocks noChangeArrowheads="1"/>
            </p:cNvSpPr>
            <p:nvPr/>
          </p:nvSpPr>
          <p:spPr bwMode="auto">
            <a:xfrm>
              <a:off x="7061080" y="8580546"/>
              <a:ext cx="1648178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Maintenance</a:t>
              </a:r>
            </a:p>
          </p:txBody>
        </p:sp>
        <p:sp>
          <p:nvSpPr>
            <p:cNvPr id="19523" name="Rectangle 67"/>
            <p:cNvSpPr>
              <a:spLocks noChangeArrowheads="1"/>
            </p:cNvSpPr>
            <p:nvPr/>
          </p:nvSpPr>
          <p:spPr bwMode="auto">
            <a:xfrm>
              <a:off x="9373413" y="8580546"/>
              <a:ext cx="749582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Paris</a:t>
              </a:r>
            </a:p>
          </p:txBody>
        </p:sp>
        <p:sp>
          <p:nvSpPr>
            <p:cNvPr id="19524" name="Rectangle 68"/>
            <p:cNvSpPr>
              <a:spLocks noChangeArrowheads="1"/>
            </p:cNvSpPr>
            <p:nvPr/>
          </p:nvSpPr>
          <p:spPr bwMode="auto">
            <a:xfrm>
              <a:off x="6476683" y="8869541"/>
              <a:ext cx="465102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P5</a:t>
              </a:r>
            </a:p>
          </p:txBody>
        </p:sp>
        <p:sp>
          <p:nvSpPr>
            <p:cNvPr id="19525" name="Rectangle 69"/>
            <p:cNvSpPr>
              <a:spLocks noChangeArrowheads="1"/>
            </p:cNvSpPr>
            <p:nvPr/>
          </p:nvSpPr>
          <p:spPr bwMode="auto">
            <a:xfrm>
              <a:off x="7061080" y="8869541"/>
              <a:ext cx="1542063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CAD/CAM</a:t>
              </a:r>
            </a:p>
          </p:txBody>
        </p:sp>
        <p:sp>
          <p:nvSpPr>
            <p:cNvPr id="19526" name="Rectangle 70"/>
            <p:cNvSpPr>
              <a:spLocks noChangeArrowheads="1"/>
            </p:cNvSpPr>
            <p:nvPr/>
          </p:nvSpPr>
          <p:spPr bwMode="auto">
            <a:xfrm>
              <a:off x="9373413" y="8869541"/>
              <a:ext cx="964071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Boston</a:t>
              </a:r>
            </a:p>
          </p:txBody>
        </p:sp>
        <p:sp>
          <p:nvSpPr>
            <p:cNvPr id="19527" name="Line 71"/>
            <p:cNvSpPr>
              <a:spLocks noChangeShapeType="1"/>
            </p:cNvSpPr>
            <p:nvPr/>
          </p:nvSpPr>
          <p:spPr bwMode="auto">
            <a:xfrm>
              <a:off x="6329928" y="7681950"/>
              <a:ext cx="44139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9528" name="Line 72"/>
            <p:cNvSpPr>
              <a:spLocks noChangeShapeType="1"/>
            </p:cNvSpPr>
            <p:nvPr/>
          </p:nvSpPr>
          <p:spPr bwMode="auto">
            <a:xfrm>
              <a:off x="7018550" y="7162661"/>
              <a:ext cx="0" cy="21245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9529" name="Line 73"/>
            <p:cNvSpPr>
              <a:spLocks noChangeShapeType="1"/>
            </p:cNvSpPr>
            <p:nvPr/>
          </p:nvSpPr>
          <p:spPr bwMode="auto">
            <a:xfrm>
              <a:off x="9305679" y="7162661"/>
              <a:ext cx="0" cy="21245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9532" name="Rectangle 76"/>
            <p:cNvSpPr>
              <a:spLocks noChangeArrowheads="1"/>
            </p:cNvSpPr>
            <p:nvPr/>
          </p:nvSpPr>
          <p:spPr bwMode="auto">
            <a:xfrm>
              <a:off x="6336130" y="6604992"/>
              <a:ext cx="1098416" cy="497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Book Antiqua"/>
                </a:rPr>
                <a:t>PROJ</a:t>
              </a:r>
              <a:r>
                <a:rPr lang="en-US" sz="2400" baseline="-25000" dirty="0">
                  <a:solidFill>
                    <a:srgbClr val="000000"/>
                  </a:solidFill>
                  <a:latin typeface="Book Antiqua"/>
                </a:rPr>
                <a:t>2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A327204-750F-4766-966E-101D367AF670}"/>
              </a:ext>
            </a:extLst>
          </p:cNvPr>
          <p:cNvGrpSpPr/>
          <p:nvPr/>
        </p:nvGrpSpPr>
        <p:grpSpPr>
          <a:xfrm>
            <a:off x="5710312" y="3274265"/>
            <a:ext cx="5405122" cy="2600961"/>
            <a:chOff x="7433982" y="3300841"/>
            <a:chExt cx="5405122" cy="2600961"/>
          </a:xfrm>
        </p:grpSpPr>
        <p:sp>
          <p:nvSpPr>
            <p:cNvPr id="19563" name="Rectangle 107"/>
            <p:cNvSpPr>
              <a:spLocks noChangeArrowheads="1"/>
            </p:cNvSpPr>
            <p:nvPr/>
          </p:nvSpPr>
          <p:spPr bwMode="auto">
            <a:xfrm>
              <a:off x="11516046" y="4951277"/>
              <a:ext cx="1323058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New York</a:t>
              </a:r>
            </a:p>
          </p:txBody>
        </p:sp>
        <p:sp>
          <p:nvSpPr>
            <p:cNvPr id="19564" name="Rectangle 108"/>
            <p:cNvSpPr>
              <a:spLocks noChangeArrowheads="1"/>
            </p:cNvSpPr>
            <p:nvPr/>
          </p:nvSpPr>
          <p:spPr bwMode="auto">
            <a:xfrm>
              <a:off x="11516046" y="4662282"/>
              <a:ext cx="1323058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New York</a:t>
              </a:r>
            </a:p>
          </p:txBody>
        </p:sp>
        <p:sp>
          <p:nvSpPr>
            <p:cNvPr id="19565" name="Rectangle 109"/>
            <p:cNvSpPr>
              <a:spLocks noChangeArrowheads="1"/>
            </p:cNvSpPr>
            <p:nvPr/>
          </p:nvSpPr>
          <p:spPr bwMode="auto">
            <a:xfrm>
              <a:off x="7438498" y="3779490"/>
              <a:ext cx="5346420" cy="212231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9566" name="Rectangle 110"/>
            <p:cNvSpPr>
              <a:spLocks noChangeArrowheads="1"/>
            </p:cNvSpPr>
            <p:nvPr/>
          </p:nvSpPr>
          <p:spPr bwMode="auto">
            <a:xfrm>
              <a:off x="7438498" y="3300841"/>
              <a:ext cx="918916" cy="458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Book Antiqua"/>
                </a:rPr>
                <a:t>PROJ</a:t>
              </a:r>
            </a:p>
          </p:txBody>
        </p:sp>
        <p:sp>
          <p:nvSpPr>
            <p:cNvPr id="19567" name="Rectangle 111"/>
            <p:cNvSpPr>
              <a:spLocks noChangeArrowheads="1"/>
            </p:cNvSpPr>
            <p:nvPr/>
          </p:nvSpPr>
          <p:spPr bwMode="auto">
            <a:xfrm>
              <a:off x="7433982" y="3853997"/>
              <a:ext cx="760871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PNO</a:t>
              </a:r>
            </a:p>
          </p:txBody>
        </p:sp>
        <p:sp>
          <p:nvSpPr>
            <p:cNvPr id="19568" name="Rectangle 112"/>
            <p:cNvSpPr>
              <a:spLocks noChangeArrowheads="1"/>
            </p:cNvSpPr>
            <p:nvPr/>
          </p:nvSpPr>
          <p:spPr bwMode="auto">
            <a:xfrm>
              <a:off x="8646409" y="3853997"/>
              <a:ext cx="1149209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PNAME</a:t>
              </a:r>
            </a:p>
          </p:txBody>
        </p:sp>
        <p:sp>
          <p:nvSpPr>
            <p:cNvPr id="19569" name="Rectangle 113"/>
            <p:cNvSpPr>
              <a:spLocks noChangeArrowheads="1"/>
            </p:cNvSpPr>
            <p:nvPr/>
          </p:nvSpPr>
          <p:spPr bwMode="auto">
            <a:xfrm>
              <a:off x="10355548" y="3853997"/>
              <a:ext cx="1246294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BUDGET</a:t>
              </a:r>
            </a:p>
          </p:txBody>
        </p:sp>
        <p:sp>
          <p:nvSpPr>
            <p:cNvPr id="19570" name="Rectangle 114"/>
            <p:cNvSpPr>
              <a:spLocks noChangeArrowheads="1"/>
            </p:cNvSpPr>
            <p:nvPr/>
          </p:nvSpPr>
          <p:spPr bwMode="auto">
            <a:xfrm>
              <a:off x="11829877" y="3853997"/>
              <a:ext cx="722489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LOC</a:t>
              </a:r>
            </a:p>
          </p:txBody>
        </p:sp>
        <p:sp>
          <p:nvSpPr>
            <p:cNvPr id="19571" name="Rectangle 115"/>
            <p:cNvSpPr>
              <a:spLocks noChangeArrowheads="1"/>
            </p:cNvSpPr>
            <p:nvPr/>
          </p:nvSpPr>
          <p:spPr bwMode="auto">
            <a:xfrm>
              <a:off x="7585253" y="4364255"/>
              <a:ext cx="465102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P1</a:t>
              </a:r>
            </a:p>
          </p:txBody>
        </p:sp>
        <p:sp>
          <p:nvSpPr>
            <p:cNvPr id="19572" name="Rectangle 116"/>
            <p:cNvSpPr>
              <a:spLocks noChangeArrowheads="1"/>
            </p:cNvSpPr>
            <p:nvPr/>
          </p:nvSpPr>
          <p:spPr bwMode="auto">
            <a:xfrm>
              <a:off x="8213207" y="4364255"/>
              <a:ext cx="2029743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Instrumentation</a:t>
              </a:r>
            </a:p>
          </p:txBody>
        </p:sp>
        <p:sp>
          <p:nvSpPr>
            <p:cNvPr id="19573" name="Rectangle 117"/>
            <p:cNvSpPr>
              <a:spLocks noChangeArrowheads="1"/>
            </p:cNvSpPr>
            <p:nvPr/>
          </p:nvSpPr>
          <p:spPr bwMode="auto">
            <a:xfrm>
              <a:off x="10497788" y="4364255"/>
              <a:ext cx="952783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150000</a:t>
              </a:r>
            </a:p>
          </p:txBody>
        </p:sp>
        <p:sp>
          <p:nvSpPr>
            <p:cNvPr id="19574" name="Rectangle 118"/>
            <p:cNvSpPr>
              <a:spLocks noChangeArrowheads="1"/>
            </p:cNvSpPr>
            <p:nvPr/>
          </p:nvSpPr>
          <p:spPr bwMode="auto">
            <a:xfrm>
              <a:off x="11511530" y="4364255"/>
              <a:ext cx="1221458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Montreal</a:t>
              </a:r>
            </a:p>
          </p:txBody>
        </p:sp>
        <p:sp>
          <p:nvSpPr>
            <p:cNvPr id="19575" name="Rectangle 119"/>
            <p:cNvSpPr>
              <a:spLocks noChangeArrowheads="1"/>
            </p:cNvSpPr>
            <p:nvPr/>
          </p:nvSpPr>
          <p:spPr bwMode="auto">
            <a:xfrm>
              <a:off x="7587520" y="4897091"/>
              <a:ext cx="465102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P3 </a:t>
              </a:r>
            </a:p>
          </p:txBody>
        </p:sp>
        <p:sp>
          <p:nvSpPr>
            <p:cNvPr id="19576" name="Rectangle 120"/>
            <p:cNvSpPr>
              <a:spLocks noChangeArrowheads="1"/>
            </p:cNvSpPr>
            <p:nvPr/>
          </p:nvSpPr>
          <p:spPr bwMode="auto">
            <a:xfrm>
              <a:off x="8213207" y="4897091"/>
              <a:ext cx="1542063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CAD/CAM</a:t>
              </a:r>
            </a:p>
          </p:txBody>
        </p:sp>
        <p:sp>
          <p:nvSpPr>
            <p:cNvPr id="19577" name="Rectangle 121"/>
            <p:cNvSpPr>
              <a:spLocks noChangeArrowheads="1"/>
            </p:cNvSpPr>
            <p:nvPr/>
          </p:nvSpPr>
          <p:spPr bwMode="auto">
            <a:xfrm>
              <a:off x="10486499" y="4897091"/>
              <a:ext cx="952783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r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250000</a:t>
              </a:r>
            </a:p>
          </p:txBody>
        </p:sp>
        <p:sp>
          <p:nvSpPr>
            <p:cNvPr id="19578" name="Rectangle 122"/>
            <p:cNvSpPr>
              <a:spLocks noChangeArrowheads="1"/>
            </p:cNvSpPr>
            <p:nvPr/>
          </p:nvSpPr>
          <p:spPr bwMode="auto">
            <a:xfrm>
              <a:off x="7585253" y="4644219"/>
              <a:ext cx="465102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P2</a:t>
              </a:r>
            </a:p>
          </p:txBody>
        </p:sp>
        <p:sp>
          <p:nvSpPr>
            <p:cNvPr id="19579" name="Rectangle 123"/>
            <p:cNvSpPr>
              <a:spLocks noChangeArrowheads="1"/>
            </p:cNvSpPr>
            <p:nvPr/>
          </p:nvSpPr>
          <p:spPr bwMode="auto">
            <a:xfrm>
              <a:off x="8213207" y="4644219"/>
              <a:ext cx="2309708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Database Develop.</a:t>
              </a:r>
            </a:p>
          </p:txBody>
        </p:sp>
        <p:sp>
          <p:nvSpPr>
            <p:cNvPr id="19580" name="Rectangle 124"/>
            <p:cNvSpPr>
              <a:spLocks noChangeArrowheads="1"/>
            </p:cNvSpPr>
            <p:nvPr/>
          </p:nvSpPr>
          <p:spPr bwMode="auto">
            <a:xfrm>
              <a:off x="10497788" y="4644219"/>
              <a:ext cx="952783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135000</a:t>
              </a:r>
            </a:p>
          </p:txBody>
        </p:sp>
        <p:sp>
          <p:nvSpPr>
            <p:cNvPr id="19581" name="Rectangle 125"/>
            <p:cNvSpPr>
              <a:spLocks noChangeArrowheads="1"/>
            </p:cNvSpPr>
            <p:nvPr/>
          </p:nvSpPr>
          <p:spPr bwMode="auto">
            <a:xfrm>
              <a:off x="7585253" y="5195117"/>
              <a:ext cx="465102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P4</a:t>
              </a:r>
            </a:p>
          </p:txBody>
        </p:sp>
        <p:sp>
          <p:nvSpPr>
            <p:cNvPr id="19582" name="Rectangle 126"/>
            <p:cNvSpPr>
              <a:spLocks noChangeArrowheads="1"/>
            </p:cNvSpPr>
            <p:nvPr/>
          </p:nvSpPr>
          <p:spPr bwMode="auto">
            <a:xfrm>
              <a:off x="8213207" y="5195117"/>
              <a:ext cx="1648178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Maintenance</a:t>
              </a:r>
            </a:p>
          </p:txBody>
        </p:sp>
        <p:sp>
          <p:nvSpPr>
            <p:cNvPr id="19583" name="Rectangle 127"/>
            <p:cNvSpPr>
              <a:spLocks noChangeArrowheads="1"/>
            </p:cNvSpPr>
            <p:nvPr/>
          </p:nvSpPr>
          <p:spPr bwMode="auto">
            <a:xfrm>
              <a:off x="10497788" y="5195117"/>
              <a:ext cx="952783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310000</a:t>
              </a:r>
            </a:p>
          </p:txBody>
        </p:sp>
        <p:sp>
          <p:nvSpPr>
            <p:cNvPr id="19584" name="Rectangle 128"/>
            <p:cNvSpPr>
              <a:spLocks noChangeArrowheads="1"/>
            </p:cNvSpPr>
            <p:nvPr/>
          </p:nvSpPr>
          <p:spPr bwMode="auto">
            <a:xfrm>
              <a:off x="11540881" y="5195117"/>
              <a:ext cx="749582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Paris</a:t>
              </a:r>
            </a:p>
          </p:txBody>
        </p:sp>
        <p:sp>
          <p:nvSpPr>
            <p:cNvPr id="19585" name="Rectangle 129"/>
            <p:cNvSpPr>
              <a:spLocks noChangeArrowheads="1"/>
            </p:cNvSpPr>
            <p:nvPr/>
          </p:nvSpPr>
          <p:spPr bwMode="auto">
            <a:xfrm>
              <a:off x="7585253" y="5484113"/>
              <a:ext cx="465102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P5</a:t>
              </a:r>
            </a:p>
          </p:txBody>
        </p:sp>
        <p:sp>
          <p:nvSpPr>
            <p:cNvPr id="19586" name="Rectangle 130"/>
            <p:cNvSpPr>
              <a:spLocks noChangeArrowheads="1"/>
            </p:cNvSpPr>
            <p:nvPr/>
          </p:nvSpPr>
          <p:spPr bwMode="auto">
            <a:xfrm>
              <a:off x="8213207" y="5484113"/>
              <a:ext cx="1542063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CAD/CAM</a:t>
              </a:r>
            </a:p>
          </p:txBody>
        </p:sp>
        <p:sp>
          <p:nvSpPr>
            <p:cNvPr id="19587" name="Rectangle 131"/>
            <p:cNvSpPr>
              <a:spLocks noChangeArrowheads="1"/>
            </p:cNvSpPr>
            <p:nvPr/>
          </p:nvSpPr>
          <p:spPr bwMode="auto">
            <a:xfrm>
              <a:off x="10497788" y="5484113"/>
              <a:ext cx="952783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500000</a:t>
              </a:r>
            </a:p>
          </p:txBody>
        </p:sp>
        <p:sp>
          <p:nvSpPr>
            <p:cNvPr id="19588" name="Rectangle 132"/>
            <p:cNvSpPr>
              <a:spLocks noChangeArrowheads="1"/>
            </p:cNvSpPr>
            <p:nvPr/>
          </p:nvSpPr>
          <p:spPr bwMode="auto">
            <a:xfrm>
              <a:off x="11540881" y="5484113"/>
              <a:ext cx="964071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Boston</a:t>
              </a:r>
            </a:p>
          </p:txBody>
        </p:sp>
        <p:sp>
          <p:nvSpPr>
            <p:cNvPr id="19589" name="Line 133"/>
            <p:cNvSpPr>
              <a:spLocks noChangeShapeType="1"/>
            </p:cNvSpPr>
            <p:nvPr/>
          </p:nvSpPr>
          <p:spPr bwMode="auto">
            <a:xfrm>
              <a:off x="7438498" y="4296521"/>
              <a:ext cx="535319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9590" name="Line 134"/>
            <p:cNvSpPr>
              <a:spLocks noChangeShapeType="1"/>
            </p:cNvSpPr>
            <p:nvPr/>
          </p:nvSpPr>
          <p:spPr bwMode="auto">
            <a:xfrm>
              <a:off x="8127120" y="3777232"/>
              <a:ext cx="0" cy="21245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9591" name="Line 135"/>
            <p:cNvSpPr>
              <a:spLocks noChangeShapeType="1"/>
            </p:cNvSpPr>
            <p:nvPr/>
          </p:nvSpPr>
          <p:spPr bwMode="auto">
            <a:xfrm>
              <a:off x="10414250" y="3777232"/>
              <a:ext cx="0" cy="21245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9592" name="Line 136"/>
            <p:cNvSpPr>
              <a:spLocks noChangeShapeType="1"/>
            </p:cNvSpPr>
            <p:nvPr/>
          </p:nvSpPr>
          <p:spPr bwMode="auto">
            <a:xfrm>
              <a:off x="11502499" y="3777232"/>
              <a:ext cx="0" cy="21245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E1DC-9A09-2845-A773-BB78DAEA5475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9174B2E-7968-4B62-A8B7-6FEAC65BB5BB}"/>
              </a:ext>
            </a:extLst>
          </p:cNvPr>
          <p:cNvCxnSpPr>
            <a:cxnSpLocks/>
          </p:cNvCxnSpPr>
          <p:nvPr/>
        </p:nvCxnSpPr>
        <p:spPr>
          <a:xfrm flipH="1">
            <a:off x="3190032" y="5898560"/>
            <a:ext cx="2868164" cy="894102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0AE78CF-D2D1-45B6-9961-4186DF28D53A}"/>
              </a:ext>
            </a:extLst>
          </p:cNvPr>
          <p:cNvCxnSpPr>
            <a:cxnSpLocks/>
          </p:cNvCxnSpPr>
          <p:nvPr/>
        </p:nvCxnSpPr>
        <p:spPr>
          <a:xfrm>
            <a:off x="6790432" y="5900062"/>
            <a:ext cx="53058" cy="680081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Degree of Fragmentation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F7C44A-DD5D-455C-826D-5F783E7D23A8}"/>
              </a:ext>
            </a:extLst>
          </p:cNvPr>
          <p:cNvGrpSpPr/>
          <p:nvPr/>
        </p:nvGrpSpPr>
        <p:grpSpPr>
          <a:xfrm>
            <a:off x="2469952" y="3652664"/>
            <a:ext cx="7489523" cy="2735772"/>
            <a:chOff x="2797774" y="3668867"/>
            <a:chExt cx="7489523" cy="2735772"/>
          </a:xfrm>
        </p:grpSpPr>
        <p:sp>
          <p:nvSpPr>
            <p:cNvPr id="21508" name="Line 4"/>
            <p:cNvSpPr>
              <a:spLocks noChangeShapeType="1"/>
            </p:cNvSpPr>
            <p:nvPr/>
          </p:nvSpPr>
          <p:spPr bwMode="auto">
            <a:xfrm>
              <a:off x="3567289" y="5213187"/>
              <a:ext cx="5834098" cy="0"/>
            </a:xfrm>
            <a:prstGeom prst="line">
              <a:avLst/>
            </a:pr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1509" name="Line 5"/>
            <p:cNvSpPr>
              <a:spLocks noChangeShapeType="1"/>
            </p:cNvSpPr>
            <p:nvPr/>
          </p:nvSpPr>
          <p:spPr bwMode="auto">
            <a:xfrm>
              <a:off x="3567289" y="5050627"/>
              <a:ext cx="0" cy="3070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1510" name="Line 6"/>
            <p:cNvSpPr>
              <a:spLocks noChangeShapeType="1"/>
            </p:cNvSpPr>
            <p:nvPr/>
          </p:nvSpPr>
          <p:spPr bwMode="auto">
            <a:xfrm>
              <a:off x="9419449" y="5050627"/>
              <a:ext cx="0" cy="3070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2797774" y="5538307"/>
              <a:ext cx="2624506" cy="828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Book Antiqua"/>
                </a:rPr>
                <a:t>Individual tuples</a:t>
              </a:r>
            </a:p>
            <a:p>
              <a:r>
                <a:rPr lang="en-US" sz="2400" dirty="0">
                  <a:solidFill>
                    <a:srgbClr val="000000"/>
                  </a:solidFill>
                  <a:latin typeface="Book Antiqua"/>
                </a:rPr>
                <a:t>or attributes</a:t>
              </a:r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8845988" y="5538307"/>
              <a:ext cx="1441309" cy="866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Book Antiqua"/>
                </a:rPr>
                <a:t>Whole</a:t>
              </a:r>
            </a:p>
            <a:p>
              <a:r>
                <a:rPr lang="en-US" sz="2400" dirty="0">
                  <a:solidFill>
                    <a:srgbClr val="000000"/>
                  </a:solidFill>
                  <a:latin typeface="Book Antiqua"/>
                </a:rPr>
                <a:t>relations</a:t>
              </a:r>
            </a:p>
          </p:txBody>
        </p:sp>
        <p:sp>
          <p:nvSpPr>
            <p:cNvPr id="21524" name="Rectangle 20"/>
            <p:cNvSpPr>
              <a:spLocks noChangeArrowheads="1"/>
            </p:cNvSpPr>
            <p:nvPr/>
          </p:nvSpPr>
          <p:spPr bwMode="auto">
            <a:xfrm>
              <a:off x="4319669" y="3668867"/>
              <a:ext cx="4137560" cy="497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Book Antiqua"/>
                </a:rPr>
                <a:t>finite number of alternatives</a:t>
              </a:r>
            </a:p>
          </p:txBody>
        </p:sp>
        <p:sp>
          <p:nvSpPr>
            <p:cNvPr id="2" name="Right Brace 1"/>
            <p:cNvSpPr/>
            <p:nvPr/>
          </p:nvSpPr>
          <p:spPr bwMode="auto">
            <a:xfrm rot="16200000">
              <a:off x="6070352" y="1624227"/>
              <a:ext cx="792088" cy="5832648"/>
            </a:xfrm>
            <a:prstGeom prst="rightBrace">
              <a:avLst/>
            </a:prstGeom>
            <a:noFill/>
            <a:ln w="19050" cmpd="sng">
              <a:solidFill>
                <a:schemeClr val="tx2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normalizeH="0" baseline="0" dirty="0">
                <a:ln>
                  <a:noFill/>
                </a:ln>
                <a:solidFill>
                  <a:srgbClr val="263750"/>
                </a:solidFill>
                <a:effectLst/>
                <a:latin typeface="Book Antiqua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E1DC-9A09-2845-A773-BB78DAEA547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6D82BBDF-A104-49C7-BAFA-9C26AEA54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4059" y="5566991"/>
            <a:ext cx="2624506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/>
              </a:rPr>
              <a:t>Subsets of tuples</a:t>
            </a:r>
          </a:p>
          <a:p>
            <a:r>
              <a:rPr lang="en-US" sz="2400" dirty="0">
                <a:solidFill>
                  <a:srgbClr val="000000"/>
                </a:solidFill>
                <a:latin typeface="Book Antiqua"/>
              </a:rPr>
              <a:t>or attributes</a:t>
            </a:r>
          </a:p>
        </p:txBody>
      </p:sp>
      <p:sp>
        <p:nvSpPr>
          <p:cNvPr id="14" name="Line 6">
            <a:extLst>
              <a:ext uri="{FF2B5EF4-FFF2-40B4-BE49-F238E27FC236}">
                <a16:creationId xmlns:a16="http://schemas.microsoft.com/office/drawing/2014/main" id="{C35F37EA-E179-4267-8C47-41C67FF314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2360" y="5059883"/>
            <a:ext cx="0" cy="30705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981288" y="7037040"/>
            <a:ext cx="10849704" cy="133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310" tIns="36124" rIns="90310" bIns="36124">
            <a:spAutoFit/>
          </a:bodyPr>
          <a:lstStyle/>
          <a:p>
            <a:pPr marL="342900" indent="-34290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Book Antiqua"/>
              </a:rPr>
              <a:t>Fragmentation affects the performance of </a:t>
            </a:r>
            <a:r>
              <a:rPr lang="en-US" sz="2400" u="sng" dirty="0">
                <a:solidFill>
                  <a:schemeClr val="tx2"/>
                </a:solidFill>
                <a:latin typeface="Book Antiqua"/>
              </a:rPr>
              <a:t>query execution</a:t>
            </a:r>
            <a:r>
              <a:rPr lang="en-US" sz="2400" dirty="0">
                <a:solidFill>
                  <a:schemeClr val="tx2"/>
                </a:solidFill>
                <a:latin typeface="Book Antiqua"/>
              </a:rPr>
              <a:t>.</a:t>
            </a:r>
          </a:p>
          <a:p>
            <a:pPr marL="342900" indent="-342900" algn="l">
              <a:lnSpc>
                <a:spcPct val="85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Book Antiqua"/>
            </a:endParaRPr>
          </a:p>
          <a:p>
            <a:pPr marL="342900" indent="-342900" algn="l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Book Antiqua"/>
              </a:rPr>
              <a:t>Finding the </a:t>
            </a:r>
            <a:r>
              <a:rPr lang="en-US" sz="2400" u="sng" dirty="0">
                <a:solidFill>
                  <a:schemeClr val="tx2"/>
                </a:solidFill>
                <a:latin typeface="Book Antiqua"/>
              </a:rPr>
              <a:t>suitable</a:t>
            </a:r>
            <a:r>
              <a:rPr lang="en-US" sz="2400" dirty="0">
                <a:solidFill>
                  <a:schemeClr val="tx2"/>
                </a:solidFill>
                <a:latin typeface="Book Antiqua"/>
              </a:rPr>
              <a:t> level of partitioning within the range (with respect to the database applications)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Correctness of Fragmentation</a:t>
            </a:r>
            <a:br>
              <a:rPr lang="en-US" dirty="0"/>
            </a:br>
            <a:r>
              <a:rPr lang="en-US" sz="2800" dirty="0"/>
              <a:t>- three rules concerning fragmentation</a:t>
            </a:r>
            <a:endParaRPr lang="en-US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741760" y="3220616"/>
            <a:ext cx="11161240" cy="6192688"/>
          </a:xfrm>
          <a:noFill/>
          <a:ln/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R1: Completeness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Decomposition of relation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fragments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2202" lvl="1" indent="0">
              <a:lnSpc>
                <a:spcPct val="10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if and only if each data item 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also be found in some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≤ 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R2: Reconstruction (or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Reconstructability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relation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is decomposed into fragments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then there should exist some relational operator ∇ such that</a:t>
            </a:r>
          </a:p>
          <a:p>
            <a:pPr lvl="4">
              <a:lnSpc>
                <a:spcPct val="100000"/>
              </a:lnSpc>
              <a:buFontTx/>
              <a:buNone/>
            </a:pP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∇</a:t>
            </a:r>
            <a:r>
              <a:rPr lang="en-US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≤ </a:t>
            </a:r>
            <a:r>
              <a:rPr lang="en-US" sz="2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2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17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Disjointness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relation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decomposed into fragments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data item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should not be in any other fragment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12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Allocation Alternatives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1177714" cy="5585077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Non-replicated</a:t>
            </a:r>
          </a:p>
          <a:p>
            <a:pPr lvl="1">
              <a:lnSpc>
                <a:spcPct val="80000"/>
              </a:lnSpc>
            </a:pPr>
            <a:r>
              <a:rPr lang="en-US" sz="2400" b="1" dirty="0"/>
              <a:t>partitioned</a:t>
            </a:r>
            <a:r>
              <a:rPr lang="en-US" sz="2400" dirty="0"/>
              <a:t> : each fragment resides at only one site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Replicated</a:t>
            </a:r>
          </a:p>
          <a:p>
            <a:pPr lvl="1">
              <a:lnSpc>
                <a:spcPct val="80000"/>
              </a:lnSpc>
            </a:pPr>
            <a:r>
              <a:rPr lang="en-US" sz="2400" b="1" dirty="0"/>
              <a:t>fully replicated </a:t>
            </a:r>
            <a:r>
              <a:rPr lang="en-US" sz="2400" dirty="0"/>
              <a:t>: each fragment at each site</a:t>
            </a:r>
          </a:p>
          <a:p>
            <a:pPr lvl="1">
              <a:lnSpc>
                <a:spcPct val="80000"/>
              </a:lnSpc>
            </a:pPr>
            <a:r>
              <a:rPr lang="en-US" sz="2400" b="1" dirty="0"/>
              <a:t>partially replicated</a:t>
            </a:r>
            <a:r>
              <a:rPr lang="en-US" sz="2400" dirty="0"/>
              <a:t> : each fragment at some of the sites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The decision regarding replication is a trade-off (depending on the </a:t>
            </a:r>
            <a:r>
              <a:rPr lang="en-US" sz="2400" b="1" dirty="0"/>
              <a:t>ratio</a:t>
            </a:r>
            <a:r>
              <a:rPr lang="en-US" sz="2400" dirty="0"/>
              <a:t> of the </a:t>
            </a:r>
            <a:r>
              <a:rPr lang="en-US" sz="2400" u="sng" dirty="0"/>
              <a:t>read-only queries</a:t>
            </a:r>
            <a:r>
              <a:rPr lang="en-US" sz="2400" dirty="0"/>
              <a:t> to the </a:t>
            </a:r>
            <a:r>
              <a:rPr lang="en-US" sz="2400" u="sng" dirty="0"/>
              <a:t>update queries</a:t>
            </a:r>
            <a:r>
              <a:rPr lang="en-US" sz="2400" dirty="0"/>
              <a:t>).</a:t>
            </a:r>
          </a:p>
          <a:p>
            <a:pPr>
              <a:lnSpc>
                <a:spcPct val="80000"/>
              </a:lnSpc>
              <a:buFont typeface="Monotype Sorts" charset="0"/>
              <a:buNone/>
            </a:pPr>
            <a:endParaRPr lang="en-US" sz="2400" dirty="0"/>
          </a:p>
          <a:p>
            <a:pPr>
              <a:lnSpc>
                <a:spcPct val="80000"/>
              </a:lnSpc>
              <a:buFont typeface="Monotype Sorts" charset="0"/>
              <a:buNone/>
            </a:pPr>
            <a:r>
              <a:rPr lang="en-US" sz="2400" b="1" dirty="0"/>
              <a:t>Q: </a:t>
            </a:r>
            <a:r>
              <a:rPr lang="en-US" sz="2400" dirty="0"/>
              <a:t>Correct or not?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endParaRPr lang="en-US" sz="2400" dirty="0"/>
          </a:p>
          <a:p>
            <a:pPr>
              <a:lnSpc>
                <a:spcPct val="80000"/>
              </a:lnSpc>
              <a:buFont typeface="Monotype Sorts" charset="0"/>
              <a:buNone/>
            </a:pPr>
            <a:endParaRPr lang="en-US" sz="2400" dirty="0"/>
          </a:p>
          <a:p>
            <a:pPr lvl="3">
              <a:lnSpc>
                <a:spcPct val="80000"/>
              </a:lnSpc>
              <a:buFont typeface="Monotype Sorts" charset="0"/>
              <a:buNone/>
            </a:pPr>
            <a:r>
              <a:rPr lang="en-US" sz="2400" dirty="0"/>
              <a:t>	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334352"/>
              </p:ext>
            </p:extLst>
          </p:nvPr>
        </p:nvGraphicFramePr>
        <p:xfrm>
          <a:off x="4847118" y="7534472"/>
          <a:ext cx="7343914" cy="1068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9" name="Equation" r:id="rId4" imgW="7315200" imgH="1092200" progId="Equation.3">
                  <p:embed/>
                </p:oleObj>
              </mc:Choice>
              <mc:Fallback>
                <p:oleObj name="Equation" r:id="rId4" imgW="7315200" imgH="10922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7118" y="7534472"/>
                        <a:ext cx="7343914" cy="10685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13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B275B0-3D26-4926-8690-4E9D1123E9B8}"/>
              </a:ext>
            </a:extLst>
          </p:cNvPr>
          <p:cNvGrpSpPr/>
          <p:nvPr/>
        </p:nvGrpSpPr>
        <p:grpSpPr>
          <a:xfrm>
            <a:off x="1749872" y="3508648"/>
            <a:ext cx="9024370" cy="5616624"/>
            <a:chOff x="1101796" y="2886944"/>
            <a:chExt cx="10602524" cy="6886400"/>
          </a:xfrm>
        </p:grpSpPr>
        <p:sp>
          <p:nvSpPr>
            <p:cNvPr id="27651" name="Line 3"/>
            <p:cNvSpPr>
              <a:spLocks noChangeShapeType="1"/>
            </p:cNvSpPr>
            <p:nvPr/>
          </p:nvSpPr>
          <p:spPr bwMode="auto">
            <a:xfrm>
              <a:off x="9646450" y="2886944"/>
              <a:ext cx="0" cy="68094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7652" name="Line 4"/>
            <p:cNvSpPr>
              <a:spLocks noChangeShapeType="1"/>
            </p:cNvSpPr>
            <p:nvPr/>
          </p:nvSpPr>
          <p:spPr bwMode="auto">
            <a:xfrm>
              <a:off x="4147415" y="2886944"/>
              <a:ext cx="0" cy="68094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7653" name="Line 5"/>
            <p:cNvSpPr>
              <a:spLocks noChangeShapeType="1"/>
            </p:cNvSpPr>
            <p:nvPr/>
          </p:nvSpPr>
          <p:spPr bwMode="auto">
            <a:xfrm>
              <a:off x="6770032" y="2886944"/>
              <a:ext cx="0" cy="68094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7654" name="Line 6"/>
            <p:cNvSpPr>
              <a:spLocks noChangeShapeType="1"/>
            </p:cNvSpPr>
            <p:nvPr/>
          </p:nvSpPr>
          <p:spPr bwMode="auto">
            <a:xfrm>
              <a:off x="1210169" y="3814024"/>
              <a:ext cx="1049415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7655" name="Line 7"/>
            <p:cNvSpPr>
              <a:spLocks noChangeShapeType="1"/>
            </p:cNvSpPr>
            <p:nvPr/>
          </p:nvSpPr>
          <p:spPr bwMode="auto">
            <a:xfrm>
              <a:off x="1183076" y="4837664"/>
              <a:ext cx="105212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7656" name="Line 8"/>
            <p:cNvSpPr>
              <a:spLocks noChangeShapeType="1"/>
            </p:cNvSpPr>
            <p:nvPr/>
          </p:nvSpPr>
          <p:spPr bwMode="auto">
            <a:xfrm>
              <a:off x="1183076" y="6138144"/>
              <a:ext cx="105212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7657" name="Line 9"/>
            <p:cNvSpPr>
              <a:spLocks noChangeShapeType="1"/>
            </p:cNvSpPr>
            <p:nvPr/>
          </p:nvSpPr>
          <p:spPr bwMode="auto">
            <a:xfrm>
              <a:off x="1155982" y="7438624"/>
              <a:ext cx="1022321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7658" name="Line 10"/>
            <p:cNvSpPr>
              <a:spLocks noChangeShapeType="1"/>
            </p:cNvSpPr>
            <p:nvPr/>
          </p:nvSpPr>
          <p:spPr bwMode="auto">
            <a:xfrm>
              <a:off x="1101796" y="8739104"/>
              <a:ext cx="106025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4105984" y="3243060"/>
              <a:ext cx="2266379" cy="481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Full-replication</a:t>
              </a:r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>
              <a:off x="6685431" y="3243060"/>
              <a:ext cx="2610299" cy="481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Partial-replication</a:t>
              </a:r>
            </a:p>
          </p:txBody>
        </p:sp>
        <p:sp>
          <p:nvSpPr>
            <p:cNvPr id="27661" name="Rectangle 13"/>
            <p:cNvSpPr>
              <a:spLocks noChangeArrowheads="1"/>
            </p:cNvSpPr>
            <p:nvPr/>
          </p:nvSpPr>
          <p:spPr bwMode="auto">
            <a:xfrm>
              <a:off x="9631390" y="3243060"/>
              <a:ext cx="1820350" cy="481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Partitioning</a:t>
              </a:r>
            </a:p>
          </p:txBody>
        </p:sp>
        <p:sp>
          <p:nvSpPr>
            <p:cNvPr id="27662" name="Rectangle 14"/>
            <p:cNvSpPr>
              <a:spLocks noChangeArrowheads="1"/>
            </p:cNvSpPr>
            <p:nvPr/>
          </p:nvSpPr>
          <p:spPr bwMode="auto">
            <a:xfrm>
              <a:off x="1237844" y="3897229"/>
              <a:ext cx="2209203" cy="835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QUERY</a:t>
              </a:r>
            </a:p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 PROCESSING</a:t>
              </a:r>
            </a:p>
          </p:txBody>
        </p:sp>
        <p:sp>
          <p:nvSpPr>
            <p:cNvPr id="27663" name="Rectangle 15"/>
            <p:cNvSpPr>
              <a:spLocks noChangeArrowheads="1"/>
            </p:cNvSpPr>
            <p:nvPr/>
          </p:nvSpPr>
          <p:spPr bwMode="auto">
            <a:xfrm>
              <a:off x="4800880" y="4071079"/>
              <a:ext cx="876588" cy="481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Easy</a:t>
              </a:r>
            </a:p>
          </p:txBody>
        </p:sp>
        <p:sp>
          <p:nvSpPr>
            <p:cNvPr id="27664" name="Rectangle 16"/>
            <p:cNvSpPr>
              <a:spLocks noChangeArrowheads="1"/>
            </p:cNvSpPr>
            <p:nvPr/>
          </p:nvSpPr>
          <p:spPr bwMode="auto">
            <a:xfrm>
              <a:off x="8284608" y="3942385"/>
              <a:ext cx="2283230" cy="481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Same Difficulty</a:t>
              </a:r>
            </a:p>
          </p:txBody>
        </p:sp>
        <p:sp>
          <p:nvSpPr>
            <p:cNvPr id="27665" name="Rectangle 17"/>
            <p:cNvSpPr>
              <a:spLocks noChangeArrowheads="1"/>
            </p:cNvSpPr>
            <p:nvPr/>
          </p:nvSpPr>
          <p:spPr bwMode="auto">
            <a:xfrm>
              <a:off x="8284608" y="5090536"/>
              <a:ext cx="2283230" cy="481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Same Difficulty</a:t>
              </a:r>
            </a:p>
          </p:txBody>
        </p:sp>
        <p:sp>
          <p:nvSpPr>
            <p:cNvPr id="27666" name="Rectangle 18"/>
            <p:cNvSpPr>
              <a:spLocks noChangeArrowheads="1"/>
            </p:cNvSpPr>
            <p:nvPr/>
          </p:nvSpPr>
          <p:spPr bwMode="auto">
            <a:xfrm>
              <a:off x="1194632" y="5090536"/>
              <a:ext cx="2575590" cy="835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DIRECTORY</a:t>
              </a:r>
            </a:p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MANAGEMENT </a:t>
              </a:r>
            </a:p>
          </p:txBody>
        </p:sp>
        <p:sp>
          <p:nvSpPr>
            <p:cNvPr id="27667" name="Rectangle 19"/>
            <p:cNvSpPr>
              <a:spLocks noChangeArrowheads="1"/>
            </p:cNvSpPr>
            <p:nvPr/>
          </p:nvSpPr>
          <p:spPr bwMode="auto">
            <a:xfrm>
              <a:off x="4394363" y="5090536"/>
              <a:ext cx="1952667" cy="835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pPr algn="ctr"/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Easy or</a:t>
              </a:r>
            </a:p>
            <a:p>
              <a:pPr algn="ctr"/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Non-</a:t>
              </a:r>
              <a:r>
                <a:rPr lang="en-US" sz="2300" dirty="0" err="1">
                  <a:solidFill>
                    <a:srgbClr val="000000"/>
                  </a:solidFill>
                  <a:latin typeface="Book Antiqua"/>
                </a:rPr>
                <a:t>existant</a:t>
              </a:r>
              <a:endParaRPr lang="en-US" sz="2300" dirty="0">
                <a:solidFill>
                  <a:srgbClr val="000000"/>
                </a:solidFill>
                <a:latin typeface="Book Antiqua"/>
              </a:endParaRPr>
            </a:p>
          </p:txBody>
        </p:sp>
        <p:sp>
          <p:nvSpPr>
            <p:cNvPr id="27668" name="Rectangle 20"/>
            <p:cNvSpPr>
              <a:spLocks noChangeArrowheads="1"/>
            </p:cNvSpPr>
            <p:nvPr/>
          </p:nvSpPr>
          <p:spPr bwMode="auto">
            <a:xfrm>
              <a:off x="1151131" y="6363922"/>
              <a:ext cx="2696460" cy="835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CONCURRENCY</a:t>
              </a:r>
            </a:p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CONTROL</a:t>
              </a:r>
            </a:p>
          </p:txBody>
        </p:sp>
        <p:sp>
          <p:nvSpPr>
            <p:cNvPr id="27669" name="Rectangle 21"/>
            <p:cNvSpPr>
              <a:spLocks noChangeArrowheads="1"/>
            </p:cNvSpPr>
            <p:nvPr/>
          </p:nvSpPr>
          <p:spPr bwMode="auto">
            <a:xfrm>
              <a:off x="10102142" y="6537773"/>
              <a:ext cx="876588" cy="481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Easy</a:t>
              </a:r>
            </a:p>
          </p:txBody>
        </p:sp>
        <p:sp>
          <p:nvSpPr>
            <p:cNvPr id="27670" name="Rectangle 22"/>
            <p:cNvSpPr>
              <a:spLocks noChangeArrowheads="1"/>
            </p:cNvSpPr>
            <p:nvPr/>
          </p:nvSpPr>
          <p:spPr bwMode="auto">
            <a:xfrm>
              <a:off x="7357212" y="6537773"/>
              <a:ext cx="1390307" cy="481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Difficult</a:t>
              </a:r>
            </a:p>
          </p:txBody>
        </p:sp>
        <p:sp>
          <p:nvSpPr>
            <p:cNvPr id="27671" name="Rectangle 23"/>
            <p:cNvSpPr>
              <a:spLocks noChangeArrowheads="1"/>
            </p:cNvSpPr>
            <p:nvPr/>
          </p:nvSpPr>
          <p:spPr bwMode="auto">
            <a:xfrm>
              <a:off x="4461523" y="6537773"/>
              <a:ext cx="1559818" cy="481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Moderate</a:t>
              </a:r>
            </a:p>
          </p:txBody>
        </p:sp>
        <p:sp>
          <p:nvSpPr>
            <p:cNvPr id="27672" name="Rectangle 24"/>
            <p:cNvSpPr>
              <a:spLocks noChangeArrowheads="1"/>
            </p:cNvSpPr>
            <p:nvPr/>
          </p:nvSpPr>
          <p:spPr bwMode="auto">
            <a:xfrm>
              <a:off x="1249210" y="7881150"/>
              <a:ext cx="2082610" cy="481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RELIABILITY</a:t>
              </a:r>
            </a:p>
          </p:txBody>
        </p:sp>
        <p:sp>
          <p:nvSpPr>
            <p:cNvPr id="27673" name="Rectangle 25"/>
            <p:cNvSpPr>
              <a:spLocks noChangeArrowheads="1"/>
            </p:cNvSpPr>
            <p:nvPr/>
          </p:nvSpPr>
          <p:spPr bwMode="auto">
            <a:xfrm>
              <a:off x="4476695" y="7881150"/>
              <a:ext cx="1529474" cy="481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Very high</a:t>
              </a:r>
            </a:p>
          </p:txBody>
        </p:sp>
        <p:sp>
          <p:nvSpPr>
            <p:cNvPr id="27674" name="Rectangle 26"/>
            <p:cNvSpPr>
              <a:spLocks noChangeArrowheads="1"/>
            </p:cNvSpPr>
            <p:nvPr/>
          </p:nvSpPr>
          <p:spPr bwMode="auto">
            <a:xfrm>
              <a:off x="7581451" y="7881150"/>
              <a:ext cx="939569" cy="481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High</a:t>
              </a:r>
            </a:p>
          </p:txBody>
        </p:sp>
        <p:sp>
          <p:nvSpPr>
            <p:cNvPr id="27675" name="Rectangle 27"/>
            <p:cNvSpPr>
              <a:spLocks noChangeArrowheads="1"/>
            </p:cNvSpPr>
            <p:nvPr/>
          </p:nvSpPr>
          <p:spPr bwMode="auto">
            <a:xfrm>
              <a:off x="10119163" y="7881150"/>
              <a:ext cx="847064" cy="481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Low</a:t>
              </a:r>
            </a:p>
          </p:txBody>
        </p:sp>
        <p:sp>
          <p:nvSpPr>
            <p:cNvPr id="27676" name="Rectangle 28"/>
            <p:cNvSpPr>
              <a:spLocks noChangeArrowheads="1"/>
            </p:cNvSpPr>
            <p:nvPr/>
          </p:nvSpPr>
          <p:spPr bwMode="auto">
            <a:xfrm>
              <a:off x="1211537" y="9111639"/>
              <a:ext cx="1523525" cy="481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REALITY</a:t>
              </a:r>
            </a:p>
          </p:txBody>
        </p:sp>
        <p:sp>
          <p:nvSpPr>
            <p:cNvPr id="27677" name="Rectangle 29"/>
            <p:cNvSpPr>
              <a:spLocks noChangeArrowheads="1"/>
            </p:cNvSpPr>
            <p:nvPr/>
          </p:nvSpPr>
          <p:spPr bwMode="auto">
            <a:xfrm>
              <a:off x="4568301" y="8937789"/>
              <a:ext cx="1778728" cy="835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pPr algn="ctr"/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Possible</a:t>
              </a:r>
            </a:p>
            <a:p>
              <a:pPr algn="ctr"/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application</a:t>
              </a:r>
            </a:p>
          </p:txBody>
        </p:sp>
        <p:sp>
          <p:nvSpPr>
            <p:cNvPr id="27678" name="Rectangle 30"/>
            <p:cNvSpPr>
              <a:spLocks noChangeArrowheads="1"/>
            </p:cNvSpPr>
            <p:nvPr/>
          </p:nvSpPr>
          <p:spPr bwMode="auto">
            <a:xfrm>
              <a:off x="7372453" y="9111639"/>
              <a:ext cx="1355310" cy="481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Realistic</a:t>
              </a:r>
            </a:p>
          </p:txBody>
        </p:sp>
        <p:sp>
          <p:nvSpPr>
            <p:cNvPr id="27679" name="Rectangle 31"/>
            <p:cNvSpPr>
              <a:spLocks noChangeArrowheads="1"/>
            </p:cNvSpPr>
            <p:nvPr/>
          </p:nvSpPr>
          <p:spPr bwMode="auto">
            <a:xfrm>
              <a:off x="9813534" y="8937789"/>
              <a:ext cx="1778728" cy="835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pPr algn="ctr"/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Possible</a:t>
              </a:r>
            </a:p>
            <a:p>
              <a:pPr algn="ctr"/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application</a:t>
              </a:r>
            </a:p>
          </p:txBody>
        </p:sp>
        <p:sp>
          <p:nvSpPr>
            <p:cNvPr id="27680" name="Arc 32"/>
            <p:cNvSpPr>
              <a:spLocks/>
            </p:cNvSpPr>
            <p:nvPr/>
          </p:nvSpPr>
          <p:spPr bwMode="auto">
            <a:xfrm>
              <a:off x="10997669" y="4426675"/>
              <a:ext cx="171591" cy="137725"/>
            </a:xfrm>
            <a:custGeom>
              <a:avLst/>
              <a:gdLst>
                <a:gd name="G0" fmla="+- 21600 0 0"/>
                <a:gd name="G1" fmla="+- 8746 0 0"/>
                <a:gd name="G2" fmla="+- 21600 0 0"/>
                <a:gd name="T0" fmla="*/ 1747 w 21600"/>
                <a:gd name="T1" fmla="*/ 17254 h 17254"/>
                <a:gd name="T2" fmla="*/ 1851 w 21600"/>
                <a:gd name="T3" fmla="*/ 0 h 17254"/>
                <a:gd name="T4" fmla="*/ 21600 w 21600"/>
                <a:gd name="T5" fmla="*/ 8746 h 17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254" fill="none" extrusionOk="0">
                  <a:moveTo>
                    <a:pt x="1746" y="17254"/>
                  </a:moveTo>
                  <a:cubicBezTo>
                    <a:pt x="594" y="14565"/>
                    <a:pt x="0" y="11671"/>
                    <a:pt x="0" y="8746"/>
                  </a:cubicBezTo>
                  <a:cubicBezTo>
                    <a:pt x="0" y="5733"/>
                    <a:pt x="630" y="2754"/>
                    <a:pt x="1850" y="-1"/>
                  </a:cubicBezTo>
                </a:path>
                <a:path w="21600" h="17254" stroke="0" extrusionOk="0">
                  <a:moveTo>
                    <a:pt x="1746" y="17254"/>
                  </a:moveTo>
                  <a:cubicBezTo>
                    <a:pt x="594" y="14565"/>
                    <a:pt x="0" y="11671"/>
                    <a:pt x="0" y="8746"/>
                  </a:cubicBezTo>
                  <a:cubicBezTo>
                    <a:pt x="0" y="5733"/>
                    <a:pt x="630" y="2754"/>
                    <a:pt x="1850" y="-1"/>
                  </a:cubicBezTo>
                  <a:lnTo>
                    <a:pt x="21600" y="87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7681" name="Arc 33"/>
            <p:cNvSpPr>
              <a:spLocks/>
            </p:cNvSpPr>
            <p:nvPr/>
          </p:nvSpPr>
          <p:spPr bwMode="auto">
            <a:xfrm>
              <a:off x="7613648" y="4426675"/>
              <a:ext cx="171591" cy="137725"/>
            </a:xfrm>
            <a:custGeom>
              <a:avLst/>
              <a:gdLst>
                <a:gd name="G0" fmla="+- 0 0 0"/>
                <a:gd name="G1" fmla="+- 8852 0 0"/>
                <a:gd name="G2" fmla="+- 21600 0 0"/>
                <a:gd name="T0" fmla="*/ 19702 w 21600"/>
                <a:gd name="T1" fmla="*/ 0 h 17464"/>
                <a:gd name="T2" fmla="*/ 19808 w 21600"/>
                <a:gd name="T3" fmla="*/ 17464 h 17464"/>
                <a:gd name="T4" fmla="*/ 0 w 21600"/>
                <a:gd name="T5" fmla="*/ 8852 h 17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464" fill="none" extrusionOk="0">
                  <a:moveTo>
                    <a:pt x="19702" y="-1"/>
                  </a:moveTo>
                  <a:cubicBezTo>
                    <a:pt x="20953" y="2783"/>
                    <a:pt x="21600" y="5800"/>
                    <a:pt x="21600" y="8852"/>
                  </a:cubicBezTo>
                  <a:cubicBezTo>
                    <a:pt x="21600" y="11815"/>
                    <a:pt x="20990" y="14746"/>
                    <a:pt x="19808" y="17464"/>
                  </a:cubicBezTo>
                </a:path>
                <a:path w="21600" h="17464" stroke="0" extrusionOk="0">
                  <a:moveTo>
                    <a:pt x="19702" y="-1"/>
                  </a:moveTo>
                  <a:cubicBezTo>
                    <a:pt x="20953" y="2783"/>
                    <a:pt x="21600" y="5800"/>
                    <a:pt x="21600" y="8852"/>
                  </a:cubicBezTo>
                  <a:cubicBezTo>
                    <a:pt x="21600" y="11815"/>
                    <a:pt x="20990" y="14746"/>
                    <a:pt x="19808" y="17464"/>
                  </a:cubicBezTo>
                  <a:lnTo>
                    <a:pt x="0" y="88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7682" name="Line 34"/>
            <p:cNvSpPr>
              <a:spLocks noChangeShapeType="1"/>
            </p:cNvSpPr>
            <p:nvPr/>
          </p:nvSpPr>
          <p:spPr bwMode="auto">
            <a:xfrm>
              <a:off x="7730797" y="4476113"/>
              <a:ext cx="326926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7683" name="Arc 35"/>
            <p:cNvSpPr>
              <a:spLocks/>
            </p:cNvSpPr>
            <p:nvPr/>
          </p:nvSpPr>
          <p:spPr bwMode="auto">
            <a:xfrm>
              <a:off x="10902810" y="5574409"/>
              <a:ext cx="171591" cy="137725"/>
            </a:xfrm>
            <a:custGeom>
              <a:avLst/>
              <a:gdLst>
                <a:gd name="G0" fmla="+- 21600 0 0"/>
                <a:gd name="G1" fmla="+- 8746 0 0"/>
                <a:gd name="G2" fmla="+- 21600 0 0"/>
                <a:gd name="T0" fmla="*/ 1747 w 21600"/>
                <a:gd name="T1" fmla="*/ 17254 h 17254"/>
                <a:gd name="T2" fmla="*/ 1851 w 21600"/>
                <a:gd name="T3" fmla="*/ 0 h 17254"/>
                <a:gd name="T4" fmla="*/ 21600 w 21600"/>
                <a:gd name="T5" fmla="*/ 8746 h 17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254" fill="none" extrusionOk="0">
                  <a:moveTo>
                    <a:pt x="1746" y="17254"/>
                  </a:moveTo>
                  <a:cubicBezTo>
                    <a:pt x="594" y="14565"/>
                    <a:pt x="0" y="11671"/>
                    <a:pt x="0" y="8746"/>
                  </a:cubicBezTo>
                  <a:cubicBezTo>
                    <a:pt x="0" y="5733"/>
                    <a:pt x="630" y="2754"/>
                    <a:pt x="1850" y="-1"/>
                  </a:cubicBezTo>
                </a:path>
                <a:path w="21600" h="17254" stroke="0" extrusionOk="0">
                  <a:moveTo>
                    <a:pt x="1746" y="17254"/>
                  </a:moveTo>
                  <a:cubicBezTo>
                    <a:pt x="594" y="14565"/>
                    <a:pt x="0" y="11671"/>
                    <a:pt x="0" y="8746"/>
                  </a:cubicBezTo>
                  <a:cubicBezTo>
                    <a:pt x="0" y="5733"/>
                    <a:pt x="630" y="2754"/>
                    <a:pt x="1850" y="-1"/>
                  </a:cubicBezTo>
                  <a:lnTo>
                    <a:pt x="21600" y="87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7684" name="Arc 36"/>
            <p:cNvSpPr>
              <a:spLocks/>
            </p:cNvSpPr>
            <p:nvPr/>
          </p:nvSpPr>
          <p:spPr bwMode="auto">
            <a:xfrm>
              <a:off x="7495822" y="5574409"/>
              <a:ext cx="171591" cy="137725"/>
            </a:xfrm>
            <a:custGeom>
              <a:avLst/>
              <a:gdLst>
                <a:gd name="G0" fmla="+- 0 0 0"/>
                <a:gd name="G1" fmla="+- 8852 0 0"/>
                <a:gd name="G2" fmla="+- 21600 0 0"/>
                <a:gd name="T0" fmla="*/ 19702 w 21600"/>
                <a:gd name="T1" fmla="*/ 0 h 17464"/>
                <a:gd name="T2" fmla="*/ 19808 w 21600"/>
                <a:gd name="T3" fmla="*/ 17464 h 17464"/>
                <a:gd name="T4" fmla="*/ 0 w 21600"/>
                <a:gd name="T5" fmla="*/ 8852 h 17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464" fill="none" extrusionOk="0">
                  <a:moveTo>
                    <a:pt x="19702" y="-1"/>
                  </a:moveTo>
                  <a:cubicBezTo>
                    <a:pt x="20953" y="2783"/>
                    <a:pt x="21600" y="5800"/>
                    <a:pt x="21600" y="8852"/>
                  </a:cubicBezTo>
                  <a:cubicBezTo>
                    <a:pt x="21600" y="11815"/>
                    <a:pt x="20990" y="14746"/>
                    <a:pt x="19808" y="17464"/>
                  </a:cubicBezTo>
                </a:path>
                <a:path w="21600" h="17464" stroke="0" extrusionOk="0">
                  <a:moveTo>
                    <a:pt x="19702" y="-1"/>
                  </a:moveTo>
                  <a:cubicBezTo>
                    <a:pt x="20953" y="2783"/>
                    <a:pt x="21600" y="5800"/>
                    <a:pt x="21600" y="8852"/>
                  </a:cubicBezTo>
                  <a:cubicBezTo>
                    <a:pt x="21600" y="11815"/>
                    <a:pt x="20990" y="14746"/>
                    <a:pt x="19808" y="17464"/>
                  </a:cubicBezTo>
                  <a:lnTo>
                    <a:pt x="0" y="88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7685" name="Line 37"/>
            <p:cNvSpPr>
              <a:spLocks noChangeShapeType="1"/>
            </p:cNvSpPr>
            <p:nvPr/>
          </p:nvSpPr>
          <p:spPr bwMode="auto">
            <a:xfrm>
              <a:off x="7640320" y="5623847"/>
              <a:ext cx="326926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Replication Alternatives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E1DC-9A09-2845-A773-BB78DAEA547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24060" y="4473477"/>
            <a:ext cx="42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+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42160" y="5289684"/>
            <a:ext cx="42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+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42160" y="6441812"/>
            <a:ext cx="42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+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342160" y="7521932"/>
            <a:ext cx="42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+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69448" y="7541096"/>
            <a:ext cx="42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+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061344" y="7507151"/>
            <a:ext cx="42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-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209973" y="5093899"/>
            <a:ext cx="42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-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62440" y="5020816"/>
            <a:ext cx="42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-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014840" y="4228728"/>
            <a:ext cx="42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-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253824" y="4156720"/>
            <a:ext cx="42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-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797440" y="6442357"/>
            <a:ext cx="42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-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043390" y="6473413"/>
            <a:ext cx="42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+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Information Requirements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868688"/>
            <a:ext cx="10241609" cy="4824535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/>
              <a:t>When making decisions about distribution design, various factors ought to be considered in order to deliver “optimal” design.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	Database information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	Application information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	Communication network information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	Computer system information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15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Fragmentation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540195"/>
            <a:ext cx="10816771" cy="5021298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 sz="2400" dirty="0"/>
              <a:t>Horizontal Fragmentation (HF)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 sz="2400" i="1" dirty="0"/>
              <a:t>Primary</a:t>
            </a:r>
            <a:r>
              <a:rPr lang="en-US" sz="2400" dirty="0"/>
              <a:t> Horizontal Fragmentation (</a:t>
            </a:r>
            <a:r>
              <a:rPr lang="en-US" sz="2400" b="1" dirty="0"/>
              <a:t>PHF</a:t>
            </a:r>
            <a:r>
              <a:rPr lang="en-US" sz="2400" dirty="0"/>
              <a:t>)</a:t>
            </a:r>
          </a:p>
          <a:p>
            <a:pPr marL="962340" lvl="2" indent="0">
              <a:spcBef>
                <a:spcPct val="60000"/>
              </a:spcBef>
              <a:buNone/>
            </a:pPr>
            <a:r>
              <a:rPr lang="en-US" sz="2600" dirty="0"/>
              <a:t>- </a:t>
            </a:r>
            <a:r>
              <a:rPr lang="en-US" sz="2200" dirty="0"/>
              <a:t>the partitioning of a relation that results from predicates being defined on the relation itself</a:t>
            </a:r>
            <a:endParaRPr lang="en-US" sz="2600" dirty="0"/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 sz="2400" i="1" dirty="0"/>
              <a:t>Derived</a:t>
            </a:r>
            <a:r>
              <a:rPr lang="en-US" sz="2400" dirty="0"/>
              <a:t> Horizontal Fragmentation (</a:t>
            </a:r>
            <a:r>
              <a:rPr lang="en-US" sz="2400" b="1" dirty="0"/>
              <a:t>DHF</a:t>
            </a:r>
            <a:r>
              <a:rPr lang="en-US" sz="2400" dirty="0"/>
              <a:t>)</a:t>
            </a:r>
          </a:p>
          <a:p>
            <a:pPr marL="962340" lvl="2" indent="0">
              <a:spcBef>
                <a:spcPct val="60000"/>
              </a:spcBef>
              <a:buNone/>
            </a:pPr>
            <a:r>
              <a:rPr lang="en-US" sz="2200" dirty="0"/>
              <a:t>- the partitioning of a relation that results from predicates being defined on another relation (e.g., the parent relation)</a:t>
            </a:r>
            <a:endParaRPr lang="en-US" sz="2600" dirty="0"/>
          </a:p>
          <a:p>
            <a:pPr marL="0" indent="0">
              <a:lnSpc>
                <a:spcPct val="100000"/>
              </a:lnSpc>
              <a:spcBef>
                <a:spcPct val="60000"/>
              </a:spcBef>
              <a:buNone/>
            </a:pPr>
            <a:endParaRPr lang="en-US" sz="2400" dirty="0"/>
          </a:p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 sz="2400" dirty="0"/>
              <a:t>Vertical Fragmentation (VF)</a:t>
            </a:r>
          </a:p>
          <a:p>
            <a:pPr marL="0" indent="0">
              <a:lnSpc>
                <a:spcPct val="100000"/>
              </a:lnSpc>
              <a:spcBef>
                <a:spcPct val="60000"/>
              </a:spcBef>
              <a:buNone/>
            </a:pPr>
            <a:endParaRPr lang="en-US" sz="2400" dirty="0"/>
          </a:p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 sz="2400" dirty="0"/>
              <a:t>Hybrid Fragmentation (HF)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16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1232270" y="1318541"/>
            <a:ext cx="10382698" cy="1009586"/>
          </a:xfrm>
          <a:noFill/>
          <a:ln/>
        </p:spPr>
        <p:txBody>
          <a:bodyPr/>
          <a:lstStyle/>
          <a:p>
            <a:r>
              <a:rPr lang="en-US" sz="4800" dirty="0">
                <a:latin typeface="Book Antiqua"/>
                <a:cs typeface="Book Antiqua"/>
              </a:rPr>
              <a:t>Information Requirements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48072" y="3292624"/>
            <a:ext cx="12191032" cy="5904656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Database Information</a:t>
            </a:r>
          </a:p>
          <a:p>
            <a:pPr marL="1056623" lvl="1">
              <a:lnSpc>
                <a:spcPct val="80000"/>
              </a:lnSpc>
            </a:pPr>
            <a:r>
              <a:rPr lang="en-US" sz="2400" b="1" dirty="0"/>
              <a:t>Global conceptual schema</a:t>
            </a:r>
          </a:p>
          <a:p>
            <a:pPr marL="1056623" lvl="1">
              <a:lnSpc>
                <a:spcPct val="80000"/>
              </a:lnSpc>
            </a:pPr>
            <a:r>
              <a:rPr lang="en-US" sz="2400" b="1" dirty="0"/>
              <a:t>Relationship</a:t>
            </a:r>
          </a:p>
          <a:p>
            <a:pPr marL="341313" lvl="1" indent="0">
              <a:lnSpc>
                <a:spcPct val="80000"/>
              </a:lnSpc>
              <a:buNone/>
            </a:pPr>
            <a:r>
              <a:rPr lang="en-US" sz="2000" dirty="0"/>
              <a:t>owner/source/parent(L1) </a:t>
            </a:r>
            <a:r>
              <a:rPr lang="en-US" sz="2000" dirty="0">
                <a:sym typeface="Wingdings" panose="05000000000000000000" pitchFamily="2" charset="2"/>
              </a:rPr>
              <a:t> SKILL</a:t>
            </a:r>
            <a:endParaRPr lang="en-US" sz="2000" dirty="0"/>
          </a:p>
          <a:p>
            <a:pPr marL="341313" lvl="1" indent="0">
              <a:lnSpc>
                <a:spcPct val="80000"/>
              </a:lnSpc>
              <a:buNone/>
            </a:pPr>
            <a:r>
              <a:rPr lang="en-US" sz="2000" dirty="0"/>
              <a:t>member/target/child(L1) </a:t>
            </a:r>
            <a:r>
              <a:rPr lang="en-US" sz="2000" dirty="0">
                <a:sym typeface="Wingdings" panose="05000000000000000000" pitchFamily="2" charset="2"/>
              </a:rPr>
              <a:t> EMP</a:t>
            </a:r>
          </a:p>
          <a:p>
            <a:pPr marL="568950">
              <a:lnSpc>
                <a:spcPct val="80000"/>
              </a:lnSpc>
              <a:buNone/>
            </a:pPr>
            <a:endParaRPr lang="en-US" sz="2000" b="1" dirty="0"/>
          </a:p>
          <a:p>
            <a:pPr marL="568950">
              <a:lnSpc>
                <a:spcPct val="80000"/>
              </a:lnSpc>
              <a:buNone/>
            </a:pPr>
            <a:r>
              <a:rPr lang="en-US" sz="2000" b="1" dirty="0"/>
              <a:t>Q: </a:t>
            </a:r>
            <a:r>
              <a:rPr lang="en-US" sz="2000" dirty="0"/>
              <a:t>Where is the foreign key located?</a:t>
            </a:r>
            <a:endParaRPr lang="en-US" sz="2000" b="1" dirty="0"/>
          </a:p>
          <a:p>
            <a:pPr marL="5689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000" i="1" dirty="0"/>
              <a:t>the Referential Integrity </a:t>
            </a:r>
            <a:r>
              <a:rPr lang="en-US" sz="2000" dirty="0"/>
              <a:t>constraint</a:t>
            </a:r>
            <a:endParaRPr lang="en-US" sz="2000" i="1" dirty="0"/>
          </a:p>
          <a:p>
            <a:pPr marL="1056623" lvl="1">
              <a:lnSpc>
                <a:spcPct val="80000"/>
              </a:lnSpc>
              <a:buNone/>
            </a:pPr>
            <a:endParaRPr lang="en-US" sz="2000" dirty="0"/>
          </a:p>
          <a:p>
            <a:pPr marL="1056623" lvl="1">
              <a:lnSpc>
                <a:spcPct val="80000"/>
              </a:lnSpc>
              <a:buNone/>
            </a:pPr>
            <a:endParaRPr lang="en-US" sz="2000" dirty="0"/>
          </a:p>
          <a:p>
            <a:pPr marL="1056623" lvl="1">
              <a:lnSpc>
                <a:spcPct val="80000"/>
              </a:lnSpc>
              <a:buNone/>
            </a:pPr>
            <a:endParaRPr lang="en-US" sz="2000" dirty="0"/>
          </a:p>
          <a:p>
            <a:pPr marL="1056623" lvl="1">
              <a:lnSpc>
                <a:spcPct val="80000"/>
              </a:lnSpc>
              <a:buNone/>
            </a:pPr>
            <a:endParaRPr lang="en-US" sz="2400" dirty="0"/>
          </a:p>
          <a:p>
            <a:pPr marL="1056623" lvl="1">
              <a:lnSpc>
                <a:spcPct val="80000"/>
              </a:lnSpc>
            </a:pPr>
            <a:r>
              <a:rPr lang="en-US" sz="2400" b="1" dirty="0"/>
              <a:t>Cardinality</a:t>
            </a:r>
            <a:r>
              <a:rPr lang="en-US" sz="2400" dirty="0"/>
              <a:t> of each relationship: </a:t>
            </a:r>
            <a:r>
              <a:rPr lang="en-US" sz="2400" i="1" dirty="0"/>
              <a:t>card</a:t>
            </a:r>
            <a:r>
              <a:rPr lang="en-US" sz="2400" dirty="0"/>
              <a:t>(</a:t>
            </a:r>
            <a:r>
              <a:rPr lang="en-US" sz="2400" i="1" dirty="0"/>
              <a:t>R</a:t>
            </a:r>
            <a:r>
              <a:rPr lang="en-US" sz="2400" dirty="0"/>
              <a:t>), the number of rows in R</a:t>
            </a:r>
          </a:p>
          <a:p>
            <a:pPr marL="653480" lvl="1" indent="0">
              <a:lnSpc>
                <a:spcPct val="80000"/>
              </a:lnSpc>
              <a:buNone/>
            </a:pPr>
            <a:r>
              <a:rPr lang="en-US" sz="2000" dirty="0"/>
              <a:t>≠ </a:t>
            </a:r>
            <a:r>
              <a:rPr lang="en-US" sz="2000" i="1" dirty="0"/>
              <a:t>cardinality constraint of a relationship: </a:t>
            </a:r>
            <a:r>
              <a:rPr lang="en-US" sz="2000" dirty="0"/>
              <a:t>one-to-many, many-to-many, one-to-one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0312" y="4035964"/>
            <a:ext cx="7056784" cy="3793164"/>
            <a:chOff x="3046016" y="4161234"/>
            <a:chExt cx="8208912" cy="4248835"/>
          </a:xfrm>
        </p:grpSpPr>
        <p:sp>
          <p:nvSpPr>
            <p:cNvPr id="33796" name="Rectangle 4"/>
            <p:cNvSpPr>
              <a:spLocks noChangeArrowheads="1"/>
            </p:cNvSpPr>
            <p:nvPr/>
          </p:nvSpPr>
          <p:spPr bwMode="auto">
            <a:xfrm>
              <a:off x="3926365" y="4635065"/>
              <a:ext cx="2095218" cy="523804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  <a:cs typeface="Book Antiqua"/>
              </a:endParaRPr>
            </a:p>
          </p:txBody>
        </p:sp>
        <p:sp>
          <p:nvSpPr>
            <p:cNvPr id="33797" name="Rectangle 5"/>
            <p:cNvSpPr>
              <a:spLocks noChangeArrowheads="1"/>
            </p:cNvSpPr>
            <p:nvPr/>
          </p:nvSpPr>
          <p:spPr bwMode="auto">
            <a:xfrm>
              <a:off x="3118024" y="6260665"/>
              <a:ext cx="3228680" cy="523804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  <a:cs typeface="Book Antiqua"/>
              </a:endParaRPr>
            </a:p>
          </p:txBody>
        </p:sp>
        <p:sp>
          <p:nvSpPr>
            <p:cNvPr id="33798" name="Rectangle 6"/>
            <p:cNvSpPr>
              <a:spLocks noChangeArrowheads="1"/>
            </p:cNvSpPr>
            <p:nvPr/>
          </p:nvSpPr>
          <p:spPr bwMode="auto">
            <a:xfrm>
              <a:off x="5064284" y="7886265"/>
              <a:ext cx="3382331" cy="523804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  <a:cs typeface="Book Antiqua"/>
              </a:endParaRPr>
            </a:p>
          </p:txBody>
        </p:sp>
        <p:sp>
          <p:nvSpPr>
            <p:cNvPr id="33799" name="Rectangle 7"/>
            <p:cNvSpPr>
              <a:spLocks noChangeArrowheads="1"/>
            </p:cNvSpPr>
            <p:nvPr/>
          </p:nvSpPr>
          <p:spPr bwMode="auto">
            <a:xfrm>
              <a:off x="6834382" y="6260665"/>
              <a:ext cx="4420546" cy="523804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  <a:cs typeface="Book Antiqua"/>
              </a:endParaRPr>
            </a:p>
          </p:txBody>
        </p:sp>
        <p:sp>
          <p:nvSpPr>
            <p:cNvPr id="33800" name="Rectangle 8"/>
            <p:cNvSpPr>
              <a:spLocks noChangeArrowheads="1"/>
            </p:cNvSpPr>
            <p:nvPr/>
          </p:nvSpPr>
          <p:spPr bwMode="auto">
            <a:xfrm>
              <a:off x="3910112" y="4627148"/>
              <a:ext cx="1859642" cy="497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u="sng" dirty="0">
                  <a:solidFill>
                    <a:srgbClr val="000000"/>
                  </a:solidFill>
                  <a:latin typeface="Book Antiqua"/>
                  <a:cs typeface="Book Antiqua"/>
                </a:rPr>
                <a:t>TITLE, </a:t>
              </a:r>
              <a:r>
                <a:rPr lang="en-US" sz="2000" dirty="0">
                  <a:solidFill>
                    <a:srgbClr val="000000"/>
                  </a:solidFill>
                  <a:latin typeface="Book Antiqua"/>
                  <a:cs typeface="Book Antiqua"/>
                </a:rPr>
                <a:t>SAL</a:t>
              </a:r>
              <a:endParaRPr lang="en-US" sz="2000" u="sng" dirty="0">
                <a:solidFill>
                  <a:srgbClr val="000000"/>
                </a:solidFill>
                <a:latin typeface="Book Antiqua"/>
                <a:cs typeface="Book Antiqua"/>
              </a:endParaRPr>
            </a:p>
          </p:txBody>
        </p:sp>
        <p:sp>
          <p:nvSpPr>
            <p:cNvPr id="33802" name="Rectangle 10"/>
            <p:cNvSpPr>
              <a:spLocks noChangeArrowheads="1"/>
            </p:cNvSpPr>
            <p:nvPr/>
          </p:nvSpPr>
          <p:spPr bwMode="auto">
            <a:xfrm>
              <a:off x="3771588" y="4161234"/>
              <a:ext cx="1141451" cy="487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  <a:cs typeface="Book Antiqua"/>
                </a:rPr>
                <a:t>SKILL</a:t>
              </a:r>
            </a:p>
          </p:txBody>
        </p:sp>
        <p:sp>
          <p:nvSpPr>
            <p:cNvPr id="33803" name="Rectangle 11"/>
            <p:cNvSpPr>
              <a:spLocks noChangeArrowheads="1"/>
            </p:cNvSpPr>
            <p:nvPr/>
          </p:nvSpPr>
          <p:spPr bwMode="auto">
            <a:xfrm>
              <a:off x="3118024" y="6249466"/>
              <a:ext cx="3272589" cy="497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u="sng" dirty="0">
                  <a:solidFill>
                    <a:srgbClr val="000000"/>
                  </a:solidFill>
                  <a:latin typeface="Book Antiqua"/>
                  <a:cs typeface="Book Antiqua"/>
                </a:rPr>
                <a:t>ENO, </a:t>
              </a:r>
              <a:r>
                <a:rPr lang="en-US" sz="2000" dirty="0">
                  <a:solidFill>
                    <a:srgbClr val="000000"/>
                  </a:solidFill>
                  <a:latin typeface="Book Antiqua"/>
                  <a:cs typeface="Book Antiqua"/>
                </a:rPr>
                <a:t>ENAME, TITLE</a:t>
              </a:r>
            </a:p>
          </p:txBody>
        </p:sp>
        <p:sp>
          <p:nvSpPr>
            <p:cNvPr id="33806" name="Rectangle 14"/>
            <p:cNvSpPr>
              <a:spLocks noChangeArrowheads="1"/>
            </p:cNvSpPr>
            <p:nvPr/>
          </p:nvSpPr>
          <p:spPr bwMode="auto">
            <a:xfrm>
              <a:off x="6825352" y="6249466"/>
              <a:ext cx="4429576" cy="497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28691" tIns="63217" rIns="128691" bIns="63217">
              <a:spAutoFit/>
            </a:bodyPr>
            <a:lstStyle/>
            <a:p>
              <a:r>
                <a:rPr lang="en-US" sz="2000" u="sng" dirty="0">
                  <a:solidFill>
                    <a:srgbClr val="000000"/>
                  </a:solidFill>
                  <a:latin typeface="Book Antiqua"/>
                  <a:cs typeface="Book Antiqua"/>
                </a:rPr>
                <a:t>PNO, </a:t>
              </a:r>
              <a:r>
                <a:rPr lang="en-US" sz="2000" dirty="0">
                  <a:solidFill>
                    <a:srgbClr val="000000"/>
                  </a:solidFill>
                  <a:latin typeface="Book Antiqua"/>
                  <a:cs typeface="Book Antiqua"/>
                </a:rPr>
                <a:t>PNAME, BUDGET, LOC</a:t>
              </a:r>
            </a:p>
          </p:txBody>
        </p:sp>
        <p:sp>
          <p:nvSpPr>
            <p:cNvPr id="33807" name="Rectangle 15"/>
            <p:cNvSpPr>
              <a:spLocks noChangeArrowheads="1"/>
            </p:cNvSpPr>
            <p:nvPr/>
          </p:nvSpPr>
          <p:spPr bwMode="auto">
            <a:xfrm>
              <a:off x="5039899" y="7905650"/>
              <a:ext cx="3478725" cy="497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u="sng" dirty="0">
                  <a:solidFill>
                    <a:srgbClr val="000000"/>
                  </a:solidFill>
                  <a:latin typeface="Book Antiqua"/>
                  <a:cs typeface="Book Antiqua"/>
                </a:rPr>
                <a:t>ENO, PNO,</a:t>
              </a:r>
              <a:r>
                <a:rPr lang="en-US" sz="2000" dirty="0">
                  <a:solidFill>
                    <a:srgbClr val="000000"/>
                  </a:solidFill>
                  <a:latin typeface="Book Antiqua"/>
                  <a:cs typeface="Book Antiqua"/>
                </a:rPr>
                <a:t> RESP, DUR</a:t>
              </a:r>
            </a:p>
          </p:txBody>
        </p:sp>
        <p:sp>
          <p:nvSpPr>
            <p:cNvPr id="33809" name="Rectangle 17"/>
            <p:cNvSpPr>
              <a:spLocks noChangeArrowheads="1"/>
            </p:cNvSpPr>
            <p:nvPr/>
          </p:nvSpPr>
          <p:spPr bwMode="auto">
            <a:xfrm>
              <a:off x="3046016" y="5817418"/>
              <a:ext cx="947520" cy="487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  <a:cs typeface="Book Antiqua"/>
                </a:rPr>
                <a:t>EMP</a:t>
              </a:r>
            </a:p>
          </p:txBody>
        </p:sp>
        <p:sp>
          <p:nvSpPr>
            <p:cNvPr id="33810" name="Rectangle 18"/>
            <p:cNvSpPr>
              <a:spLocks noChangeArrowheads="1"/>
            </p:cNvSpPr>
            <p:nvPr/>
          </p:nvSpPr>
          <p:spPr bwMode="auto">
            <a:xfrm>
              <a:off x="6773352" y="5745410"/>
              <a:ext cx="1016515" cy="487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  <a:cs typeface="Book Antiqua"/>
                </a:rPr>
                <a:t>PROJ</a:t>
              </a:r>
            </a:p>
          </p:txBody>
        </p:sp>
        <p:sp>
          <p:nvSpPr>
            <p:cNvPr id="33811" name="Rectangle 19"/>
            <p:cNvSpPr>
              <a:spLocks noChangeArrowheads="1"/>
            </p:cNvSpPr>
            <p:nvPr/>
          </p:nvSpPr>
          <p:spPr bwMode="auto">
            <a:xfrm>
              <a:off x="4965243" y="7443743"/>
              <a:ext cx="917684" cy="487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  <a:cs typeface="Book Antiqua"/>
                </a:rPr>
                <a:t>ASG</a:t>
              </a:r>
            </a:p>
          </p:txBody>
        </p:sp>
        <p:sp>
          <p:nvSpPr>
            <p:cNvPr id="33813" name="Line 21"/>
            <p:cNvSpPr>
              <a:spLocks noChangeShapeType="1"/>
            </p:cNvSpPr>
            <p:nvPr/>
          </p:nvSpPr>
          <p:spPr bwMode="auto">
            <a:xfrm>
              <a:off x="4918224" y="5169346"/>
              <a:ext cx="19626" cy="1080120"/>
            </a:xfrm>
            <a:prstGeom prst="line">
              <a:avLst/>
            </a:prstGeom>
            <a:noFill/>
            <a:ln w="19050" cmpd="sng">
              <a:solidFill>
                <a:schemeClr val="tx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  <a:cs typeface="Book Antiqua"/>
              </a:endParaRPr>
            </a:p>
          </p:txBody>
        </p:sp>
        <p:sp>
          <p:nvSpPr>
            <p:cNvPr id="33816" name="Line 24"/>
            <p:cNvSpPr>
              <a:spLocks noChangeShapeType="1"/>
            </p:cNvSpPr>
            <p:nvPr/>
          </p:nvSpPr>
          <p:spPr bwMode="auto">
            <a:xfrm>
              <a:off x="4918224" y="6791664"/>
              <a:ext cx="1103360" cy="1080120"/>
            </a:xfrm>
            <a:prstGeom prst="line">
              <a:avLst/>
            </a:prstGeom>
            <a:noFill/>
            <a:ln w="19050" cmpd="sng">
              <a:solidFill>
                <a:schemeClr val="tx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  <a:cs typeface="Book Antiqua"/>
              </a:endParaRPr>
            </a:p>
          </p:txBody>
        </p:sp>
        <p:sp>
          <p:nvSpPr>
            <p:cNvPr id="33819" name="Line 27"/>
            <p:cNvSpPr>
              <a:spLocks noChangeShapeType="1"/>
            </p:cNvSpPr>
            <p:nvPr/>
          </p:nvSpPr>
          <p:spPr bwMode="auto">
            <a:xfrm flipV="1">
              <a:off x="7051130" y="6770455"/>
              <a:ext cx="1447200" cy="1108800"/>
            </a:xfrm>
            <a:prstGeom prst="line">
              <a:avLst/>
            </a:prstGeom>
            <a:noFill/>
            <a:ln w="19050" cmpd="sng">
              <a:solidFill>
                <a:schemeClr val="tx2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  <a:cs typeface="Book Antiqua"/>
              </a:endParaRPr>
            </a:p>
          </p:txBody>
        </p:sp>
        <p:sp>
          <p:nvSpPr>
            <p:cNvPr id="33821" name="Rectangle 29"/>
            <p:cNvSpPr>
              <a:spLocks noChangeArrowheads="1"/>
            </p:cNvSpPr>
            <p:nvPr/>
          </p:nvSpPr>
          <p:spPr bwMode="auto">
            <a:xfrm>
              <a:off x="4861383" y="5472702"/>
              <a:ext cx="567117" cy="487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i="1" dirty="0">
                  <a:solidFill>
                    <a:srgbClr val="000000"/>
                  </a:solidFill>
                  <a:latin typeface="Book Antiqua"/>
                  <a:cs typeface="Book Antiqua"/>
                </a:rPr>
                <a:t>L</a:t>
              </a:r>
              <a:r>
                <a:rPr lang="en-US" sz="2000" baseline="-25000" dirty="0">
                  <a:solidFill>
                    <a:srgbClr val="000000"/>
                  </a:solidFill>
                  <a:latin typeface="Book Antiqua"/>
                  <a:cs typeface="Book Antiqua"/>
                </a:rPr>
                <a:t>1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E1DC-9A09-2845-A773-BB78DAEA547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Information Requirements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813768" y="3364632"/>
            <a:ext cx="11232345" cy="5904655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Application Information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simple predicates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: Given a relation </a:t>
            </a:r>
            <a:r>
              <a:rPr lang="en-US" i="1" dirty="0"/>
              <a:t>R</a:t>
            </a:r>
            <a:r>
              <a:rPr lang="en-US" dirty="0"/>
              <a:t>[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], a </a:t>
            </a:r>
            <a:r>
              <a:rPr lang="en-US" u="sng" dirty="0"/>
              <a:t>simple predicate</a:t>
            </a:r>
            <a:r>
              <a:rPr lang="en-US" dirty="0"/>
              <a:t> </a:t>
            </a:r>
            <a:r>
              <a:rPr lang="en-US" i="1" dirty="0" err="1"/>
              <a:t>p</a:t>
            </a:r>
            <a:r>
              <a:rPr lang="en-US" i="1" baseline="-25000" dirty="0" err="1"/>
              <a:t>j</a:t>
            </a:r>
            <a:r>
              <a:rPr lang="en-US" dirty="0"/>
              <a:t>  is</a:t>
            </a:r>
          </a:p>
          <a:p>
            <a:pPr lvl="2">
              <a:buFont typeface="Monotype Sorts" charset="0"/>
              <a:buNone/>
            </a:pPr>
            <a:r>
              <a:rPr lang="en-US" dirty="0"/>
              <a:t>		</a:t>
            </a:r>
            <a:r>
              <a:rPr lang="en-US" sz="2800" i="1" dirty="0" err="1"/>
              <a:t>p</a:t>
            </a:r>
            <a:r>
              <a:rPr lang="en-US" sz="2800" i="1" baseline="-25000" dirty="0" err="1"/>
              <a:t>j</a:t>
            </a:r>
            <a:r>
              <a:rPr lang="en-US" sz="2800" dirty="0"/>
              <a:t> : </a:t>
            </a:r>
            <a:r>
              <a:rPr lang="en-US" sz="2800" i="1" dirty="0"/>
              <a:t>A</a:t>
            </a:r>
            <a:r>
              <a:rPr lang="en-US" sz="2800" i="1" baseline="-25000" dirty="0"/>
              <a:t>i</a:t>
            </a:r>
            <a:r>
              <a:rPr lang="en-US" sz="2800" i="1" dirty="0"/>
              <a:t>  </a:t>
            </a:r>
            <a:r>
              <a:rPr lang="en-US" sz="2800" dirty="0">
                <a:cs typeface="Book Antiqua"/>
              </a:rPr>
              <a:t>θ  </a:t>
            </a:r>
            <a:r>
              <a:rPr lang="en-US" sz="2800" i="1" dirty="0"/>
              <a:t>Value</a:t>
            </a:r>
            <a:endParaRPr lang="en-US" i="1" dirty="0">
              <a:cs typeface="Book Antiqua"/>
            </a:endParaRPr>
          </a:p>
          <a:p>
            <a:pPr lvl="1">
              <a:buFont typeface="Monotype Sorts" charset="0"/>
              <a:buNone/>
            </a:pPr>
            <a:r>
              <a:rPr lang="en-US" dirty="0"/>
              <a:t>	where </a:t>
            </a:r>
            <a:r>
              <a:rPr lang="en-US" sz="2400" dirty="0" err="1">
                <a:cs typeface="Book Antiqua"/>
              </a:rPr>
              <a:t>θ</a:t>
            </a:r>
            <a:r>
              <a:rPr lang="en-US" sz="2400" i="1" dirty="0">
                <a:cs typeface="Book Antiqua"/>
              </a:rPr>
              <a:t> </a:t>
            </a:r>
            <a:r>
              <a:rPr lang="en-US" dirty="0">
                <a:latin typeface="Symbol" charset="0"/>
                <a:sym typeface="Symbol"/>
              </a:rPr>
              <a:t> </a:t>
            </a:r>
            <a:r>
              <a:rPr lang="en-US" dirty="0"/>
              <a:t>{=,&lt;,≤,&gt;,≥,≠}, </a:t>
            </a:r>
            <a:r>
              <a:rPr lang="en-US" i="1" dirty="0"/>
              <a:t>Value </a:t>
            </a:r>
            <a:r>
              <a:rPr lang="en-US" dirty="0">
                <a:latin typeface="Symbol" charset="0"/>
                <a:sym typeface="Symbol"/>
              </a:rPr>
              <a:t> </a:t>
            </a:r>
            <a:r>
              <a:rPr lang="en-US" i="1" dirty="0"/>
              <a:t>D</a:t>
            </a:r>
            <a:r>
              <a:rPr lang="en-US" i="1" baseline="-25000" dirty="0"/>
              <a:t>i</a:t>
            </a:r>
            <a:r>
              <a:rPr lang="en-US" b="1" dirty="0"/>
              <a:t>  </a:t>
            </a:r>
            <a:r>
              <a:rPr lang="en-US" dirty="0"/>
              <a:t>and </a:t>
            </a:r>
            <a:r>
              <a:rPr lang="en-US" i="1" dirty="0"/>
              <a:t>D</a:t>
            </a:r>
            <a:r>
              <a:rPr lang="en-US" i="1" baseline="-25000" dirty="0"/>
              <a:t>i</a:t>
            </a:r>
            <a:r>
              <a:rPr lang="en-US" b="1" dirty="0"/>
              <a:t> </a:t>
            </a:r>
            <a:r>
              <a:rPr lang="en-US" dirty="0"/>
              <a:t> is the domain of </a:t>
            </a:r>
            <a:r>
              <a:rPr lang="en-US" i="1" dirty="0"/>
              <a:t>A</a:t>
            </a:r>
            <a:r>
              <a:rPr lang="en-US" i="1" baseline="-25000" dirty="0"/>
              <a:t>i</a:t>
            </a:r>
            <a:r>
              <a:rPr lang="en-US" dirty="0"/>
              <a:t>.</a:t>
            </a:r>
          </a:p>
          <a:p>
            <a:pPr lvl="1">
              <a:buFont typeface="Monotype Sorts" charset="0"/>
              <a:buNone/>
            </a:pPr>
            <a:r>
              <a:rPr lang="en-US" dirty="0"/>
              <a:t>	For  relation </a:t>
            </a:r>
            <a:r>
              <a:rPr lang="en-US" i="1" dirty="0"/>
              <a:t>R</a:t>
            </a:r>
            <a:r>
              <a:rPr lang="en-US" dirty="0"/>
              <a:t>  we define a set of predicates </a:t>
            </a:r>
            <a:r>
              <a:rPr lang="en-US" i="1" dirty="0" err="1"/>
              <a:t>Pr</a:t>
            </a:r>
            <a:r>
              <a:rPr lang="en-US" i="1" dirty="0"/>
              <a:t> </a:t>
            </a:r>
            <a:r>
              <a:rPr lang="en-US" dirty="0"/>
              <a:t>= {</a:t>
            </a:r>
            <a:r>
              <a:rPr lang="en-US" i="1" dirty="0"/>
              <a:t>p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i="1" baseline="-25000" dirty="0"/>
              <a:t>2</a:t>
            </a:r>
            <a:r>
              <a:rPr lang="en-US" dirty="0"/>
              <a:t>, …,</a:t>
            </a:r>
            <a:r>
              <a:rPr lang="en-US" i="1" dirty="0"/>
              <a:t>p</a:t>
            </a:r>
            <a:r>
              <a:rPr lang="en-US" i="1" baseline="-25000" dirty="0"/>
              <a:t>m</a:t>
            </a:r>
            <a:r>
              <a:rPr lang="en-US" dirty="0"/>
              <a:t>}</a:t>
            </a:r>
          </a:p>
          <a:p>
            <a:pPr lvl="1">
              <a:buFont typeface="Monotype Sorts" charset="0"/>
              <a:buNone/>
            </a:pPr>
            <a:r>
              <a:rPr lang="en-US" dirty="0"/>
              <a:t>	Example :</a:t>
            </a:r>
          </a:p>
          <a:p>
            <a:pPr lvl="3">
              <a:buFont typeface="Monotype Sorts" charset="0"/>
              <a:buNone/>
            </a:pPr>
            <a:r>
              <a:rPr lang="en-US" sz="2200" dirty="0"/>
              <a:t>p</a:t>
            </a:r>
            <a:r>
              <a:rPr lang="en-US" sz="2600" baseline="-25000" dirty="0"/>
              <a:t>1</a:t>
            </a:r>
            <a:r>
              <a:rPr lang="en-US" sz="2200" dirty="0"/>
              <a:t>:  PNAME = "Maintenance"</a:t>
            </a:r>
          </a:p>
          <a:p>
            <a:pPr lvl="3">
              <a:buFont typeface="Monotype Sorts" charset="0"/>
              <a:buNone/>
            </a:pPr>
            <a:r>
              <a:rPr lang="en-US" sz="2200" i="1" dirty="0"/>
              <a:t>p</a:t>
            </a:r>
            <a:r>
              <a:rPr lang="en-US" sz="2200" i="1" baseline="-25000" dirty="0"/>
              <a:t>2 </a:t>
            </a:r>
            <a:r>
              <a:rPr lang="en-US" sz="2200" dirty="0"/>
              <a:t>:  BUDGET ≤ 200000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18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Information Requirements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813768" y="3364632"/>
            <a:ext cx="11232345" cy="5904655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Application Information</a:t>
            </a:r>
          </a:p>
          <a:p>
            <a:pPr lvl="1"/>
            <a:r>
              <a:rPr lang="en-US" b="1" dirty="0" err="1">
                <a:solidFill>
                  <a:schemeClr val="tx2"/>
                </a:solidFill>
              </a:rPr>
              <a:t>minterm</a:t>
            </a:r>
            <a:r>
              <a:rPr lang="en-US" b="1" dirty="0">
                <a:solidFill>
                  <a:schemeClr val="tx2"/>
                </a:solidFill>
              </a:rPr>
              <a:t> predicates (i.e., conjunction of simple predicates)</a:t>
            </a:r>
            <a:endParaRPr lang="en-US" dirty="0"/>
          </a:p>
          <a:p>
            <a:pPr marL="572202" lvl="1" indent="0">
              <a:buNone/>
            </a:pPr>
            <a:r>
              <a:rPr lang="en-US" dirty="0"/>
              <a:t>Given a relation </a:t>
            </a:r>
            <a:r>
              <a:rPr lang="en-US" i="1" dirty="0"/>
              <a:t>R</a:t>
            </a:r>
            <a:r>
              <a:rPr lang="en-US" dirty="0"/>
              <a:t> and a set </a:t>
            </a:r>
            <a:r>
              <a:rPr lang="en-US" i="1" dirty="0"/>
              <a:t>Pr </a:t>
            </a:r>
            <a:r>
              <a:rPr lang="en-US" dirty="0"/>
              <a:t>= {</a:t>
            </a:r>
            <a:r>
              <a:rPr lang="en-US" i="1" dirty="0"/>
              <a:t>p</a:t>
            </a:r>
            <a:r>
              <a:rPr lang="en-US" i="1" baseline="-25000" dirty="0"/>
              <a:t>1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i="1" baseline="-25000" dirty="0"/>
              <a:t>2</a:t>
            </a:r>
            <a:r>
              <a:rPr lang="en-US" dirty="0"/>
              <a:t>, …,</a:t>
            </a:r>
            <a:r>
              <a:rPr lang="en-US" i="1" dirty="0"/>
              <a:t>p</a:t>
            </a:r>
            <a:r>
              <a:rPr lang="en-US" i="1" baseline="-25000" dirty="0"/>
              <a:t>m</a:t>
            </a:r>
            <a:r>
              <a:rPr lang="en-US" dirty="0"/>
              <a:t>} of simple predicates, </a:t>
            </a:r>
          </a:p>
          <a:p>
            <a:pPr lvl="1">
              <a:buFont typeface="Monotype Sorts" charset="0"/>
              <a:buNone/>
            </a:pPr>
            <a:r>
              <a:rPr lang="en-US" dirty="0"/>
              <a:t>	define the set of </a:t>
            </a:r>
            <a:r>
              <a:rPr lang="en-US" i="1" u="sng" dirty="0" err="1"/>
              <a:t>minterm</a:t>
            </a:r>
            <a:r>
              <a:rPr lang="en-US" i="1" u="sng" dirty="0"/>
              <a:t> predicates</a:t>
            </a:r>
            <a:r>
              <a:rPr lang="en-US" i="1" dirty="0"/>
              <a:t> M </a:t>
            </a:r>
            <a:r>
              <a:rPr lang="en-US" dirty="0"/>
              <a:t>= {</a:t>
            </a:r>
            <a:r>
              <a:rPr lang="en-US" i="1" dirty="0"/>
              <a:t>m</a:t>
            </a:r>
            <a:r>
              <a:rPr lang="en-US" i="1" baseline="-25000" dirty="0"/>
              <a:t>1</a:t>
            </a:r>
            <a:r>
              <a:rPr lang="en-US" dirty="0"/>
              <a:t>, </a:t>
            </a:r>
            <a:r>
              <a:rPr lang="en-US" i="1" dirty="0"/>
              <a:t>m</a:t>
            </a:r>
            <a:r>
              <a:rPr lang="en-US" i="1" baseline="-25000" dirty="0"/>
              <a:t>2</a:t>
            </a:r>
            <a:r>
              <a:rPr lang="en-US" dirty="0"/>
              <a:t>, …, </a:t>
            </a:r>
            <a:r>
              <a:rPr lang="en-US" i="1" dirty="0" err="1"/>
              <a:t>m</a:t>
            </a:r>
            <a:r>
              <a:rPr lang="en-US" i="1" baseline="-25000" dirty="0" err="1"/>
              <a:t>r</a:t>
            </a:r>
            <a:r>
              <a:rPr lang="en-US" dirty="0"/>
              <a:t>} as</a:t>
            </a:r>
          </a:p>
          <a:p>
            <a:pPr lvl="1">
              <a:spcBef>
                <a:spcPts val="0"/>
              </a:spcBef>
              <a:buFont typeface="Monotype Sorts" charset="0"/>
              <a:buNone/>
            </a:pPr>
            <a:r>
              <a:rPr lang="en-US" i="1" dirty="0"/>
              <a:t>			M </a:t>
            </a:r>
            <a:r>
              <a:rPr lang="en-US" dirty="0"/>
              <a:t>= { </a:t>
            </a:r>
            <a:r>
              <a:rPr lang="en-US" i="1" dirty="0"/>
              <a:t>m</a:t>
            </a:r>
            <a:r>
              <a:rPr lang="en-US" i="1" baseline="-25000" dirty="0"/>
              <a:t>i </a:t>
            </a:r>
            <a:r>
              <a:rPr lang="en-US" dirty="0"/>
              <a:t>| </a:t>
            </a:r>
            <a:r>
              <a:rPr lang="en-US" i="1" dirty="0"/>
              <a:t>m</a:t>
            </a:r>
            <a:r>
              <a:rPr lang="en-US" i="1" baseline="-25000" dirty="0"/>
              <a:t>i</a:t>
            </a:r>
            <a:r>
              <a:rPr lang="en-US" dirty="0"/>
              <a:t> =  </a:t>
            </a:r>
            <a:r>
              <a:rPr lang="en-US" sz="4400" dirty="0">
                <a:latin typeface="Symbol" charset="2"/>
                <a:cs typeface="Symbol" charset="2"/>
                <a:sym typeface="Symbol"/>
              </a:rPr>
              <a:t></a:t>
            </a:r>
            <a:r>
              <a:rPr lang="en-US" i="1" baseline="-25000" dirty="0" err="1"/>
              <a:t>p</a:t>
            </a:r>
            <a:r>
              <a:rPr lang="en-US" i="1" baseline="-50000" dirty="0" err="1"/>
              <a:t>j</a:t>
            </a:r>
            <a:r>
              <a:rPr lang="en-US" baseline="-25000" dirty="0" err="1">
                <a:latin typeface="Symbol" charset="0"/>
                <a:sym typeface="Symbol"/>
              </a:rPr>
              <a:t></a:t>
            </a:r>
            <a:r>
              <a:rPr lang="en-US" i="1" baseline="-25000" dirty="0" err="1"/>
              <a:t>Pr</a:t>
            </a:r>
            <a:r>
              <a:rPr lang="en-US" dirty="0">
                <a:latin typeface="Symbol" charset="0"/>
              </a:rPr>
              <a:t>  </a:t>
            </a:r>
            <a:r>
              <a:rPr lang="en-US" i="1" dirty="0" err="1"/>
              <a:t>p</a:t>
            </a:r>
            <a:r>
              <a:rPr lang="en-US" i="1" baseline="-25000" dirty="0" err="1"/>
              <a:t>j</a:t>
            </a:r>
            <a:r>
              <a:rPr lang="en-US" dirty="0"/>
              <a:t>* }, 1≤</a:t>
            </a:r>
            <a:r>
              <a:rPr lang="en-US" i="1" dirty="0"/>
              <a:t>j</a:t>
            </a:r>
            <a:r>
              <a:rPr lang="en-US" dirty="0"/>
              <a:t>≤</a:t>
            </a:r>
            <a:r>
              <a:rPr lang="en-US" i="1" dirty="0"/>
              <a:t>m</a:t>
            </a:r>
            <a:r>
              <a:rPr lang="en-US" dirty="0"/>
              <a:t>, 1≤</a:t>
            </a:r>
            <a:r>
              <a:rPr lang="en-US" i="1" dirty="0"/>
              <a:t>i</a:t>
            </a:r>
            <a:r>
              <a:rPr lang="en-US" dirty="0"/>
              <a:t>≤</a:t>
            </a:r>
            <a:r>
              <a:rPr lang="en-US" i="1" dirty="0"/>
              <a:t>z</a:t>
            </a:r>
          </a:p>
          <a:p>
            <a:pPr lvl="1">
              <a:buFont typeface="Monotype Sorts" charset="0"/>
              <a:buNone/>
            </a:pPr>
            <a:r>
              <a:rPr lang="en-US" dirty="0"/>
              <a:t>	where</a:t>
            </a:r>
            <a:r>
              <a:rPr lang="en-US" i="1" dirty="0"/>
              <a:t> </a:t>
            </a:r>
            <a:r>
              <a:rPr lang="en-US" i="1" dirty="0" err="1"/>
              <a:t>p</a:t>
            </a:r>
            <a:r>
              <a:rPr lang="en-US" i="1" baseline="-25000" dirty="0" err="1"/>
              <a:t>j</a:t>
            </a:r>
            <a:r>
              <a:rPr lang="en-US" dirty="0"/>
              <a:t>* = </a:t>
            </a:r>
            <a:r>
              <a:rPr lang="en-US" i="1" dirty="0" err="1"/>
              <a:t>p</a:t>
            </a:r>
            <a:r>
              <a:rPr lang="en-US" i="1" baseline="-25000" dirty="0" err="1"/>
              <a:t>j</a:t>
            </a:r>
            <a:r>
              <a:rPr lang="en-US" dirty="0"/>
              <a:t> or</a:t>
            </a:r>
            <a:r>
              <a:rPr lang="en-US" i="1" dirty="0"/>
              <a:t> </a:t>
            </a:r>
            <a:r>
              <a:rPr lang="en-US" i="1" dirty="0" err="1"/>
              <a:t>p</a:t>
            </a:r>
            <a:r>
              <a:rPr lang="en-US" i="1" baseline="-25000" dirty="0" err="1"/>
              <a:t>j</a:t>
            </a:r>
            <a:r>
              <a:rPr lang="en-US" dirty="0"/>
              <a:t>* = ¬(</a:t>
            </a:r>
            <a:r>
              <a:rPr lang="en-US" i="1" dirty="0" err="1"/>
              <a:t>p</a:t>
            </a:r>
            <a:r>
              <a:rPr lang="en-US" i="1" baseline="-25000" dirty="0" err="1"/>
              <a:t>j</a:t>
            </a:r>
            <a:r>
              <a:rPr lang="en-US" dirty="0"/>
              <a:t>).</a:t>
            </a:r>
          </a:p>
          <a:p>
            <a:pPr lvl="1">
              <a:buFont typeface="Monotype Sorts" charset="0"/>
              <a:buNone/>
            </a:pPr>
            <a:endParaRPr lang="en-US" dirty="0"/>
          </a:p>
          <a:p>
            <a:pPr lvl="1"/>
            <a:r>
              <a:rPr lang="en-US" sz="2400" dirty="0"/>
              <a:t>‘</a:t>
            </a:r>
            <a:r>
              <a:rPr lang="en-US" sz="2400" dirty="0" err="1"/>
              <a:t>Minterm</a:t>
            </a:r>
            <a:r>
              <a:rPr lang="en-US" sz="2400" dirty="0"/>
              <a:t>’ means product (AND)</a:t>
            </a:r>
          </a:p>
          <a:p>
            <a:pPr lvl="1">
              <a:buFont typeface="Monotype Sorts" charset="0"/>
              <a:buNone/>
            </a:pPr>
            <a:r>
              <a:rPr lang="en-US" dirty="0"/>
              <a:t>e.g., </a:t>
            </a:r>
            <a:r>
              <a:rPr lang="en-US" dirty="0" err="1"/>
              <a:t>Pr</a:t>
            </a:r>
            <a:r>
              <a:rPr lang="en-US" dirty="0"/>
              <a:t> = {p1, p2}</a:t>
            </a:r>
          </a:p>
          <a:p>
            <a:pPr lvl="1">
              <a:buFont typeface="Monotype Sorts" charset="0"/>
              <a:buNone/>
            </a:pPr>
            <a:r>
              <a:rPr lang="en-US" dirty="0"/>
              <a:t>	M = {p1 ^ p2, p1 ^ not p2, not p1 ^ p2, not p1 ^ not p2}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19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471529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Design Problem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229342" y="4444752"/>
            <a:ext cx="11033697" cy="4680519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8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Distributed Systems:</a:t>
            </a:r>
          </a:p>
          <a:p>
            <a:pPr lvl="1">
              <a:lnSpc>
                <a:spcPct val="100000"/>
              </a:lnSpc>
              <a:spcBef>
                <a:spcPct val="80000"/>
              </a:spcBef>
              <a:buFont typeface="Monotype Sorts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Making decisions about the placement of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across the sites of a computer network as well as possibly designing the network itself.</a:t>
            </a:r>
          </a:p>
          <a:p>
            <a:pPr lvl="1">
              <a:lnSpc>
                <a:spcPct val="100000"/>
              </a:lnSpc>
              <a:spcBef>
                <a:spcPct val="80000"/>
              </a:spcBef>
              <a:buFont typeface="Monotype Sorts" charset="0"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8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Distributed DBMS, the placement of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entails</a:t>
            </a:r>
          </a:p>
          <a:p>
            <a:pPr lvl="1">
              <a:lnSpc>
                <a:spcPct val="100000"/>
              </a:lnSpc>
              <a:spcBef>
                <a:spcPct val="8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placement of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distributed DBMS software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and</a:t>
            </a:r>
          </a:p>
          <a:p>
            <a:pPr lvl="1">
              <a:lnSpc>
                <a:spcPct val="100000"/>
              </a:lnSpc>
              <a:spcBef>
                <a:spcPct val="8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placement of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applications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run on the database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2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1389832" y="1276400"/>
            <a:ext cx="9530866" cy="781000"/>
          </a:xfrm>
          <a:noFill/>
          <a:ln/>
        </p:spPr>
        <p:txBody>
          <a:bodyPr/>
          <a:lstStyle/>
          <a:p>
            <a:r>
              <a:rPr lang="en-US" dirty="0"/>
              <a:t>Information Requirements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1101800" y="3724672"/>
            <a:ext cx="11089232" cy="5533628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75000"/>
              </a:spcBef>
              <a:buFont typeface="Monotype Sorts" charset="0"/>
              <a:buNone/>
            </a:pPr>
            <a:r>
              <a:rPr lang="en-US" sz="2400" dirty="0">
                <a:solidFill>
                  <a:schemeClr val="hlink"/>
                </a:solidFill>
              </a:rPr>
              <a:t>Example</a:t>
            </a:r>
            <a:endParaRPr lang="en-US" sz="2400" dirty="0"/>
          </a:p>
          <a:p>
            <a:pPr lvl="1">
              <a:lnSpc>
                <a:spcPct val="100000"/>
              </a:lnSpc>
              <a:spcBef>
                <a:spcPct val="75000"/>
              </a:spcBef>
              <a:buFont typeface="Monotype Sorts" charset="0"/>
              <a:buNone/>
            </a:pPr>
            <a:r>
              <a:rPr lang="en-US" sz="2400" i="1" dirty="0"/>
              <a:t>m</a:t>
            </a:r>
            <a:r>
              <a:rPr lang="en-US" sz="2400" baseline="-25000" dirty="0"/>
              <a:t>1</a:t>
            </a:r>
            <a:r>
              <a:rPr lang="en-US" sz="2400" dirty="0"/>
              <a:t>: PNAME="Maintenance"</a:t>
            </a:r>
            <a:r>
              <a:rPr lang="en-US" sz="2400" dirty="0">
                <a:latin typeface="Symbol" charset="2"/>
                <a:cs typeface="Symbol" charset="2"/>
                <a:sym typeface="Symbol"/>
              </a:rPr>
              <a:t> </a:t>
            </a:r>
            <a:r>
              <a:rPr lang="en-US" sz="2400" dirty="0"/>
              <a:t> BUDGET≤200000</a:t>
            </a:r>
          </a:p>
          <a:p>
            <a:pPr lvl="1">
              <a:lnSpc>
                <a:spcPct val="100000"/>
              </a:lnSpc>
              <a:spcBef>
                <a:spcPct val="75000"/>
              </a:spcBef>
              <a:buFont typeface="Monotype Sorts" charset="0"/>
              <a:buNone/>
            </a:pPr>
            <a:r>
              <a:rPr lang="en-US" sz="2400" i="1" dirty="0"/>
              <a:t>m</a:t>
            </a:r>
            <a:r>
              <a:rPr lang="en-US" sz="2400" baseline="-25000" dirty="0"/>
              <a:t>2</a:t>
            </a:r>
            <a:r>
              <a:rPr lang="en-US" sz="2400" dirty="0"/>
              <a:t>: </a:t>
            </a:r>
            <a:r>
              <a:rPr lang="en-US" sz="2400" b="1" dirty="0"/>
              <a:t>NOT</a:t>
            </a:r>
            <a:r>
              <a:rPr lang="en-US" sz="2400" dirty="0"/>
              <a:t>(PNAME="Maintenance")</a:t>
            </a:r>
            <a:r>
              <a:rPr lang="en-US" sz="2400" dirty="0">
                <a:latin typeface="Symbol" charset="2"/>
                <a:cs typeface="Symbol" charset="2"/>
              </a:rPr>
              <a:t> </a:t>
            </a:r>
            <a:r>
              <a:rPr lang="en-US" sz="2400" dirty="0">
                <a:latin typeface="Symbol" charset="2"/>
                <a:cs typeface="Symbol" charset="2"/>
                <a:sym typeface="Symbol"/>
              </a:rPr>
              <a:t></a:t>
            </a:r>
            <a:r>
              <a:rPr lang="en-US" sz="2400" dirty="0"/>
              <a:t> BUDGET≤200000</a:t>
            </a:r>
          </a:p>
          <a:p>
            <a:pPr lvl="1">
              <a:lnSpc>
                <a:spcPct val="100000"/>
              </a:lnSpc>
              <a:spcBef>
                <a:spcPct val="75000"/>
              </a:spcBef>
              <a:buFont typeface="Monotype Sorts" charset="0"/>
              <a:buNone/>
            </a:pPr>
            <a:r>
              <a:rPr lang="en-US" sz="2400" i="1" dirty="0"/>
              <a:t>m</a:t>
            </a:r>
            <a:r>
              <a:rPr lang="en-US" sz="2400" baseline="-25000" dirty="0"/>
              <a:t>3</a:t>
            </a:r>
            <a:r>
              <a:rPr lang="en-US" sz="2400" dirty="0"/>
              <a:t>: PNAME= "Maintenance"</a:t>
            </a:r>
            <a:r>
              <a:rPr lang="en-US" sz="2400" dirty="0">
                <a:latin typeface="Symbol" charset="2"/>
                <a:cs typeface="Symbol" charset="2"/>
                <a:sym typeface="Symbol"/>
              </a:rPr>
              <a:t> </a:t>
            </a:r>
            <a:r>
              <a:rPr lang="en-US" sz="2400" dirty="0"/>
              <a:t> </a:t>
            </a:r>
            <a:r>
              <a:rPr lang="en-US" sz="2400" b="1" dirty="0"/>
              <a:t>NOT</a:t>
            </a:r>
            <a:r>
              <a:rPr lang="en-US" sz="2400" dirty="0"/>
              <a:t>(BUDGET≤200000)</a:t>
            </a:r>
          </a:p>
          <a:p>
            <a:pPr lvl="1">
              <a:lnSpc>
                <a:spcPct val="100000"/>
              </a:lnSpc>
              <a:spcBef>
                <a:spcPct val="75000"/>
              </a:spcBef>
              <a:buFont typeface="Monotype Sorts" charset="0"/>
              <a:buNone/>
            </a:pPr>
            <a:r>
              <a:rPr lang="en-US" sz="2400" i="1" dirty="0"/>
              <a:t>m</a:t>
            </a:r>
            <a:r>
              <a:rPr lang="en-US" sz="2400" baseline="-25000" dirty="0"/>
              <a:t>4</a:t>
            </a:r>
            <a:r>
              <a:rPr lang="en-US" sz="2400" dirty="0"/>
              <a:t>: </a:t>
            </a:r>
            <a:r>
              <a:rPr lang="en-US" sz="2400" b="1" dirty="0"/>
              <a:t>NOT</a:t>
            </a:r>
            <a:r>
              <a:rPr lang="en-US" sz="2400" dirty="0"/>
              <a:t>(PNAME="Maintenance")</a:t>
            </a:r>
            <a:r>
              <a:rPr lang="en-US" sz="2400" dirty="0">
                <a:latin typeface="Symbol" charset="2"/>
                <a:cs typeface="Symbol" charset="2"/>
              </a:rPr>
              <a:t> </a:t>
            </a:r>
            <a:r>
              <a:rPr lang="en-US" sz="2400" dirty="0">
                <a:latin typeface="Symbol" charset="2"/>
                <a:cs typeface="Symbol" charset="2"/>
                <a:sym typeface="Symbol"/>
              </a:rPr>
              <a:t></a:t>
            </a:r>
            <a:r>
              <a:rPr lang="en-US" sz="2400" dirty="0"/>
              <a:t> </a:t>
            </a:r>
            <a:r>
              <a:rPr lang="en-US" sz="2400" b="1" dirty="0"/>
              <a:t>NOT</a:t>
            </a:r>
            <a:r>
              <a:rPr lang="en-US" sz="2400" dirty="0"/>
              <a:t>(BUDGET≤200000)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20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1101800" y="966505"/>
            <a:ext cx="9217024" cy="1612900"/>
          </a:xfrm>
          <a:noFill/>
          <a:ln/>
        </p:spPr>
        <p:txBody>
          <a:bodyPr/>
          <a:lstStyle/>
          <a:p>
            <a:r>
              <a:rPr lang="en-US" dirty="0"/>
              <a:t>Information Requirements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364632"/>
            <a:ext cx="10816771" cy="5968374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/>
              <a:t>Application Information </a:t>
            </a:r>
            <a:r>
              <a:rPr lang="en-US" sz="2400" b="1" dirty="0"/>
              <a:t>- </a:t>
            </a:r>
            <a:r>
              <a:rPr lang="en-US" b="1" dirty="0"/>
              <a:t>quantitative information</a:t>
            </a:r>
            <a:endParaRPr lang="en-US" sz="2400" b="1" dirty="0"/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sz="2400" b="1" dirty="0" err="1">
                <a:solidFill>
                  <a:schemeClr val="tx2"/>
                </a:solidFill>
              </a:rPr>
              <a:t>minterm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selectivities</a:t>
            </a:r>
            <a:r>
              <a:rPr lang="en-US" sz="2400" dirty="0"/>
              <a:t>: </a:t>
            </a:r>
            <a:r>
              <a:rPr lang="en-US" sz="2400" i="1" dirty="0" err="1"/>
              <a:t>sel</a:t>
            </a:r>
            <a:r>
              <a:rPr lang="en-US" sz="2400" dirty="0"/>
              <a:t>(</a:t>
            </a:r>
            <a:r>
              <a:rPr lang="en-US" sz="2400" i="1" dirty="0"/>
              <a:t>m</a:t>
            </a:r>
            <a:r>
              <a:rPr lang="en-US" sz="2400" i="1" baseline="-25000" dirty="0"/>
              <a:t>i</a:t>
            </a:r>
            <a:r>
              <a:rPr lang="en-US" sz="2400" dirty="0"/>
              <a:t>)</a:t>
            </a:r>
          </a:p>
          <a:p>
            <a:pPr lvl="2">
              <a:lnSpc>
                <a:spcPct val="100000"/>
              </a:lnSpc>
              <a:spcBef>
                <a:spcPct val="50000"/>
              </a:spcBef>
            </a:pPr>
            <a:r>
              <a:rPr lang="en-US" sz="2400" dirty="0"/>
              <a:t>The number of tuples of the relation that would be accessed by a user query which is specified according to a given </a:t>
            </a:r>
            <a:r>
              <a:rPr lang="en-US" sz="2400" dirty="0" err="1"/>
              <a:t>minterm</a:t>
            </a:r>
            <a:r>
              <a:rPr lang="en-US" sz="2400" dirty="0"/>
              <a:t> predicate </a:t>
            </a:r>
            <a:r>
              <a:rPr lang="en-US" sz="2400" i="1" dirty="0"/>
              <a:t>m</a:t>
            </a:r>
            <a:r>
              <a:rPr lang="en-US" sz="2400" i="1" baseline="-25000" dirty="0"/>
              <a:t>i</a:t>
            </a:r>
            <a:r>
              <a:rPr lang="en-US" sz="2400" dirty="0"/>
              <a:t>.</a:t>
            </a:r>
          </a:p>
          <a:p>
            <a:pPr marL="1040368" lvl="2" inden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2400" dirty="0"/>
              <a:t>Q: </a:t>
            </a:r>
            <a:r>
              <a:rPr lang="en-US" sz="2400" dirty="0" err="1"/>
              <a:t>sel</a:t>
            </a:r>
            <a:r>
              <a:rPr lang="en-US" sz="2400" dirty="0"/>
              <a:t>(</a:t>
            </a:r>
            <a:r>
              <a:rPr lang="en-US" sz="2400" i="1" dirty="0"/>
              <a:t>m</a:t>
            </a:r>
            <a:r>
              <a:rPr lang="en-US" sz="2400" baseline="-25000" dirty="0"/>
              <a:t>1</a:t>
            </a:r>
            <a:r>
              <a:rPr lang="en-US" sz="2400" dirty="0"/>
              <a:t>)? </a:t>
            </a:r>
            <a:r>
              <a:rPr lang="en-US" sz="2400" dirty="0" err="1"/>
              <a:t>sel</a:t>
            </a:r>
            <a:r>
              <a:rPr lang="en-US" sz="2400" dirty="0"/>
              <a:t>(</a:t>
            </a:r>
            <a:r>
              <a:rPr lang="en-US" sz="2400" i="1" dirty="0"/>
              <a:t>m</a:t>
            </a:r>
            <a:r>
              <a:rPr lang="en-US" sz="2400" baseline="-25000" dirty="0"/>
              <a:t>2</a:t>
            </a:r>
            <a:r>
              <a:rPr lang="en-US" sz="2400" dirty="0"/>
              <a:t>)?</a:t>
            </a:r>
          </a:p>
          <a:p>
            <a:pPr marL="1040368" lvl="2" indent="0">
              <a:lnSpc>
                <a:spcPct val="100000"/>
              </a:lnSpc>
              <a:spcBef>
                <a:spcPct val="50000"/>
              </a:spcBef>
              <a:buNone/>
            </a:pPr>
            <a:endParaRPr lang="en-US" sz="1400" dirty="0"/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access frequencies</a:t>
            </a:r>
            <a:r>
              <a:rPr lang="en-US" sz="2400" dirty="0"/>
              <a:t>: </a:t>
            </a:r>
            <a:r>
              <a:rPr lang="en-US" sz="2400" i="1" dirty="0" err="1"/>
              <a:t>acc</a:t>
            </a:r>
            <a:r>
              <a:rPr lang="en-US" sz="2400" dirty="0"/>
              <a:t>(</a:t>
            </a:r>
            <a:r>
              <a:rPr lang="en-US" sz="2400" i="1" dirty="0"/>
              <a:t>q</a:t>
            </a:r>
            <a:r>
              <a:rPr lang="en-US" sz="2400" i="1" baseline="-25000" dirty="0"/>
              <a:t>i</a:t>
            </a:r>
            <a:r>
              <a:rPr lang="en-US" sz="2400" dirty="0"/>
              <a:t>)</a:t>
            </a:r>
          </a:p>
          <a:p>
            <a:pPr lvl="2">
              <a:lnSpc>
                <a:spcPct val="100000"/>
              </a:lnSpc>
              <a:spcBef>
                <a:spcPct val="50000"/>
              </a:spcBef>
            </a:pPr>
            <a:r>
              <a:rPr lang="en-US" sz="2400" dirty="0"/>
              <a:t>The frequency with which a user application </a:t>
            </a:r>
            <a:r>
              <a:rPr lang="en-US" sz="2400" i="1" dirty="0"/>
              <a:t>qi</a:t>
            </a:r>
            <a:r>
              <a:rPr lang="en-US" sz="2400" dirty="0"/>
              <a:t>  accesses data.</a:t>
            </a:r>
          </a:p>
          <a:p>
            <a:pPr lvl="2">
              <a:lnSpc>
                <a:spcPct val="100000"/>
              </a:lnSpc>
              <a:spcBef>
                <a:spcPct val="50000"/>
              </a:spcBef>
            </a:pPr>
            <a:r>
              <a:rPr lang="en-US" sz="2400" dirty="0"/>
              <a:t>Access frequency for a </a:t>
            </a:r>
            <a:r>
              <a:rPr lang="en-US" sz="2400" dirty="0" err="1"/>
              <a:t>minterm</a:t>
            </a:r>
            <a:r>
              <a:rPr lang="en-US" sz="2400" dirty="0"/>
              <a:t> predicate can also be defined.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21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813768" y="966505"/>
            <a:ext cx="10801200" cy="1612900"/>
          </a:xfrm>
          <a:noFill/>
          <a:ln/>
        </p:spPr>
        <p:txBody>
          <a:bodyPr/>
          <a:lstStyle/>
          <a:p>
            <a:r>
              <a:rPr lang="en-US" dirty="0"/>
              <a:t>Primary Horizontal Fragmentation (PHF)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xfrm>
            <a:off x="813768" y="3292624"/>
            <a:ext cx="11377264" cy="5965676"/>
          </a:xfrm>
          <a:noFill/>
          <a:ln/>
        </p:spPr>
        <p:txBody>
          <a:bodyPr/>
          <a:lstStyle/>
          <a:p>
            <a:pPr>
              <a:buNone/>
              <a:tabLst>
                <a:tab pos="4714166" algn="l"/>
              </a:tabLst>
            </a:pPr>
            <a:r>
              <a:rPr lang="en-US" dirty="0"/>
              <a:t>Definition :</a:t>
            </a:r>
          </a:p>
          <a:p>
            <a:pPr lvl="3">
              <a:buNone/>
              <a:tabLst>
                <a:tab pos="4714166" algn="l"/>
              </a:tabLst>
            </a:pPr>
            <a:r>
              <a:rPr lang="en-US" sz="2600" i="1" dirty="0" err="1"/>
              <a:t>R</a:t>
            </a:r>
            <a:r>
              <a:rPr lang="en-US" sz="2600" i="1" baseline="-25000" dirty="0" err="1"/>
              <a:t>j</a:t>
            </a:r>
            <a:r>
              <a:rPr lang="en-US" sz="2600" dirty="0"/>
              <a:t> = </a:t>
            </a:r>
            <a:r>
              <a:rPr lang="en-US" sz="2600" dirty="0">
                <a:latin typeface="Symbol" charset="0"/>
                <a:sym typeface="Symbol"/>
              </a:rPr>
              <a:t></a:t>
            </a:r>
            <a:r>
              <a:rPr lang="en-US" sz="2600" i="1" baseline="-25000" dirty="0" err="1"/>
              <a:t>F</a:t>
            </a:r>
            <a:r>
              <a:rPr lang="en-US" sz="2600" i="1" baseline="-50000" dirty="0" err="1"/>
              <a:t>j</a:t>
            </a:r>
            <a:r>
              <a:rPr lang="en-US" sz="2600" dirty="0"/>
              <a:t>(</a:t>
            </a:r>
            <a:r>
              <a:rPr lang="en-US" sz="2600" i="1" dirty="0"/>
              <a:t>R</a:t>
            </a:r>
            <a:r>
              <a:rPr lang="en-US" sz="2600" dirty="0"/>
              <a:t>),  1 ≤ </a:t>
            </a:r>
            <a:r>
              <a:rPr lang="en-US" sz="2600" i="1" dirty="0"/>
              <a:t>j</a:t>
            </a:r>
            <a:r>
              <a:rPr lang="en-US" sz="2600" dirty="0"/>
              <a:t> ≤ </a:t>
            </a:r>
            <a:r>
              <a:rPr lang="en-US" sz="2600" i="1" dirty="0"/>
              <a:t>w</a:t>
            </a:r>
            <a:endParaRPr lang="en-US" sz="2600" dirty="0"/>
          </a:p>
          <a:p>
            <a:pPr marL="731509" lvl="1" indent="0">
              <a:buNone/>
              <a:tabLst>
                <a:tab pos="4714166" algn="l"/>
              </a:tabLst>
            </a:pPr>
            <a:r>
              <a:rPr lang="en-US" dirty="0"/>
              <a:t>where </a:t>
            </a:r>
            <a:r>
              <a:rPr lang="en-US" i="1" dirty="0" err="1"/>
              <a:t>F</a:t>
            </a:r>
            <a:r>
              <a:rPr lang="en-US" i="1" baseline="-25000" dirty="0" err="1"/>
              <a:t>j</a:t>
            </a:r>
            <a:r>
              <a:rPr lang="en-US" dirty="0"/>
              <a:t> is a selection formula, which is (preferably) a </a:t>
            </a:r>
            <a:r>
              <a:rPr lang="en-US" dirty="0" err="1"/>
              <a:t>minterm</a:t>
            </a:r>
            <a:r>
              <a:rPr lang="en-US" dirty="0"/>
              <a:t> predicate.</a:t>
            </a:r>
          </a:p>
          <a:p>
            <a:pPr>
              <a:buNone/>
              <a:tabLst>
                <a:tab pos="4714166" algn="l"/>
              </a:tabLst>
            </a:pPr>
            <a:r>
              <a:rPr lang="en-US" dirty="0"/>
              <a:t>Therefore,</a:t>
            </a:r>
          </a:p>
          <a:p>
            <a:pPr marL="731509" lvl="1" indent="0">
              <a:buNone/>
              <a:tabLst>
                <a:tab pos="4714166" algn="l"/>
              </a:tabLst>
            </a:pPr>
            <a:r>
              <a:rPr lang="en-US" dirty="0"/>
              <a:t>A horizontal fragment </a:t>
            </a:r>
            <a:r>
              <a:rPr lang="en-US" i="1" dirty="0" err="1"/>
              <a:t>R</a:t>
            </a:r>
            <a:r>
              <a:rPr lang="en-US" i="1" baseline="-25000" dirty="0" err="1"/>
              <a:t>i</a:t>
            </a:r>
            <a:r>
              <a:rPr lang="en-US" i="1" dirty="0"/>
              <a:t> </a:t>
            </a:r>
            <a:r>
              <a:rPr lang="en-US" dirty="0"/>
              <a:t>of relation </a:t>
            </a:r>
            <a:r>
              <a:rPr lang="en-US" i="1" dirty="0"/>
              <a:t>R</a:t>
            </a:r>
            <a:r>
              <a:rPr lang="en-US" dirty="0"/>
              <a:t> consists of all the tuples of </a:t>
            </a:r>
            <a:r>
              <a:rPr lang="en-US" i="1" dirty="0"/>
              <a:t>R</a:t>
            </a:r>
            <a:r>
              <a:rPr lang="en-US" dirty="0"/>
              <a:t> which satisfy a </a:t>
            </a:r>
            <a:r>
              <a:rPr lang="en-US" dirty="0" err="1"/>
              <a:t>minterm</a:t>
            </a:r>
            <a:r>
              <a:rPr lang="en-US" dirty="0"/>
              <a:t> predicate </a:t>
            </a:r>
            <a:r>
              <a:rPr lang="en-US" i="1" dirty="0"/>
              <a:t>m</a:t>
            </a:r>
            <a:r>
              <a:rPr lang="en-US" i="1" baseline="-25000" dirty="0"/>
              <a:t>i</a:t>
            </a:r>
            <a:r>
              <a:rPr lang="en-US" dirty="0"/>
              <a:t>. </a:t>
            </a:r>
          </a:p>
          <a:p>
            <a:pPr>
              <a:buNone/>
              <a:tabLst>
                <a:tab pos="4714166" algn="l"/>
              </a:tabLst>
            </a:pPr>
            <a:r>
              <a:rPr lang="en-US" dirty="0">
                <a:latin typeface="Symbol" charset="0"/>
              </a:rPr>
              <a:t>		</a:t>
            </a:r>
            <a:r>
              <a:rPr lang="en-US" sz="4600" dirty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dirty="0">
              <a:latin typeface="Symbol" charset="0"/>
            </a:endParaRPr>
          </a:p>
          <a:p>
            <a:pPr marL="731509" lvl="1" indent="0">
              <a:buNone/>
              <a:tabLst>
                <a:tab pos="4714166" algn="l"/>
              </a:tabLst>
            </a:pPr>
            <a:r>
              <a:rPr lang="en-US" dirty="0"/>
              <a:t>Given a set of </a:t>
            </a:r>
            <a:r>
              <a:rPr lang="en-US" dirty="0" err="1"/>
              <a:t>minterm</a:t>
            </a:r>
            <a:r>
              <a:rPr lang="en-US" dirty="0"/>
              <a:t> predicates </a:t>
            </a:r>
            <a:r>
              <a:rPr lang="en-US" i="1" dirty="0"/>
              <a:t>M,</a:t>
            </a:r>
            <a:r>
              <a:rPr lang="en-US" dirty="0"/>
              <a:t> there are as many horizontal fragments of relation </a:t>
            </a:r>
            <a:r>
              <a:rPr lang="en-US" i="1" dirty="0"/>
              <a:t>R</a:t>
            </a:r>
            <a:r>
              <a:rPr lang="en-US" dirty="0"/>
              <a:t> as there are </a:t>
            </a:r>
            <a:r>
              <a:rPr lang="en-US" dirty="0" err="1"/>
              <a:t>minterm</a:t>
            </a:r>
            <a:r>
              <a:rPr lang="en-US" dirty="0"/>
              <a:t> predicates. </a:t>
            </a:r>
          </a:p>
          <a:p>
            <a:pPr marL="731509" lvl="1" indent="0">
              <a:buNone/>
              <a:tabLst>
                <a:tab pos="4714166" algn="l"/>
              </a:tabLst>
            </a:pPr>
            <a:r>
              <a:rPr lang="en-US" dirty="0"/>
              <a:t>Set of horizontal fragments also referred to as </a:t>
            </a:r>
            <a:r>
              <a:rPr lang="en-US" dirty="0" err="1">
                <a:solidFill>
                  <a:srgbClr val="FF0000"/>
                </a:solidFill>
              </a:rPr>
              <a:t>minterm</a:t>
            </a:r>
            <a:r>
              <a:rPr lang="en-US" dirty="0">
                <a:solidFill>
                  <a:srgbClr val="FF0000"/>
                </a:solidFill>
              </a:rPr>
              <a:t> fragments</a:t>
            </a:r>
            <a:r>
              <a:rPr lang="en-US" i="1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22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C2B13-6AD1-490B-AAEE-FCEBE01D2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816" y="1007623"/>
            <a:ext cx="9022111" cy="1009586"/>
          </a:xfrm>
        </p:spPr>
        <p:txBody>
          <a:bodyPr/>
          <a:lstStyle/>
          <a:p>
            <a:r>
              <a:rPr lang="en-US" dirty="0"/>
              <a:t>Modified Example Database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6954A-EBC1-4EA0-A66C-B75BCE783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23</a:t>
            </a:fld>
            <a:endParaRPr lang="en-US" dirty="0">
              <a:latin typeface="Book Antiqu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4A4507-39C8-4795-A6E8-69B5A4767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24" y="700336"/>
            <a:ext cx="10596500" cy="84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85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PHF – Algorithm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idx="1"/>
          </p:nvPr>
        </p:nvSpPr>
        <p:spPr>
          <a:xfrm>
            <a:off x="1229343" y="3540195"/>
            <a:ext cx="9024370" cy="5021298"/>
          </a:xfrm>
          <a:noFill/>
          <a:ln/>
        </p:spPr>
        <p:txBody>
          <a:bodyPr/>
          <a:lstStyle/>
          <a:p>
            <a:pPr>
              <a:buNone/>
              <a:tabLst>
                <a:tab pos="1788132" algn="l"/>
              </a:tabLst>
            </a:pPr>
            <a:r>
              <a:rPr lang="en-US" dirty="0">
                <a:solidFill>
                  <a:schemeClr val="hlink"/>
                </a:solidFill>
              </a:rPr>
              <a:t>Given:</a:t>
            </a:r>
            <a:r>
              <a:rPr lang="en-US" dirty="0"/>
              <a:t>	A relation </a:t>
            </a:r>
            <a:r>
              <a:rPr lang="en-US" i="1" dirty="0"/>
              <a:t>R,</a:t>
            </a:r>
            <a:r>
              <a:rPr lang="en-US" dirty="0"/>
              <a:t> the set of simple predicates </a:t>
            </a:r>
            <a:r>
              <a:rPr lang="en-US" i="1" dirty="0" err="1"/>
              <a:t>Pr</a:t>
            </a:r>
            <a:endParaRPr lang="en-US" i="1" dirty="0"/>
          </a:p>
          <a:p>
            <a:pPr marL="1790700" indent="-1790700">
              <a:buNone/>
              <a:tabLst>
                <a:tab pos="1788132" algn="l"/>
              </a:tabLst>
            </a:pPr>
            <a:r>
              <a:rPr lang="en-US" dirty="0">
                <a:solidFill>
                  <a:schemeClr val="hlink"/>
                </a:solidFill>
              </a:rPr>
              <a:t>Output:</a:t>
            </a:r>
            <a:r>
              <a:rPr lang="en-US" dirty="0"/>
              <a:t>	The set of fragments of </a:t>
            </a:r>
            <a:r>
              <a:rPr lang="en-US" i="1" dirty="0"/>
              <a:t>R</a:t>
            </a:r>
            <a:r>
              <a:rPr lang="en-US" dirty="0"/>
              <a:t> = {</a:t>
            </a:r>
            <a:r>
              <a:rPr lang="en-US" i="1" dirty="0"/>
              <a:t>R</a:t>
            </a:r>
            <a:r>
              <a:rPr lang="en-US" i="1" baseline="-25000" dirty="0"/>
              <a:t>1</a:t>
            </a:r>
            <a:r>
              <a:rPr lang="en-US" i="1" dirty="0"/>
              <a:t>,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i="1" baseline="-25000" dirty="0"/>
              <a:t>2</a:t>
            </a:r>
            <a:r>
              <a:rPr lang="en-US" i="1" dirty="0"/>
              <a:t>,</a:t>
            </a:r>
            <a:r>
              <a:rPr lang="en-US" dirty="0"/>
              <a:t>…,</a:t>
            </a:r>
            <a:r>
              <a:rPr lang="en-US" i="1" dirty="0" err="1"/>
              <a:t>R</a:t>
            </a:r>
            <a:r>
              <a:rPr lang="en-US" i="1" baseline="-25000" dirty="0" err="1"/>
              <a:t>w</a:t>
            </a:r>
            <a:r>
              <a:rPr lang="en-US" dirty="0"/>
              <a:t>} which obey the fragmentation rules.</a:t>
            </a:r>
          </a:p>
          <a:p>
            <a:pPr>
              <a:spcBef>
                <a:spcPct val="55000"/>
              </a:spcBef>
              <a:buNone/>
              <a:tabLst>
                <a:tab pos="1788132" algn="l"/>
              </a:tabLst>
            </a:pPr>
            <a:endParaRPr lang="en-US" dirty="0"/>
          </a:p>
          <a:p>
            <a:pPr>
              <a:spcBef>
                <a:spcPct val="55000"/>
              </a:spcBef>
              <a:buNone/>
              <a:tabLst>
                <a:tab pos="1788132" algn="l"/>
              </a:tabLst>
            </a:pPr>
            <a:r>
              <a:rPr lang="en-US" dirty="0"/>
              <a:t>Preliminaries :</a:t>
            </a:r>
          </a:p>
          <a:p>
            <a:pPr marL="975345" lvl="1" indent="-325115">
              <a:spcBef>
                <a:spcPct val="55000"/>
              </a:spcBef>
              <a:tabLst>
                <a:tab pos="1788132" algn="l"/>
              </a:tabLst>
            </a:pPr>
            <a:r>
              <a:rPr lang="en-US" i="1" dirty="0" err="1"/>
              <a:t>Pr</a:t>
            </a:r>
            <a:r>
              <a:rPr lang="en-US" dirty="0"/>
              <a:t>  should be </a:t>
            </a:r>
            <a:r>
              <a:rPr lang="en-US" i="1" dirty="0"/>
              <a:t>complete</a:t>
            </a:r>
          </a:p>
          <a:p>
            <a:pPr marL="975345" lvl="1" indent="-325115">
              <a:spcBef>
                <a:spcPct val="55000"/>
              </a:spcBef>
              <a:tabLst>
                <a:tab pos="1788132" algn="l"/>
              </a:tabLst>
            </a:pPr>
            <a:r>
              <a:rPr lang="en-US" i="1" dirty="0" err="1"/>
              <a:t>Pr</a:t>
            </a:r>
            <a:r>
              <a:rPr lang="en-US" dirty="0"/>
              <a:t>  should be </a:t>
            </a:r>
            <a:r>
              <a:rPr lang="en-US" i="1" dirty="0"/>
              <a:t>minimal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24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Completeness of Simple Predicates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816771" cy="5369053"/>
          </a:xfrm>
          <a:noFill/>
          <a:ln/>
        </p:spPr>
        <p:txBody>
          <a:bodyPr>
            <a:normAutofit/>
          </a:bodyPr>
          <a:lstStyle/>
          <a:p>
            <a:pPr>
              <a:tabLst>
                <a:tab pos="9103218" algn="l"/>
              </a:tabLst>
            </a:pPr>
            <a:r>
              <a:rPr lang="en-US" dirty="0"/>
              <a:t>A set of simple predicates </a:t>
            </a:r>
            <a:r>
              <a:rPr lang="en-US" i="1" dirty="0" err="1"/>
              <a:t>Pr</a:t>
            </a:r>
            <a:r>
              <a:rPr lang="en-US" dirty="0"/>
              <a:t> is said to be </a:t>
            </a:r>
            <a:r>
              <a:rPr lang="en-US" b="1" i="1" dirty="0">
                <a:solidFill>
                  <a:schemeClr val="tx1"/>
                </a:solidFill>
              </a:rPr>
              <a:t>complete</a:t>
            </a:r>
            <a:r>
              <a:rPr lang="en-US" dirty="0"/>
              <a:t> if and only if the accesses to the tuples of the </a:t>
            </a:r>
            <a:r>
              <a:rPr lang="en-US" dirty="0" err="1"/>
              <a:t>minterm</a:t>
            </a:r>
            <a:r>
              <a:rPr lang="en-US" dirty="0"/>
              <a:t> fragments defined on </a:t>
            </a:r>
            <a:r>
              <a:rPr lang="en-US" i="1" dirty="0" err="1"/>
              <a:t>Pr</a:t>
            </a:r>
            <a:r>
              <a:rPr lang="en-US" dirty="0"/>
              <a:t> requires that two tuples </a:t>
            </a:r>
            <a:r>
              <a:rPr lang="en-US" u="sng" dirty="0"/>
              <a:t>of the same </a:t>
            </a:r>
            <a:r>
              <a:rPr lang="en-US" u="sng" dirty="0" err="1"/>
              <a:t>minterm</a:t>
            </a:r>
            <a:r>
              <a:rPr lang="en-US" u="sng" dirty="0"/>
              <a:t> fragment</a:t>
            </a:r>
            <a:r>
              <a:rPr lang="en-US" dirty="0"/>
              <a:t> have the </a:t>
            </a:r>
            <a:r>
              <a:rPr lang="en-US" u="sng" dirty="0"/>
              <a:t>same probability</a:t>
            </a:r>
            <a:r>
              <a:rPr lang="en-US" dirty="0"/>
              <a:t> of being accessed by </a:t>
            </a:r>
            <a:r>
              <a:rPr lang="en-US" u="sng" dirty="0"/>
              <a:t>any</a:t>
            </a:r>
            <a:r>
              <a:rPr lang="en-US" dirty="0"/>
              <a:t> application.</a:t>
            </a:r>
          </a:p>
          <a:p>
            <a:pPr>
              <a:buNone/>
              <a:tabLst>
                <a:tab pos="9103218" algn="l"/>
              </a:tabLst>
            </a:pPr>
            <a:endParaRPr lang="en-US" dirty="0"/>
          </a:p>
          <a:p>
            <a:pPr>
              <a:tabLst>
                <a:tab pos="9103218" algn="l"/>
              </a:tabLst>
            </a:pPr>
            <a:r>
              <a:rPr lang="en-US" dirty="0"/>
              <a:t>Example :</a:t>
            </a:r>
          </a:p>
          <a:p>
            <a:pPr marL="975345" lvl="1" indent="-325115">
              <a:tabLst>
                <a:tab pos="9103218" algn="l"/>
              </a:tabLst>
            </a:pPr>
            <a:r>
              <a:rPr lang="en-US" dirty="0"/>
              <a:t>Assume PROJ[PNO,PNAME,BUDGET,LOC] has two applications defined on it.</a:t>
            </a:r>
          </a:p>
          <a:p>
            <a:pPr lvl="2">
              <a:buFont typeface="Wingdings" panose="05000000000000000000" pitchFamily="2" charset="2"/>
              <a:buChar char="§"/>
              <a:tabLst>
                <a:tab pos="9103218" algn="l"/>
              </a:tabLst>
            </a:pPr>
            <a:r>
              <a:rPr lang="en-US" sz="2400" dirty="0"/>
              <a:t>Find the budgets of projects at each location.	(app 1)</a:t>
            </a:r>
          </a:p>
          <a:p>
            <a:pPr lvl="2">
              <a:buFont typeface="Wingdings" panose="05000000000000000000" pitchFamily="2" charset="2"/>
              <a:buChar char="§"/>
              <a:tabLst>
                <a:tab pos="9103218" algn="l"/>
              </a:tabLst>
            </a:pPr>
            <a:r>
              <a:rPr lang="en-US" sz="2400" dirty="0"/>
              <a:t>Find projects with budgets less than $200000.	(app 2)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25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Completeness of Simple Predicates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idx="1"/>
          </p:nvPr>
        </p:nvSpPr>
        <p:spPr>
          <a:xfrm>
            <a:off x="885776" y="3724672"/>
            <a:ext cx="11160338" cy="5533628"/>
          </a:xfrm>
          <a:noFill/>
          <a:ln/>
        </p:spPr>
        <p:txBody>
          <a:bodyPr>
            <a:normAutofit/>
          </a:bodyPr>
          <a:lstStyle/>
          <a:p>
            <a:pPr>
              <a:spcBef>
                <a:spcPct val="60000"/>
              </a:spcBef>
              <a:buFont typeface="Monotype Sorts" charset="0"/>
              <a:buNone/>
            </a:pPr>
            <a:r>
              <a:rPr lang="en-US" sz="2400" dirty="0"/>
              <a:t>According to (1),</a:t>
            </a:r>
          </a:p>
          <a:p>
            <a:pPr lvl="1">
              <a:spcBef>
                <a:spcPct val="60000"/>
              </a:spcBef>
              <a:buFont typeface="Monotype Sorts" charset="0"/>
              <a:buNone/>
            </a:pPr>
            <a:r>
              <a:rPr lang="en-US" sz="2400" i="1" dirty="0" err="1"/>
              <a:t>Pr</a:t>
            </a:r>
            <a:r>
              <a:rPr lang="en-US" sz="2400" dirty="0"/>
              <a:t>={LOC=“Montreal”, LOC=“New York”, LOC=“Paris”} </a:t>
            </a:r>
          </a:p>
          <a:p>
            <a:pPr>
              <a:spcBef>
                <a:spcPct val="60000"/>
              </a:spcBef>
              <a:buFont typeface="Monotype Sorts" charset="0"/>
              <a:buNone/>
            </a:pPr>
            <a:r>
              <a:rPr lang="en-US" sz="2400" dirty="0"/>
              <a:t>which is not complete with respect to (2). </a:t>
            </a:r>
          </a:p>
          <a:p>
            <a:pPr>
              <a:spcBef>
                <a:spcPct val="60000"/>
              </a:spcBef>
              <a:buFont typeface="Monotype Sorts" charset="0"/>
              <a:buNone/>
            </a:pPr>
            <a:endParaRPr lang="en-US" sz="2400" dirty="0"/>
          </a:p>
          <a:p>
            <a:pPr>
              <a:spcBef>
                <a:spcPct val="60000"/>
              </a:spcBef>
            </a:pPr>
            <a:r>
              <a:rPr lang="en-US" sz="2400" dirty="0"/>
              <a:t>Check the resulted fragments next: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26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38886-146E-422A-A055-A501A21D5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70C25-3507-4E82-865D-D61827694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27</a:t>
            </a:fld>
            <a:endParaRPr lang="en-US" dirty="0">
              <a:latin typeface="Book Antiqu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43852D-4451-4298-98B7-76DC1DDEC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167" y="1318540"/>
            <a:ext cx="9119546" cy="75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14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Completeness of Simple Predicates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idx="1"/>
          </p:nvPr>
        </p:nvSpPr>
        <p:spPr>
          <a:xfrm>
            <a:off x="885776" y="3724672"/>
            <a:ext cx="11160338" cy="5533628"/>
          </a:xfrm>
          <a:noFill/>
          <a:ln/>
        </p:spPr>
        <p:txBody>
          <a:bodyPr>
            <a:normAutofit/>
          </a:bodyPr>
          <a:lstStyle/>
          <a:p>
            <a:pPr>
              <a:spcBef>
                <a:spcPct val="60000"/>
              </a:spcBef>
              <a:buFont typeface="Monotype Sorts" charset="0"/>
              <a:buNone/>
            </a:pPr>
            <a:r>
              <a:rPr lang="en-US" sz="2400" dirty="0"/>
              <a:t>Modify</a:t>
            </a:r>
          </a:p>
          <a:p>
            <a:pPr lvl="1">
              <a:spcBef>
                <a:spcPct val="60000"/>
              </a:spcBef>
              <a:buFont typeface="Monotype Sorts" charset="0"/>
              <a:buNone/>
            </a:pPr>
            <a:r>
              <a:rPr lang="en-US" sz="2400" i="1" dirty="0" err="1"/>
              <a:t>Pr</a:t>
            </a:r>
            <a:r>
              <a:rPr lang="en-US" sz="2400" dirty="0"/>
              <a:t> ={LOC=“Montreal”, LOC=“New York”, LOC=“Paris”,  BUDGET≤200000, BUDGET&gt;200000}</a:t>
            </a:r>
          </a:p>
          <a:p>
            <a:pPr>
              <a:spcBef>
                <a:spcPct val="60000"/>
              </a:spcBef>
              <a:buFont typeface="Monotype Sorts" charset="0"/>
              <a:buNone/>
            </a:pPr>
            <a:r>
              <a:rPr lang="en-US" sz="2400" dirty="0"/>
              <a:t> which is complete.</a:t>
            </a:r>
          </a:p>
          <a:p>
            <a:pPr>
              <a:spcBef>
                <a:spcPct val="60000"/>
              </a:spcBef>
              <a:buFont typeface="Monotype Sorts" charset="0"/>
              <a:buNone/>
            </a:pPr>
            <a:endParaRPr lang="en-US" sz="2400" dirty="0"/>
          </a:p>
          <a:p>
            <a:pPr>
              <a:spcBef>
                <a:spcPct val="60000"/>
              </a:spcBef>
              <a:buFont typeface="Monotype Sorts" charset="0"/>
              <a:buNone/>
            </a:pPr>
            <a:r>
              <a:rPr lang="en-US" sz="2400" b="1" dirty="0"/>
              <a:t>EX: </a:t>
            </a:r>
            <a:r>
              <a:rPr lang="en-US" sz="2400" dirty="0"/>
              <a:t>Show the resulting fragments of PROJ that will be produced out of this modified Pr.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28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592716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Minimality of Simple Predicates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1393738" cy="5513070"/>
          </a:xfrm>
          <a:noFill/>
          <a:ln/>
        </p:spPr>
        <p:txBody>
          <a:bodyPr>
            <a:normAutofit/>
          </a:bodyPr>
          <a:lstStyle/>
          <a:p>
            <a:r>
              <a:rPr lang="en-US" sz="2400" b="1" dirty="0"/>
              <a:t>Minimality: </a:t>
            </a:r>
            <a:r>
              <a:rPr lang="en-US" sz="2400" dirty="0"/>
              <a:t>If a predicate influences how fragmentation is performed, (i.e., causes a fragment </a:t>
            </a:r>
            <a:r>
              <a:rPr lang="en-US" sz="2400" i="1" dirty="0"/>
              <a:t>f</a:t>
            </a:r>
            <a:r>
              <a:rPr lang="en-US" sz="2400" dirty="0"/>
              <a:t> to be further fragmented into, say,</a:t>
            </a:r>
            <a:r>
              <a:rPr lang="en-US" sz="2400" i="1" dirty="0"/>
              <a:t> f</a:t>
            </a:r>
            <a:r>
              <a:rPr lang="en-US" sz="2400" i="1" baseline="-25000" dirty="0"/>
              <a:t>i</a:t>
            </a:r>
            <a:r>
              <a:rPr lang="en-US" sz="2400" i="1" dirty="0"/>
              <a:t> </a:t>
            </a:r>
            <a:r>
              <a:rPr lang="en-US" sz="2400" dirty="0"/>
              <a:t>and</a:t>
            </a:r>
            <a:r>
              <a:rPr lang="en-US" sz="2400" i="1" dirty="0"/>
              <a:t> f</a:t>
            </a:r>
            <a:r>
              <a:rPr lang="en-US" sz="2400" i="1" baseline="-25000" dirty="0"/>
              <a:t>j</a:t>
            </a:r>
            <a:r>
              <a:rPr lang="en-US" sz="2400" dirty="0"/>
              <a:t>) then there should be </a:t>
            </a:r>
            <a:r>
              <a:rPr lang="en-US" sz="2400" u="sng" dirty="0"/>
              <a:t>at least one application</a:t>
            </a:r>
            <a:r>
              <a:rPr lang="en-US" sz="2400" dirty="0"/>
              <a:t> that accesses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i="1" dirty="0"/>
              <a:t> </a:t>
            </a:r>
            <a:r>
              <a:rPr lang="en-US" sz="2400" dirty="0"/>
              <a:t> and</a:t>
            </a:r>
            <a:r>
              <a:rPr lang="en-US" sz="2400" i="1" dirty="0"/>
              <a:t> f</a:t>
            </a:r>
            <a:r>
              <a:rPr lang="en-US" sz="2400" i="1" baseline="-25000" dirty="0"/>
              <a:t>j</a:t>
            </a:r>
            <a:r>
              <a:rPr lang="en-US" sz="2400" dirty="0"/>
              <a:t> differently. </a:t>
            </a:r>
          </a:p>
          <a:p>
            <a:r>
              <a:rPr lang="en-US" sz="2400" dirty="0"/>
              <a:t>In other words, the simple predicate should be </a:t>
            </a:r>
            <a:r>
              <a:rPr lang="en-US" sz="2400" i="1" dirty="0"/>
              <a:t>relevant</a:t>
            </a:r>
            <a:r>
              <a:rPr lang="en-US" sz="2400" dirty="0"/>
              <a:t> in determining a fragmentation. </a:t>
            </a:r>
          </a:p>
          <a:p>
            <a:r>
              <a:rPr lang="en-US" sz="2400" dirty="0"/>
              <a:t>If all the predicates of a set </a:t>
            </a:r>
            <a:r>
              <a:rPr lang="en-US" sz="2400" i="1" dirty="0" err="1"/>
              <a:t>Pr</a:t>
            </a:r>
            <a:r>
              <a:rPr lang="en-US" sz="2400" dirty="0"/>
              <a:t> are relevant, then </a:t>
            </a:r>
            <a:r>
              <a:rPr lang="en-US" sz="2400" i="1" dirty="0" err="1"/>
              <a:t>Pr</a:t>
            </a:r>
            <a:r>
              <a:rPr lang="en-US" sz="2400" dirty="0"/>
              <a:t> is </a:t>
            </a:r>
            <a:r>
              <a:rPr lang="en-US" sz="2400" i="1" dirty="0"/>
              <a:t>minimal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Note: correct the error of the formula on p.88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119219"/>
              </p:ext>
            </p:extLst>
          </p:nvPr>
        </p:nvGraphicFramePr>
        <p:xfrm>
          <a:off x="7654528" y="6821016"/>
          <a:ext cx="3632404" cy="1334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" name="Equation" r:id="rId4" imgW="1244600" imgH="457200" progId="Equation.3">
                  <p:embed/>
                </p:oleObj>
              </mc:Choice>
              <mc:Fallback>
                <p:oleObj name="Equation" r:id="rId4" imgW="1244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54528" y="6821016"/>
                        <a:ext cx="3632404" cy="1334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29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2270" y="916360"/>
            <a:ext cx="11772530" cy="1678624"/>
          </a:xfrm>
          <a:noFill/>
          <a:ln/>
        </p:spPr>
        <p:txBody>
          <a:bodyPr/>
          <a:lstStyle/>
          <a:p>
            <a:r>
              <a:rPr lang="en-US" dirty="0"/>
              <a:t>Dimensions of the Problem</a:t>
            </a:r>
            <a:br>
              <a:rPr lang="en-US" dirty="0"/>
            </a:br>
            <a:r>
              <a:rPr lang="en-US" dirty="0"/>
              <a:t>- Framework of Distribution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E1DC-9A09-2845-A773-BB78DAEA5475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69752" y="3202618"/>
            <a:ext cx="11275594" cy="6097929"/>
            <a:chOff x="947872" y="3538788"/>
            <a:chExt cx="10604070" cy="5568048"/>
          </a:xfrm>
        </p:grpSpPr>
        <p:sp>
          <p:nvSpPr>
            <p:cNvPr id="8195" name="Rectangle 3"/>
            <p:cNvSpPr>
              <a:spLocks noChangeArrowheads="1"/>
            </p:cNvSpPr>
            <p:nvPr/>
          </p:nvSpPr>
          <p:spPr bwMode="auto">
            <a:xfrm>
              <a:off x="2375672" y="8683787"/>
              <a:ext cx="2567652" cy="423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310" tIns="36124" rIns="90310" bIns="36124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chemeClr val="hlink"/>
                  </a:solidFill>
                  <a:latin typeface="Book Antiqua"/>
                </a:rPr>
                <a:t>Level of sharing</a:t>
              </a:r>
            </a:p>
          </p:txBody>
        </p:sp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8600179" y="6521303"/>
              <a:ext cx="2951763" cy="14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0310" tIns="36124" rIns="90310" bIns="36124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chemeClr val="hlink"/>
                  </a:solidFill>
                  <a:latin typeface="Book Antiqua"/>
                </a:rPr>
                <a:t>Level of knowledge about user access patterns</a:t>
              </a:r>
            </a:p>
          </p:txBody>
        </p:sp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>
              <a:off x="3631842" y="3538788"/>
              <a:ext cx="4238710" cy="4109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0310" tIns="36124" rIns="90310" bIns="36124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chemeClr val="hlink"/>
                  </a:solidFill>
                  <a:latin typeface="Book Antiqua"/>
                </a:rPr>
                <a:t>Behavior of access patterns</a:t>
              </a:r>
            </a:p>
          </p:txBody>
        </p:sp>
        <p:sp>
          <p:nvSpPr>
            <p:cNvPr id="8198" name="Line 6"/>
            <p:cNvSpPr>
              <a:spLocks noChangeShapeType="1"/>
            </p:cNvSpPr>
            <p:nvPr/>
          </p:nvSpPr>
          <p:spPr bwMode="auto">
            <a:xfrm flipH="1">
              <a:off x="5671537" y="3868688"/>
              <a:ext cx="45155" cy="250278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>
              <a:off x="5689599" y="6371472"/>
              <a:ext cx="3678463" cy="677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>
              <a:off x="5030329" y="5730264"/>
              <a:ext cx="0" cy="14449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grpSp>
          <p:nvGrpSpPr>
            <p:cNvPr id="8205" name="Group 13"/>
            <p:cNvGrpSpPr>
              <a:grpSpLocks/>
            </p:cNvGrpSpPr>
            <p:nvPr/>
          </p:nvGrpSpPr>
          <p:grpSpPr bwMode="auto">
            <a:xfrm>
              <a:off x="5030329" y="5730264"/>
              <a:ext cx="2691271" cy="1463040"/>
              <a:chOff x="2228" y="2156"/>
              <a:chExt cx="1192" cy="648"/>
            </a:xfrm>
          </p:grpSpPr>
          <p:sp>
            <p:nvSpPr>
              <p:cNvPr id="8201" name="Line 9"/>
              <p:cNvSpPr>
                <a:spLocks noChangeShapeType="1"/>
              </p:cNvSpPr>
              <p:nvPr/>
            </p:nvSpPr>
            <p:spPr bwMode="auto">
              <a:xfrm>
                <a:off x="3420" y="2156"/>
                <a:ext cx="0" cy="64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grpSp>
            <p:nvGrpSpPr>
              <p:cNvPr id="8204" name="Group 12"/>
              <p:cNvGrpSpPr>
                <a:grpSpLocks/>
              </p:cNvGrpSpPr>
              <p:nvPr/>
            </p:nvGrpSpPr>
            <p:grpSpPr bwMode="auto">
              <a:xfrm>
                <a:off x="2228" y="2156"/>
                <a:ext cx="1184" cy="648"/>
                <a:chOff x="2228" y="2156"/>
                <a:chExt cx="1184" cy="648"/>
              </a:xfrm>
            </p:grpSpPr>
            <p:sp>
              <p:nvSpPr>
                <p:cNvPr id="8202" name="Line 10"/>
                <p:cNvSpPr>
                  <a:spLocks noChangeShapeType="1"/>
                </p:cNvSpPr>
                <p:nvPr/>
              </p:nvSpPr>
              <p:spPr bwMode="auto">
                <a:xfrm>
                  <a:off x="2228" y="2156"/>
                  <a:ext cx="118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8203" name="Line 11"/>
                <p:cNvSpPr>
                  <a:spLocks noChangeShapeType="1"/>
                </p:cNvSpPr>
                <p:nvPr/>
              </p:nvSpPr>
              <p:spPr bwMode="auto">
                <a:xfrm>
                  <a:off x="2228" y="2804"/>
                  <a:ext cx="118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</p:grpSp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 flipH="1">
              <a:off x="3811129" y="6371473"/>
              <a:ext cx="1896533" cy="22577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grpSp>
          <p:nvGrpSpPr>
            <p:cNvPr id="8209" name="Group 17"/>
            <p:cNvGrpSpPr>
              <a:grpSpLocks/>
            </p:cNvGrpSpPr>
            <p:nvPr/>
          </p:nvGrpSpPr>
          <p:grpSpPr bwMode="auto">
            <a:xfrm>
              <a:off x="4334933" y="6534033"/>
              <a:ext cx="2711592" cy="1465298"/>
              <a:chOff x="1920" y="2512"/>
              <a:chExt cx="1201" cy="649"/>
            </a:xfrm>
          </p:grpSpPr>
          <p:sp>
            <p:nvSpPr>
              <p:cNvPr id="8207" name="Line 15"/>
              <p:cNvSpPr>
                <a:spLocks noChangeShapeType="1"/>
              </p:cNvSpPr>
              <p:nvPr/>
            </p:nvSpPr>
            <p:spPr bwMode="auto">
              <a:xfrm>
                <a:off x="1924" y="2516"/>
                <a:ext cx="0" cy="64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208" name="Freeform 16"/>
              <p:cNvSpPr>
                <a:spLocks/>
              </p:cNvSpPr>
              <p:nvPr/>
            </p:nvSpPr>
            <p:spPr bwMode="auto">
              <a:xfrm>
                <a:off x="1920" y="2512"/>
                <a:ext cx="1201" cy="649"/>
              </a:xfrm>
              <a:custGeom>
                <a:avLst/>
                <a:gdLst>
                  <a:gd name="T0" fmla="*/ 0 w 1201"/>
                  <a:gd name="T1" fmla="*/ 0 h 649"/>
                  <a:gd name="T2" fmla="*/ 1200 w 1201"/>
                  <a:gd name="T3" fmla="*/ 0 h 649"/>
                  <a:gd name="T4" fmla="*/ 1200 w 1201"/>
                  <a:gd name="T5" fmla="*/ 648 h 649"/>
                  <a:gd name="T6" fmla="*/ 0 w 1201"/>
                  <a:gd name="T7" fmla="*/ 648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1" h="649">
                    <a:moveTo>
                      <a:pt x="0" y="0"/>
                    </a:moveTo>
                    <a:lnTo>
                      <a:pt x="1200" y="0"/>
                    </a:lnTo>
                    <a:lnTo>
                      <a:pt x="1200" y="648"/>
                    </a:lnTo>
                    <a:lnTo>
                      <a:pt x="0" y="648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8210" name="Freeform 18"/>
            <p:cNvSpPr>
              <a:spLocks/>
            </p:cNvSpPr>
            <p:nvPr/>
          </p:nvSpPr>
          <p:spPr bwMode="auto">
            <a:xfrm>
              <a:off x="5689600" y="4908433"/>
              <a:ext cx="2711592" cy="1465298"/>
            </a:xfrm>
            <a:custGeom>
              <a:avLst/>
              <a:gdLst>
                <a:gd name="T0" fmla="*/ 0 w 1201"/>
                <a:gd name="T1" fmla="*/ 0 h 649"/>
                <a:gd name="T2" fmla="*/ 1200 w 1201"/>
                <a:gd name="T3" fmla="*/ 0 h 649"/>
                <a:gd name="T4" fmla="*/ 1200 w 1201"/>
                <a:gd name="T5" fmla="*/ 648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1" h="649">
                  <a:moveTo>
                    <a:pt x="0" y="0"/>
                  </a:moveTo>
                  <a:lnTo>
                    <a:pt x="1200" y="0"/>
                  </a:lnTo>
                  <a:lnTo>
                    <a:pt x="1200" y="64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30046" tIns="65023" rIns="130046" bIns="65023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211" name="Line 19"/>
            <p:cNvSpPr>
              <a:spLocks noChangeShapeType="1"/>
            </p:cNvSpPr>
            <p:nvPr/>
          </p:nvSpPr>
          <p:spPr bwMode="auto">
            <a:xfrm flipH="1">
              <a:off x="4334933" y="4917464"/>
              <a:ext cx="1372729" cy="1625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212" name="Line 20"/>
            <p:cNvSpPr>
              <a:spLocks noChangeShapeType="1"/>
            </p:cNvSpPr>
            <p:nvPr/>
          </p:nvSpPr>
          <p:spPr bwMode="auto">
            <a:xfrm flipH="1">
              <a:off x="7044267" y="4917464"/>
              <a:ext cx="1372729" cy="1625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213" name="Line 21"/>
            <p:cNvSpPr>
              <a:spLocks noChangeShapeType="1"/>
            </p:cNvSpPr>
            <p:nvPr/>
          </p:nvSpPr>
          <p:spPr bwMode="auto">
            <a:xfrm flipH="1">
              <a:off x="7044267" y="6380504"/>
              <a:ext cx="1372729" cy="1625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 flipH="1">
              <a:off x="5689600" y="4917464"/>
              <a:ext cx="1372729" cy="1625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 flipH="1">
              <a:off x="5689600" y="6380504"/>
              <a:ext cx="1372729" cy="1625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216" name="Line 24"/>
            <p:cNvSpPr>
              <a:spLocks noChangeShapeType="1"/>
            </p:cNvSpPr>
            <p:nvPr/>
          </p:nvSpPr>
          <p:spPr bwMode="auto">
            <a:xfrm>
              <a:off x="7053298" y="4917464"/>
              <a:ext cx="0" cy="14449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217" name="Line 25"/>
            <p:cNvSpPr>
              <a:spLocks noChangeShapeType="1"/>
            </p:cNvSpPr>
            <p:nvPr/>
          </p:nvSpPr>
          <p:spPr bwMode="auto">
            <a:xfrm>
              <a:off x="5698631" y="6543064"/>
              <a:ext cx="0" cy="14449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218" name="Rectangle 26"/>
            <p:cNvSpPr>
              <a:spLocks noChangeArrowheads="1"/>
            </p:cNvSpPr>
            <p:nvPr/>
          </p:nvSpPr>
          <p:spPr bwMode="auto">
            <a:xfrm>
              <a:off x="8245145" y="3647405"/>
              <a:ext cx="2172369" cy="927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chemeClr val="accent1"/>
                  </a:solidFill>
                  <a:latin typeface="Book Antiqua"/>
                </a:rPr>
                <a:t>partial</a:t>
              </a:r>
            </a:p>
            <a:p>
              <a:r>
                <a:rPr lang="en-US" sz="2600" dirty="0">
                  <a:solidFill>
                    <a:schemeClr val="accent1"/>
                  </a:solidFill>
                  <a:latin typeface="Book Antiqua"/>
                </a:rPr>
                <a:t>information </a:t>
              </a:r>
            </a:p>
          </p:txBody>
        </p:sp>
        <p:sp>
          <p:nvSpPr>
            <p:cNvPr id="8219" name="Line 27"/>
            <p:cNvSpPr>
              <a:spLocks noChangeShapeType="1"/>
            </p:cNvSpPr>
            <p:nvPr/>
          </p:nvSpPr>
          <p:spPr bwMode="auto">
            <a:xfrm flipH="1" flipV="1">
              <a:off x="4630192" y="4470726"/>
              <a:ext cx="881888" cy="3730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220" name="Line 28"/>
            <p:cNvSpPr>
              <a:spLocks noChangeShapeType="1"/>
            </p:cNvSpPr>
            <p:nvPr/>
          </p:nvSpPr>
          <p:spPr bwMode="auto">
            <a:xfrm flipH="1" flipV="1">
              <a:off x="4378660" y="5541337"/>
              <a:ext cx="1066566" cy="7398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221" name="Line 29"/>
            <p:cNvSpPr>
              <a:spLocks noChangeShapeType="1"/>
            </p:cNvSpPr>
            <p:nvPr/>
          </p:nvSpPr>
          <p:spPr bwMode="auto">
            <a:xfrm flipV="1">
              <a:off x="7150473" y="4372744"/>
              <a:ext cx="1007222" cy="18781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222" name="Line 30"/>
            <p:cNvSpPr>
              <a:spLocks noChangeShapeType="1"/>
            </p:cNvSpPr>
            <p:nvPr/>
          </p:nvSpPr>
          <p:spPr bwMode="auto">
            <a:xfrm flipV="1">
              <a:off x="8633596" y="5590282"/>
              <a:ext cx="737771" cy="6389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223" name="Line 31"/>
            <p:cNvSpPr>
              <a:spLocks noChangeShapeType="1"/>
            </p:cNvSpPr>
            <p:nvPr/>
          </p:nvSpPr>
          <p:spPr bwMode="auto">
            <a:xfrm flipH="1" flipV="1">
              <a:off x="3622080" y="6316960"/>
              <a:ext cx="1264356" cy="7586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224" name="Line 32"/>
            <p:cNvSpPr>
              <a:spLocks noChangeShapeType="1"/>
            </p:cNvSpPr>
            <p:nvPr/>
          </p:nvSpPr>
          <p:spPr bwMode="auto">
            <a:xfrm flipH="1" flipV="1">
              <a:off x="3550072" y="7325072"/>
              <a:ext cx="654756" cy="4786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225" name="Rectangle 33"/>
            <p:cNvSpPr>
              <a:spLocks noChangeArrowheads="1"/>
            </p:cNvSpPr>
            <p:nvPr/>
          </p:nvSpPr>
          <p:spPr bwMode="auto">
            <a:xfrm>
              <a:off x="3253623" y="4056109"/>
              <a:ext cx="1549148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B0F0"/>
                  </a:solidFill>
                  <a:latin typeface="Book Antiqua"/>
                </a:rPr>
                <a:t>dynamic</a:t>
              </a:r>
            </a:p>
          </p:txBody>
        </p:sp>
        <p:sp>
          <p:nvSpPr>
            <p:cNvPr id="8226" name="Rectangle 34"/>
            <p:cNvSpPr>
              <a:spLocks noChangeArrowheads="1"/>
            </p:cNvSpPr>
            <p:nvPr/>
          </p:nvSpPr>
          <p:spPr bwMode="auto">
            <a:xfrm>
              <a:off x="3516274" y="5062503"/>
              <a:ext cx="1030451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B0F0"/>
                  </a:solidFill>
                  <a:latin typeface="Book Antiqua"/>
                </a:rPr>
                <a:t>static</a:t>
              </a:r>
            </a:p>
          </p:txBody>
        </p:sp>
        <p:sp>
          <p:nvSpPr>
            <p:cNvPr id="8227" name="Rectangle 35"/>
            <p:cNvSpPr>
              <a:spLocks noChangeArrowheads="1"/>
            </p:cNvSpPr>
            <p:nvPr/>
          </p:nvSpPr>
          <p:spPr bwMode="auto">
            <a:xfrm>
              <a:off x="1461840" y="5819023"/>
              <a:ext cx="2864063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28691" tIns="63217" rIns="128691" bIns="63217">
              <a:spAutoFit/>
            </a:bodyPr>
            <a:lstStyle/>
            <a:p>
              <a:r>
                <a:rPr lang="en-US" sz="2600" b="1" dirty="0">
                  <a:solidFill>
                    <a:srgbClr val="000000"/>
                  </a:solidFill>
                  <a:latin typeface="Book Antiqua"/>
                </a:rPr>
                <a:t>Data sharing</a:t>
              </a:r>
            </a:p>
          </p:txBody>
        </p:sp>
        <p:sp>
          <p:nvSpPr>
            <p:cNvPr id="8228" name="Rectangle 36"/>
            <p:cNvSpPr>
              <a:spLocks noChangeArrowheads="1"/>
            </p:cNvSpPr>
            <p:nvPr/>
          </p:nvSpPr>
          <p:spPr bwMode="auto">
            <a:xfrm>
              <a:off x="947872" y="6901240"/>
              <a:ext cx="2962240" cy="927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28691" tIns="63217" rIns="128691" bIns="63217">
              <a:spAutoFit/>
            </a:bodyPr>
            <a:lstStyle/>
            <a:p>
              <a:r>
                <a:rPr lang="en-US" sz="2600" b="1" dirty="0">
                  <a:solidFill>
                    <a:srgbClr val="000000"/>
                  </a:solidFill>
                  <a:latin typeface="Book Antiqua"/>
                </a:rPr>
                <a:t>Data + program sharing</a:t>
              </a:r>
            </a:p>
          </p:txBody>
        </p:sp>
        <p:sp>
          <p:nvSpPr>
            <p:cNvPr id="8229" name="Rectangle 37"/>
            <p:cNvSpPr>
              <a:spLocks noChangeArrowheads="1"/>
            </p:cNvSpPr>
            <p:nvPr/>
          </p:nvSpPr>
          <p:spPr bwMode="auto">
            <a:xfrm>
              <a:off x="9371368" y="4917464"/>
              <a:ext cx="2018678" cy="927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chemeClr val="accent1"/>
                  </a:solidFill>
                  <a:latin typeface="Book Antiqua"/>
                </a:rPr>
                <a:t>complete</a:t>
              </a:r>
            </a:p>
            <a:p>
              <a:r>
                <a:rPr lang="en-US" sz="2600" dirty="0">
                  <a:solidFill>
                    <a:schemeClr val="accent1"/>
                  </a:solidFill>
                  <a:latin typeface="Book Antiqua"/>
                </a:rPr>
                <a:t>information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4272440" y="7827622"/>
              <a:ext cx="229570" cy="2317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918224" y="7021357"/>
              <a:ext cx="229570" cy="2317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552750" y="6229269"/>
              <a:ext cx="229570" cy="2317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915398" y="6264002"/>
              <a:ext cx="229570" cy="2317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8258852" y="6264002"/>
              <a:ext cx="229570" cy="2317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571800" y="4804792"/>
              <a:ext cx="229570" cy="2317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286376" y="5581197"/>
              <a:ext cx="229570" cy="23170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566296" y="6445293"/>
              <a:ext cx="229570" cy="231707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Minimality of Simple Predicates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idx="1"/>
          </p:nvPr>
        </p:nvSpPr>
        <p:spPr>
          <a:xfrm>
            <a:off x="957784" y="3580656"/>
            <a:ext cx="11809312" cy="5677644"/>
          </a:xfrm>
          <a:noFill/>
          <a:ln/>
        </p:spPr>
        <p:txBody>
          <a:bodyPr>
            <a:normAutofit/>
          </a:bodyPr>
          <a:lstStyle/>
          <a:p>
            <a:pPr marL="0" indent="0">
              <a:spcBef>
                <a:spcPct val="70000"/>
              </a:spcBef>
              <a:buNone/>
            </a:pPr>
            <a:r>
              <a:rPr lang="en-US" sz="2400" dirty="0"/>
              <a:t>Example :</a:t>
            </a:r>
          </a:p>
          <a:p>
            <a:pPr marL="975345" lvl="1" indent="-325115">
              <a:spcBef>
                <a:spcPct val="70000"/>
              </a:spcBef>
              <a:buNone/>
            </a:pPr>
            <a:r>
              <a:rPr lang="en-US" sz="2400" i="1" dirty="0" err="1"/>
              <a:t>Pr</a:t>
            </a:r>
            <a:r>
              <a:rPr lang="en-US" sz="2400" dirty="0"/>
              <a:t> ={LOC=“Montreal”, LOC=“New York”, LOC=“Paris”, </a:t>
            </a:r>
          </a:p>
          <a:p>
            <a:pPr lvl="2">
              <a:lnSpc>
                <a:spcPct val="100000"/>
              </a:lnSpc>
              <a:spcBef>
                <a:spcPct val="40000"/>
              </a:spcBef>
              <a:buFont typeface="Monotype Sorts" charset="0"/>
              <a:buNone/>
            </a:pPr>
            <a:r>
              <a:rPr lang="en-US" sz="2400" dirty="0"/>
              <a:t>BUDGET≤200000, BUDGET&gt;200000}</a:t>
            </a:r>
          </a:p>
          <a:p>
            <a:pPr marL="0" indent="0">
              <a:spcBef>
                <a:spcPct val="70000"/>
              </a:spcBef>
              <a:buNone/>
            </a:pPr>
            <a:r>
              <a:rPr lang="en-US" sz="2400" dirty="0"/>
              <a:t>is minimal (in addition to being complete). However, if we add</a:t>
            </a:r>
          </a:p>
          <a:p>
            <a:pPr marL="975345" lvl="1" indent="-325115">
              <a:spcBef>
                <a:spcPct val="70000"/>
              </a:spcBef>
              <a:buNone/>
            </a:pPr>
            <a:r>
              <a:rPr lang="en-US" sz="2400" dirty="0"/>
              <a:t>PNAME = “Instrumentation”</a:t>
            </a:r>
          </a:p>
          <a:p>
            <a:pPr marL="0" indent="0">
              <a:spcBef>
                <a:spcPct val="70000"/>
              </a:spcBef>
              <a:buNone/>
            </a:pPr>
            <a:r>
              <a:rPr lang="en-US" sz="2400" dirty="0"/>
              <a:t>then </a:t>
            </a:r>
            <a:r>
              <a:rPr lang="en-US" sz="2400" i="1" dirty="0" err="1"/>
              <a:t>Pr</a:t>
            </a:r>
            <a:r>
              <a:rPr lang="en-US" sz="2400" dirty="0"/>
              <a:t>  is not minimal.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30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COM_MIN Algorithm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540195"/>
            <a:ext cx="10529641" cy="5021298"/>
          </a:xfrm>
          <a:noFill/>
          <a:ln/>
        </p:spPr>
        <p:txBody>
          <a:bodyPr>
            <a:normAutofit/>
          </a:bodyPr>
          <a:lstStyle/>
          <a:p>
            <a:pPr marL="1706853" indent="-1706853">
              <a:buNone/>
            </a:pPr>
            <a:r>
              <a:rPr lang="en-US" sz="2400" dirty="0">
                <a:solidFill>
                  <a:schemeClr val="hlink"/>
                </a:solidFill>
              </a:rPr>
              <a:t>Given:</a:t>
            </a:r>
            <a:r>
              <a:rPr lang="en-US" sz="2400" dirty="0"/>
              <a:t>	a relation </a:t>
            </a:r>
            <a:r>
              <a:rPr lang="en-US" sz="2400" i="1" dirty="0"/>
              <a:t>R </a:t>
            </a:r>
            <a:r>
              <a:rPr lang="en-US" sz="2400" dirty="0"/>
              <a:t>and a set of simple predicates </a:t>
            </a:r>
            <a:r>
              <a:rPr lang="en-US" sz="2400" i="1" dirty="0" err="1"/>
              <a:t>Pr</a:t>
            </a:r>
            <a:r>
              <a:rPr lang="en-US" sz="2400" dirty="0"/>
              <a:t> </a:t>
            </a:r>
          </a:p>
          <a:p>
            <a:pPr marL="1706853" indent="-1706853">
              <a:buNone/>
            </a:pPr>
            <a:r>
              <a:rPr lang="en-US" sz="2400" dirty="0">
                <a:solidFill>
                  <a:schemeClr val="hlink"/>
                </a:solidFill>
              </a:rPr>
              <a:t>Output:</a:t>
            </a:r>
            <a:r>
              <a:rPr lang="en-US" sz="2400" dirty="0"/>
              <a:t>	a </a:t>
            </a:r>
            <a:r>
              <a:rPr lang="en-US" sz="2400" i="1" dirty="0"/>
              <a:t>complete</a:t>
            </a:r>
            <a:r>
              <a:rPr lang="en-US" sz="2400" dirty="0"/>
              <a:t> and </a:t>
            </a:r>
            <a:r>
              <a:rPr lang="en-US" sz="2400" i="1" dirty="0"/>
              <a:t>minimal</a:t>
            </a:r>
            <a:r>
              <a:rPr lang="en-US" sz="2400" dirty="0"/>
              <a:t> set of simple predicates </a:t>
            </a:r>
            <a:r>
              <a:rPr lang="en-US" sz="2400" i="1" dirty="0"/>
              <a:t>Pr' </a:t>
            </a:r>
            <a:r>
              <a:rPr lang="en-US" sz="2400" dirty="0"/>
              <a:t>for </a:t>
            </a:r>
            <a:r>
              <a:rPr lang="en-US" sz="2400" i="1" dirty="0"/>
              <a:t>Pr	</a:t>
            </a:r>
          </a:p>
          <a:p>
            <a:pPr marL="1706853" indent="-1706853">
              <a:buNone/>
            </a:pPr>
            <a:endParaRPr lang="en-US" sz="2400" dirty="0"/>
          </a:p>
          <a:p>
            <a:pPr marL="1706853" indent="-1706853">
              <a:buNone/>
            </a:pPr>
            <a:endParaRPr lang="en-US" sz="2400" dirty="0"/>
          </a:p>
          <a:p>
            <a:pPr marL="1706853" indent="-1706853">
              <a:buNone/>
            </a:pPr>
            <a:r>
              <a:rPr lang="en-US" sz="2400" i="1" dirty="0">
                <a:solidFill>
                  <a:schemeClr val="hlink"/>
                </a:solidFill>
              </a:rPr>
              <a:t>Rule 1</a:t>
            </a:r>
            <a:r>
              <a:rPr lang="en-US" sz="2400" dirty="0">
                <a:solidFill>
                  <a:schemeClr val="hlink"/>
                </a:solidFill>
              </a:rPr>
              <a:t>:</a:t>
            </a:r>
            <a:r>
              <a:rPr lang="en-US" sz="2400" dirty="0"/>
              <a:t>	a relation or fragment is partitioned into at least two parts which are accessed differently by at least one application.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31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COM_MIN Algorithm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816771" cy="5657085"/>
          </a:xfrm>
          <a:noFill/>
          <a:ln/>
        </p:spPr>
        <p:txBody>
          <a:bodyPr>
            <a:normAutofit/>
          </a:bodyPr>
          <a:lstStyle/>
          <a:p>
            <a:pPr>
              <a:buSzPct val="95000"/>
              <a:buFont typeface="Wingdings" pitchFamily="2" charset="2"/>
              <a:buChar char=""/>
            </a:pPr>
            <a:r>
              <a:rPr lang="en-US" sz="2400" dirty="0"/>
              <a:t>Initialization :</a:t>
            </a:r>
          </a:p>
          <a:p>
            <a:pPr lvl="1">
              <a:buSzPct val="80000"/>
            </a:pPr>
            <a:r>
              <a:rPr lang="en-US" sz="2400" dirty="0"/>
              <a:t>find a </a:t>
            </a:r>
            <a:r>
              <a:rPr lang="en-US" sz="2400" i="1" dirty="0"/>
              <a:t>p</a:t>
            </a:r>
            <a:r>
              <a:rPr lang="en-US" sz="2400" i="1" baseline="-25000" dirty="0"/>
              <a:t>i</a:t>
            </a:r>
            <a:r>
              <a:rPr lang="en-US" sz="2400" i="1" dirty="0"/>
              <a:t> </a:t>
            </a:r>
            <a:r>
              <a:rPr lang="en-US" sz="2400" dirty="0">
                <a:latin typeface="Symbol" charset="2"/>
                <a:cs typeface="Symbol" charset="2"/>
                <a:sym typeface="Symbol"/>
              </a:rPr>
              <a:t> </a:t>
            </a:r>
            <a:r>
              <a:rPr lang="en-US" sz="2400" i="1" dirty="0" err="1"/>
              <a:t>Pr</a:t>
            </a:r>
            <a:r>
              <a:rPr lang="en-US" sz="2400" dirty="0"/>
              <a:t> such that </a:t>
            </a:r>
            <a:r>
              <a:rPr lang="en-US" sz="2400" i="1" dirty="0"/>
              <a:t>p</a:t>
            </a:r>
            <a:r>
              <a:rPr lang="en-US" sz="2400" i="1" baseline="-25000" dirty="0"/>
              <a:t>i</a:t>
            </a:r>
            <a:r>
              <a:rPr lang="en-US" sz="2400" dirty="0"/>
              <a:t> partitions </a:t>
            </a:r>
            <a:r>
              <a:rPr lang="en-US" sz="2400" i="1" dirty="0"/>
              <a:t>R</a:t>
            </a:r>
            <a:r>
              <a:rPr lang="en-US" sz="2400" dirty="0"/>
              <a:t> according to </a:t>
            </a:r>
            <a:r>
              <a:rPr lang="en-US" sz="2400" i="1" dirty="0"/>
              <a:t>Rule 1</a:t>
            </a:r>
          </a:p>
          <a:p>
            <a:pPr lvl="1">
              <a:buSzPct val="80000"/>
            </a:pPr>
            <a:r>
              <a:rPr lang="en-US" sz="2400" dirty="0"/>
              <a:t>set </a:t>
            </a:r>
            <a:r>
              <a:rPr lang="en-US" sz="2400" i="1" dirty="0"/>
              <a:t>Pr' </a:t>
            </a:r>
            <a:r>
              <a:rPr lang="en-US" sz="2400" dirty="0"/>
              <a:t>= </a:t>
            </a:r>
            <a:r>
              <a:rPr lang="en-US" sz="2400" i="1" dirty="0"/>
              <a:t>p</a:t>
            </a:r>
            <a:r>
              <a:rPr lang="en-US" sz="2400" i="1" baseline="-25000" dirty="0"/>
              <a:t>i</a:t>
            </a:r>
            <a:r>
              <a:rPr lang="en-US" sz="2400" i="1" dirty="0"/>
              <a:t> </a:t>
            </a:r>
            <a:r>
              <a:rPr lang="en-US" sz="2400" dirty="0"/>
              <a:t> ; </a:t>
            </a:r>
            <a:r>
              <a:rPr lang="en-US" sz="2400" i="1" dirty="0"/>
              <a:t>Pr</a:t>
            </a:r>
            <a:r>
              <a:rPr lang="en-US" sz="2400" dirty="0"/>
              <a:t> </a:t>
            </a:r>
            <a:r>
              <a:rPr lang="en-US" sz="2400" dirty="0">
                <a:latin typeface="Symbol" charset="0"/>
                <a:sym typeface="Symbol"/>
              </a:rPr>
              <a:t></a:t>
            </a:r>
            <a:r>
              <a:rPr lang="en-US" sz="2400" i="1" dirty="0"/>
              <a:t>Pr</a:t>
            </a:r>
            <a:r>
              <a:rPr lang="en-US" sz="2400" dirty="0"/>
              <a:t> – {</a:t>
            </a:r>
            <a:r>
              <a:rPr lang="en-US" sz="2400" i="1" dirty="0"/>
              <a:t>p</a:t>
            </a:r>
            <a:r>
              <a:rPr lang="en-US" sz="2400" i="1" baseline="-25000" dirty="0"/>
              <a:t>i</a:t>
            </a:r>
            <a:r>
              <a:rPr lang="en-US" sz="2400" dirty="0"/>
              <a:t>}</a:t>
            </a:r>
            <a:r>
              <a:rPr lang="en-US" sz="2400" i="1" dirty="0"/>
              <a:t> </a:t>
            </a:r>
            <a:r>
              <a:rPr lang="en-US" sz="2400" dirty="0"/>
              <a:t>; </a:t>
            </a:r>
            <a:r>
              <a:rPr lang="en-US" sz="2400" i="1" dirty="0"/>
              <a:t>F</a:t>
            </a:r>
            <a:r>
              <a:rPr lang="en-US" sz="2400" dirty="0"/>
              <a:t> </a:t>
            </a:r>
            <a:r>
              <a:rPr lang="en-US" sz="2400" dirty="0">
                <a:latin typeface="Symbol" charset="0"/>
                <a:sym typeface="Symbol"/>
              </a:rPr>
              <a:t> </a:t>
            </a:r>
            <a:r>
              <a:rPr lang="en-US" sz="2400" dirty="0">
                <a:sym typeface="Symbol"/>
              </a:rPr>
              <a:t>{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i</a:t>
            </a:r>
            <a:r>
              <a:rPr lang="en-US" sz="2400" dirty="0"/>
              <a:t>}</a:t>
            </a:r>
            <a:endParaRPr lang="en-US" sz="2400" dirty="0">
              <a:latin typeface="Symbol" charset="2"/>
              <a:cs typeface="Symbol" charset="2"/>
            </a:endParaRPr>
          </a:p>
          <a:p>
            <a:pPr>
              <a:buSzPct val="95000"/>
              <a:buFont typeface="Wingdings" pitchFamily="2" charset="2"/>
              <a:buChar char=""/>
            </a:pPr>
            <a:r>
              <a:rPr lang="en-US" sz="2400" dirty="0"/>
              <a:t>Iteratively add predicates to </a:t>
            </a:r>
            <a:r>
              <a:rPr lang="en-US" sz="2400" i="1" dirty="0" err="1"/>
              <a:t>Pr</a:t>
            </a:r>
            <a:r>
              <a:rPr lang="en-US" sz="2400" i="1" dirty="0"/>
              <a:t>' </a:t>
            </a:r>
            <a:r>
              <a:rPr lang="en-US" sz="2400" dirty="0"/>
              <a:t> until it is complete</a:t>
            </a:r>
          </a:p>
          <a:p>
            <a:pPr lvl="1">
              <a:buSzPct val="80000"/>
            </a:pPr>
            <a:r>
              <a:rPr lang="en-US" sz="2400" dirty="0"/>
              <a:t>find a </a:t>
            </a:r>
            <a:r>
              <a:rPr lang="en-US" sz="2400" i="1" dirty="0" err="1"/>
              <a:t>p</a:t>
            </a:r>
            <a:r>
              <a:rPr lang="en-US" sz="2400" i="1" baseline="-25000" dirty="0" err="1"/>
              <a:t>j</a:t>
            </a:r>
            <a:r>
              <a:rPr lang="en-US" sz="2400" i="1" dirty="0"/>
              <a:t> </a:t>
            </a:r>
            <a:r>
              <a:rPr lang="en-US" sz="2400" dirty="0">
                <a:latin typeface="Symbol" charset="2"/>
                <a:cs typeface="Symbol" charset="2"/>
                <a:sym typeface="Symbol"/>
              </a:rPr>
              <a:t> </a:t>
            </a:r>
            <a:r>
              <a:rPr lang="en-US" sz="2400" i="1" dirty="0"/>
              <a:t>Pr</a:t>
            </a:r>
            <a:r>
              <a:rPr lang="en-US" sz="2400" dirty="0"/>
              <a:t> such that </a:t>
            </a:r>
            <a:r>
              <a:rPr lang="en-US" sz="2400" i="1" dirty="0" err="1"/>
              <a:t>p</a:t>
            </a:r>
            <a:r>
              <a:rPr lang="en-US" sz="2400" i="1" baseline="-25000" dirty="0" err="1"/>
              <a:t>j</a:t>
            </a:r>
            <a:r>
              <a:rPr lang="en-US" sz="2400" dirty="0"/>
              <a:t> partitions some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k</a:t>
            </a:r>
            <a:r>
              <a:rPr lang="en-US" sz="2400" dirty="0"/>
              <a:t>  defined according to </a:t>
            </a:r>
            <a:r>
              <a:rPr lang="en-US" sz="2400" dirty="0" err="1"/>
              <a:t>minterm</a:t>
            </a:r>
            <a:r>
              <a:rPr lang="en-US" sz="2400" dirty="0"/>
              <a:t> predicate over </a:t>
            </a:r>
            <a:r>
              <a:rPr lang="en-US" sz="2400" i="1" dirty="0"/>
              <a:t>Pr' </a:t>
            </a:r>
            <a:r>
              <a:rPr lang="en-US" sz="2400" dirty="0"/>
              <a:t>according to </a:t>
            </a:r>
            <a:r>
              <a:rPr lang="en-US" sz="2400" i="1" dirty="0"/>
              <a:t>Rule 1</a:t>
            </a:r>
          </a:p>
          <a:p>
            <a:pPr lvl="1">
              <a:buSzPct val="80000"/>
            </a:pPr>
            <a:r>
              <a:rPr lang="en-US" sz="2400" dirty="0"/>
              <a:t>set </a:t>
            </a:r>
            <a:r>
              <a:rPr lang="en-US" sz="2400" i="1" dirty="0"/>
              <a:t>Pr'</a:t>
            </a:r>
            <a:r>
              <a:rPr lang="en-US" sz="2400" dirty="0"/>
              <a:t> = </a:t>
            </a:r>
            <a:r>
              <a:rPr lang="en-US" sz="2400" i="1" dirty="0"/>
              <a:t>Pr' </a:t>
            </a:r>
            <a:r>
              <a:rPr lang="en-US" sz="2400" dirty="0">
                <a:latin typeface="Symbol" charset="0"/>
                <a:sym typeface="Symbol"/>
              </a:rPr>
              <a:t></a:t>
            </a:r>
            <a:r>
              <a:rPr lang="en-US" sz="2400" dirty="0"/>
              <a:t> {</a:t>
            </a:r>
            <a:r>
              <a:rPr lang="en-US" sz="2400" i="1" dirty="0"/>
              <a:t>p</a:t>
            </a:r>
            <a:r>
              <a:rPr lang="en-US" sz="2400" i="1" baseline="-25000" dirty="0"/>
              <a:t>i</a:t>
            </a:r>
            <a:r>
              <a:rPr lang="en-US" sz="2400" dirty="0"/>
              <a:t>}; </a:t>
            </a:r>
            <a:r>
              <a:rPr lang="en-US" sz="2400" i="1" dirty="0"/>
              <a:t>Pr </a:t>
            </a:r>
            <a:r>
              <a:rPr lang="en-US" sz="2400" dirty="0">
                <a:latin typeface="Symbol" charset="0"/>
                <a:sym typeface="Symbol"/>
              </a:rPr>
              <a:t></a:t>
            </a:r>
            <a:r>
              <a:rPr lang="en-US" sz="2400" i="1" dirty="0"/>
              <a:t>Pr</a:t>
            </a:r>
            <a:r>
              <a:rPr lang="en-US" sz="2400" dirty="0"/>
              <a:t> – {</a:t>
            </a:r>
            <a:r>
              <a:rPr lang="en-US" sz="2400" i="1" dirty="0"/>
              <a:t>p</a:t>
            </a:r>
            <a:r>
              <a:rPr lang="en-US" sz="2400" i="1" baseline="-25000" dirty="0"/>
              <a:t>i</a:t>
            </a:r>
            <a:r>
              <a:rPr lang="en-US" sz="2400" dirty="0"/>
              <a:t>}; </a:t>
            </a:r>
            <a:r>
              <a:rPr lang="en-US" sz="2400" i="1" dirty="0"/>
              <a:t>F </a:t>
            </a:r>
            <a:r>
              <a:rPr lang="en-US" sz="2400" dirty="0">
                <a:latin typeface="Symbol" charset="0"/>
                <a:sym typeface="Symbol"/>
              </a:rPr>
              <a:t></a:t>
            </a:r>
            <a:r>
              <a:rPr lang="en-US" sz="2400" dirty="0"/>
              <a:t> </a:t>
            </a:r>
            <a:r>
              <a:rPr lang="en-US" sz="2400" i="1" dirty="0"/>
              <a:t>F </a:t>
            </a:r>
            <a:r>
              <a:rPr lang="en-US" sz="2400" dirty="0">
                <a:latin typeface="Symbol" charset="0"/>
                <a:sym typeface="Symbol"/>
              </a:rPr>
              <a:t></a:t>
            </a:r>
            <a:r>
              <a:rPr lang="en-US" sz="2400" dirty="0"/>
              <a:t> </a:t>
            </a:r>
            <a:r>
              <a:rPr lang="en-US" sz="2400" dirty="0">
                <a:sym typeface="Symbol"/>
              </a:rPr>
              <a:t>{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i</a:t>
            </a:r>
            <a:r>
              <a:rPr lang="en-US" sz="2400" dirty="0"/>
              <a:t>}        </a:t>
            </a:r>
          </a:p>
          <a:p>
            <a:pPr lvl="1">
              <a:buSzPct val="80000"/>
            </a:pPr>
            <a:r>
              <a:rPr lang="en-US" sz="2400" dirty="0"/>
              <a:t>if </a:t>
            </a:r>
            <a:r>
              <a:rPr lang="en-US" sz="2400" dirty="0">
                <a:latin typeface="Symbol" charset="0"/>
                <a:sym typeface="Symbol"/>
              </a:rPr>
              <a:t></a:t>
            </a:r>
            <a:r>
              <a:rPr lang="en-US" sz="2400" i="1" dirty="0" err="1"/>
              <a:t>p</a:t>
            </a:r>
            <a:r>
              <a:rPr lang="en-US" sz="2400" i="1" baseline="-25000" dirty="0" err="1"/>
              <a:t>k</a:t>
            </a:r>
            <a:r>
              <a:rPr lang="en-US" sz="2400" dirty="0"/>
              <a:t> </a:t>
            </a:r>
            <a:r>
              <a:rPr lang="en-US" sz="2400" dirty="0">
                <a:latin typeface="Symbol" charset="0"/>
                <a:sym typeface="Symbol"/>
              </a:rPr>
              <a:t> </a:t>
            </a:r>
            <a:r>
              <a:rPr lang="en-US" sz="2400" i="1" dirty="0" err="1"/>
              <a:t>Pr</a:t>
            </a:r>
            <a:r>
              <a:rPr lang="en-US" sz="2400" i="1" dirty="0"/>
              <a:t>' </a:t>
            </a:r>
            <a:r>
              <a:rPr lang="en-US" sz="2400" dirty="0"/>
              <a:t>which is </a:t>
            </a:r>
            <a:r>
              <a:rPr lang="en-US" sz="2400" dirty="0" err="1"/>
              <a:t>nonrelevant</a:t>
            </a:r>
            <a:r>
              <a:rPr lang="en-US" sz="2400" dirty="0"/>
              <a:t> then</a:t>
            </a:r>
          </a:p>
          <a:p>
            <a:pPr lvl="3">
              <a:buFont typeface="Monotype Sorts" charset="0"/>
              <a:buNone/>
            </a:pPr>
            <a:r>
              <a:rPr lang="en-US" sz="2400" i="1" dirty="0"/>
              <a:t>Pr'</a:t>
            </a:r>
            <a:r>
              <a:rPr lang="en-US" sz="2400" dirty="0"/>
              <a:t> </a:t>
            </a:r>
            <a:r>
              <a:rPr lang="en-US" sz="2400" dirty="0">
                <a:latin typeface="Symbol" charset="0"/>
                <a:sym typeface="Symbol"/>
              </a:rPr>
              <a:t></a:t>
            </a:r>
            <a:r>
              <a:rPr lang="en-US" sz="2400" dirty="0"/>
              <a:t> </a:t>
            </a:r>
            <a:r>
              <a:rPr lang="en-US" sz="2400" i="1" dirty="0"/>
              <a:t>Pr</a:t>
            </a:r>
            <a:r>
              <a:rPr lang="en-US" sz="2400" dirty="0"/>
              <a:t> – {</a:t>
            </a:r>
            <a:r>
              <a:rPr lang="en-US" sz="2400" i="1" dirty="0"/>
              <a:t>p</a:t>
            </a:r>
            <a:r>
              <a:rPr lang="en-US" sz="2400" i="1" baseline="-25000" dirty="0"/>
              <a:t>i</a:t>
            </a:r>
            <a:r>
              <a:rPr lang="en-US" sz="2400" dirty="0"/>
              <a:t>}</a:t>
            </a:r>
            <a:endParaRPr lang="en-US" sz="2400" i="1" dirty="0"/>
          </a:p>
          <a:p>
            <a:pPr lvl="3">
              <a:buFont typeface="Monotype Sorts" charset="0"/>
              <a:buNone/>
            </a:pPr>
            <a:r>
              <a:rPr lang="en-US" sz="2400" i="1" dirty="0"/>
              <a:t>F</a:t>
            </a:r>
            <a:r>
              <a:rPr lang="en-US" sz="2400" dirty="0"/>
              <a:t> </a:t>
            </a:r>
            <a:r>
              <a:rPr lang="en-US" sz="2400" dirty="0">
                <a:latin typeface="Symbol" charset="0"/>
                <a:sym typeface="Symbol"/>
              </a:rPr>
              <a:t></a:t>
            </a:r>
            <a:r>
              <a:rPr lang="en-US" sz="2400" dirty="0"/>
              <a:t>  </a:t>
            </a:r>
            <a:r>
              <a:rPr lang="en-US" sz="2400" i="1" dirty="0"/>
              <a:t>F</a:t>
            </a:r>
            <a:r>
              <a:rPr lang="en-US" sz="2400" dirty="0"/>
              <a:t> – </a:t>
            </a:r>
            <a:r>
              <a:rPr lang="en-US" sz="2400" dirty="0">
                <a:sym typeface="Symbol"/>
              </a:rPr>
              <a:t>{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i</a:t>
            </a:r>
            <a:r>
              <a:rPr lang="en-US" sz="2400" dirty="0"/>
              <a:t>}</a:t>
            </a:r>
            <a:endParaRPr lang="en-US" sz="2400" i="1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32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PHORIZONTAL Algorithm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816771" cy="5801101"/>
          </a:xfrm>
          <a:noFill/>
          <a:ln/>
        </p:spPr>
        <p:txBody>
          <a:bodyPr>
            <a:normAutofit/>
          </a:bodyPr>
          <a:lstStyle/>
          <a:p>
            <a:pPr marL="1788132" indent="-1788132">
              <a:buNone/>
              <a:tabLst>
                <a:tab pos="650230" algn="l"/>
              </a:tabLst>
            </a:pPr>
            <a:r>
              <a:rPr lang="en-US" sz="2400" dirty="0"/>
              <a:t>Makes use of COM_MIN to perform fragmentation.</a:t>
            </a:r>
          </a:p>
          <a:p>
            <a:pPr marL="1788132" indent="-1788132">
              <a:buNone/>
              <a:tabLst>
                <a:tab pos="650230" algn="l"/>
              </a:tabLst>
            </a:pPr>
            <a:r>
              <a:rPr lang="en-US" sz="2400" dirty="0">
                <a:solidFill>
                  <a:schemeClr val="hlink"/>
                </a:solidFill>
              </a:rPr>
              <a:t>Input:</a:t>
            </a:r>
            <a:r>
              <a:rPr lang="en-US" sz="2400" dirty="0"/>
              <a:t>	a relation </a:t>
            </a:r>
            <a:r>
              <a:rPr lang="en-US" sz="2400" i="1" dirty="0"/>
              <a:t>R </a:t>
            </a:r>
            <a:r>
              <a:rPr lang="en-US" sz="2400" dirty="0"/>
              <a:t> and a set of simple predicates </a:t>
            </a:r>
            <a:r>
              <a:rPr lang="en-US" sz="2400" i="1" dirty="0"/>
              <a:t>Pr</a:t>
            </a:r>
          </a:p>
          <a:p>
            <a:pPr marL="1788132" indent="-1788132">
              <a:buNone/>
              <a:tabLst>
                <a:tab pos="650230" algn="l"/>
              </a:tabLst>
            </a:pPr>
            <a:r>
              <a:rPr lang="en-US" sz="2400" dirty="0">
                <a:solidFill>
                  <a:schemeClr val="hlink"/>
                </a:solidFill>
              </a:rPr>
              <a:t>Output:</a:t>
            </a:r>
            <a:r>
              <a:rPr lang="en-US" sz="2400" dirty="0"/>
              <a:t>	a set of </a:t>
            </a:r>
            <a:r>
              <a:rPr lang="en-US" sz="2400" dirty="0" err="1"/>
              <a:t>minterm</a:t>
            </a:r>
            <a:r>
              <a:rPr lang="en-US" sz="2400" dirty="0"/>
              <a:t> predicates </a:t>
            </a:r>
            <a:r>
              <a:rPr lang="en-US" sz="2400" i="1" dirty="0"/>
              <a:t>M </a:t>
            </a:r>
            <a:r>
              <a:rPr lang="en-US" sz="2400" dirty="0"/>
              <a:t>according to which  relation </a:t>
            </a:r>
            <a:r>
              <a:rPr lang="en-US" sz="2400" i="1" dirty="0"/>
              <a:t>R</a:t>
            </a:r>
            <a:r>
              <a:rPr lang="en-US" sz="2400" dirty="0"/>
              <a:t> is to be fragmented</a:t>
            </a:r>
          </a:p>
          <a:p>
            <a:pPr marL="1788132" indent="-1788132">
              <a:buNone/>
              <a:tabLst>
                <a:tab pos="650230" algn="l"/>
              </a:tabLst>
            </a:pPr>
            <a:endParaRPr lang="en-US" sz="2400" i="1" dirty="0"/>
          </a:p>
          <a:p>
            <a:pPr marL="447675" indent="-447675">
              <a:buSzPct val="95000"/>
              <a:buFont typeface="Wingdings" pitchFamily="2" charset="2"/>
              <a:buChar char=""/>
              <a:tabLst>
                <a:tab pos="650230" algn="l"/>
              </a:tabLst>
            </a:pPr>
            <a:r>
              <a:rPr lang="en-US" sz="2400" i="1" dirty="0"/>
              <a:t>Pr</a:t>
            </a:r>
            <a:r>
              <a:rPr lang="en-US" sz="2400" dirty="0"/>
              <a:t>' </a:t>
            </a:r>
            <a:r>
              <a:rPr lang="en-US" sz="2400" dirty="0">
                <a:latin typeface="Symbol" charset="0"/>
                <a:sym typeface="Symbol"/>
              </a:rPr>
              <a:t> </a:t>
            </a:r>
            <a:r>
              <a:rPr lang="en-US" sz="2400" dirty="0"/>
              <a:t>COM_MIN (</a:t>
            </a:r>
            <a:r>
              <a:rPr lang="en-US" sz="2400" i="1" dirty="0" err="1"/>
              <a:t>R</a:t>
            </a:r>
            <a:r>
              <a:rPr lang="en-US" sz="2400" dirty="0" err="1"/>
              <a:t>,</a:t>
            </a:r>
            <a:r>
              <a:rPr lang="en-US" sz="2400" i="1" dirty="0" err="1"/>
              <a:t>Pr</a:t>
            </a:r>
            <a:r>
              <a:rPr lang="en-US" sz="2400" dirty="0"/>
              <a:t>)</a:t>
            </a:r>
          </a:p>
          <a:p>
            <a:pPr marL="447675" indent="-447675">
              <a:buSzPct val="95000"/>
              <a:buFont typeface="Wingdings" pitchFamily="2" charset="2"/>
              <a:buChar char=""/>
              <a:tabLst>
                <a:tab pos="650230" algn="l"/>
              </a:tabLst>
            </a:pPr>
            <a:r>
              <a:rPr lang="en-US" sz="2400" dirty="0"/>
              <a:t>determine the set </a:t>
            </a:r>
            <a:r>
              <a:rPr lang="en-US" sz="2400" i="1" dirty="0"/>
              <a:t>M </a:t>
            </a:r>
            <a:r>
              <a:rPr lang="en-US" sz="2400" dirty="0"/>
              <a:t>of </a:t>
            </a:r>
            <a:r>
              <a:rPr lang="en-US" sz="2400" dirty="0" err="1"/>
              <a:t>minterm</a:t>
            </a:r>
            <a:r>
              <a:rPr lang="en-US" sz="2400" dirty="0"/>
              <a:t> predicates</a:t>
            </a:r>
          </a:p>
          <a:p>
            <a:pPr marL="447675" indent="-447675">
              <a:buSzPct val="95000"/>
              <a:buFont typeface="Wingdings" pitchFamily="2" charset="2"/>
              <a:buChar char=""/>
              <a:tabLst>
                <a:tab pos="650230" algn="l"/>
              </a:tabLst>
            </a:pPr>
            <a:r>
              <a:rPr lang="en-US" sz="2400" dirty="0"/>
              <a:t>determine the set </a:t>
            </a:r>
            <a:r>
              <a:rPr lang="en-US" sz="2400" i="1" dirty="0"/>
              <a:t>I </a:t>
            </a:r>
            <a:r>
              <a:rPr lang="en-US" sz="2400" dirty="0"/>
              <a:t>of implications among </a:t>
            </a:r>
            <a:r>
              <a:rPr lang="en-US" sz="2400" i="1" dirty="0"/>
              <a:t>p</a:t>
            </a:r>
            <a:r>
              <a:rPr lang="en-US" sz="2400" i="1" baseline="-25000" dirty="0"/>
              <a:t>i</a:t>
            </a:r>
            <a:r>
              <a:rPr lang="en-US" sz="2400" i="1" dirty="0"/>
              <a:t> </a:t>
            </a:r>
            <a:r>
              <a:rPr lang="en-US" sz="2400" dirty="0">
                <a:latin typeface="Symbol" charset="0"/>
                <a:sym typeface="Symbol"/>
              </a:rPr>
              <a:t></a:t>
            </a:r>
            <a:r>
              <a:rPr lang="en-US" sz="2400" dirty="0"/>
              <a:t> </a:t>
            </a:r>
            <a:r>
              <a:rPr lang="en-US" sz="2400" i="1" dirty="0"/>
              <a:t>Pr</a:t>
            </a:r>
          </a:p>
          <a:p>
            <a:pPr marL="447675" indent="-447675">
              <a:buSzPct val="95000"/>
              <a:buFont typeface="Wingdings" pitchFamily="2" charset="2"/>
              <a:buChar char=""/>
              <a:tabLst>
                <a:tab pos="650230" algn="l"/>
              </a:tabLst>
            </a:pPr>
            <a:r>
              <a:rPr lang="en-US" sz="2400" dirty="0"/>
              <a:t>eliminate the contradictory </a:t>
            </a:r>
            <a:r>
              <a:rPr lang="en-US" sz="2400" dirty="0" err="1"/>
              <a:t>minterms</a:t>
            </a:r>
            <a:r>
              <a:rPr lang="en-US" sz="2400" dirty="0"/>
              <a:t> from </a:t>
            </a:r>
            <a:r>
              <a:rPr lang="en-US" sz="2400" i="1" dirty="0"/>
              <a:t>M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33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PHF – Example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idx="1"/>
          </p:nvPr>
        </p:nvSpPr>
        <p:spPr>
          <a:xfrm>
            <a:off x="813768" y="3292624"/>
            <a:ext cx="11449272" cy="5832647"/>
          </a:xfrm>
          <a:noFill/>
          <a:ln/>
        </p:spPr>
        <p:txBody>
          <a:bodyPr>
            <a:noAutofit/>
          </a:bodyPr>
          <a:lstStyle/>
          <a:p>
            <a:r>
              <a:rPr lang="en-US" sz="2400" dirty="0"/>
              <a:t>Two candidate relations : PAY and PROJ.</a:t>
            </a:r>
          </a:p>
          <a:p>
            <a:r>
              <a:rPr lang="en-US" sz="2400" dirty="0">
                <a:solidFill>
                  <a:schemeClr val="tx2"/>
                </a:solidFill>
              </a:rPr>
              <a:t>Fragmentation of relation PAY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endParaRPr lang="en-US" sz="2400" dirty="0"/>
          </a:p>
          <a:p>
            <a:pPr lvl="1"/>
            <a:r>
              <a:rPr lang="en-US" sz="2400" b="1" dirty="0"/>
              <a:t>Application: </a:t>
            </a:r>
            <a:r>
              <a:rPr lang="en-US" sz="2400" dirty="0"/>
              <a:t>Check the salary info and determine raise.</a:t>
            </a:r>
          </a:p>
          <a:p>
            <a:pPr lvl="1"/>
            <a:r>
              <a:rPr lang="en-US" sz="2400" dirty="0"/>
              <a:t>Employee records kept at two sites </a:t>
            </a:r>
            <a:r>
              <a:rPr lang="en-US" sz="2400" dirty="0">
                <a:latin typeface="Symbol" charset="0"/>
              </a:rPr>
              <a:t></a:t>
            </a:r>
            <a:r>
              <a:rPr lang="en-US" sz="2400" dirty="0"/>
              <a:t> application run at two sites</a:t>
            </a:r>
          </a:p>
          <a:p>
            <a:pPr lvl="1"/>
            <a:r>
              <a:rPr lang="en-US" sz="2400" dirty="0"/>
              <a:t>Simple predicates</a:t>
            </a:r>
          </a:p>
          <a:p>
            <a:pPr lvl="2">
              <a:buFont typeface="Monotype Sorts" charset="0"/>
              <a:buNone/>
            </a:pPr>
            <a:r>
              <a:rPr lang="en-US" sz="2400" i="1" dirty="0"/>
              <a:t>p</a:t>
            </a:r>
            <a:r>
              <a:rPr lang="en-US" sz="2400" baseline="-25000" dirty="0"/>
              <a:t>1</a:t>
            </a:r>
            <a:r>
              <a:rPr lang="en-US" sz="2400" dirty="0"/>
              <a:t> :  SAL ≤ 30000</a:t>
            </a:r>
          </a:p>
          <a:p>
            <a:pPr lvl="2">
              <a:buFont typeface="Monotype Sorts" charset="0"/>
              <a:buNone/>
            </a:pPr>
            <a:r>
              <a:rPr lang="en-US" sz="2400" i="1" dirty="0"/>
              <a:t>p</a:t>
            </a:r>
            <a:r>
              <a:rPr lang="en-US" sz="2400" baseline="-25000" dirty="0"/>
              <a:t>2</a:t>
            </a:r>
            <a:r>
              <a:rPr lang="en-US" sz="2400" dirty="0"/>
              <a:t> :  SAL &gt; 30000</a:t>
            </a:r>
          </a:p>
          <a:p>
            <a:pPr lvl="2">
              <a:buFont typeface="Monotype Sorts" charset="0"/>
              <a:buNone/>
            </a:pPr>
            <a:r>
              <a:rPr lang="en-US" sz="2400" i="1" dirty="0"/>
              <a:t>Pr</a:t>
            </a:r>
            <a:r>
              <a:rPr lang="en-US" sz="2400" dirty="0"/>
              <a:t> = {</a:t>
            </a:r>
            <a:r>
              <a:rPr lang="en-US" sz="2400" i="1" dirty="0"/>
              <a:t>p</a:t>
            </a:r>
            <a:r>
              <a:rPr lang="en-US" sz="2400" baseline="-25000" dirty="0"/>
              <a:t>1</a:t>
            </a:r>
            <a:r>
              <a:rPr lang="en-US" sz="2400" dirty="0"/>
              <a:t>,</a:t>
            </a:r>
            <a:r>
              <a:rPr lang="en-US" sz="2400" i="1" dirty="0"/>
              <a:t>p</a:t>
            </a:r>
            <a:r>
              <a:rPr lang="en-US" sz="2400" baseline="-25000" dirty="0"/>
              <a:t>2</a:t>
            </a:r>
            <a:r>
              <a:rPr lang="en-US" sz="2400" dirty="0"/>
              <a:t>} which is complete and minimal </a:t>
            </a:r>
            <a:r>
              <a:rPr lang="en-US" sz="2400" i="1" dirty="0"/>
              <a:t>Pr'</a:t>
            </a:r>
            <a:r>
              <a:rPr lang="en-US" sz="2400" dirty="0"/>
              <a:t>=</a:t>
            </a:r>
            <a:r>
              <a:rPr lang="en-US" sz="2400" i="1" dirty="0"/>
              <a:t>Pr</a:t>
            </a:r>
          </a:p>
          <a:p>
            <a:pPr lvl="1"/>
            <a:r>
              <a:rPr lang="en-US" sz="2400" dirty="0" err="1"/>
              <a:t>Minterm</a:t>
            </a:r>
            <a:r>
              <a:rPr lang="en-US" sz="2400" dirty="0"/>
              <a:t> predicates</a:t>
            </a:r>
          </a:p>
          <a:p>
            <a:pPr lvl="2">
              <a:buFont typeface="Monotype Sorts" charset="0"/>
              <a:buNone/>
            </a:pPr>
            <a:r>
              <a:rPr lang="en-US" sz="2400" i="1" dirty="0"/>
              <a:t>m</a:t>
            </a:r>
            <a:r>
              <a:rPr lang="en-US" sz="2400" baseline="-25000" dirty="0"/>
              <a:t>1</a:t>
            </a:r>
            <a:r>
              <a:rPr lang="en-US" sz="2400" dirty="0"/>
              <a:t> : (SAL ≤ 30000)</a:t>
            </a:r>
          </a:p>
          <a:p>
            <a:pPr lvl="2">
              <a:buFont typeface="Monotype Sorts" charset="0"/>
              <a:buNone/>
            </a:pPr>
            <a:r>
              <a:rPr lang="en-US" sz="2400" i="1" dirty="0"/>
              <a:t>m</a:t>
            </a:r>
            <a:r>
              <a:rPr lang="en-US" sz="2400" baseline="-25000" dirty="0"/>
              <a:t>2</a:t>
            </a:r>
            <a:r>
              <a:rPr lang="en-US" sz="2400" dirty="0"/>
              <a:t> : </a:t>
            </a:r>
            <a:r>
              <a:rPr lang="en-US" sz="2400" b="1" dirty="0"/>
              <a:t>NOT</a:t>
            </a:r>
            <a:r>
              <a:rPr lang="en-US" sz="2400" dirty="0"/>
              <a:t>(SAL ≤ 30000) </a:t>
            </a:r>
            <a:r>
              <a:rPr lang="en-US" sz="2400" dirty="0">
                <a:latin typeface="Symbol" charset="0"/>
              </a:rPr>
              <a:t>=</a:t>
            </a:r>
            <a:r>
              <a:rPr lang="en-US" sz="2400" dirty="0"/>
              <a:t> (SAL &gt; 30000)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34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PHF – Example</a:t>
            </a:r>
          </a:p>
        </p:txBody>
      </p:sp>
      <p:grpSp>
        <p:nvGrpSpPr>
          <p:cNvPr id="62477" name="Group 13"/>
          <p:cNvGrpSpPr>
            <a:grpSpLocks/>
          </p:cNvGrpSpPr>
          <p:nvPr/>
        </p:nvGrpSpPr>
        <p:grpSpPr bwMode="auto">
          <a:xfrm>
            <a:off x="2377441" y="4690877"/>
            <a:ext cx="3314418" cy="1770098"/>
            <a:chOff x="1216" y="3232"/>
            <a:chExt cx="1468" cy="784"/>
          </a:xfrm>
          <a:noFill/>
        </p:grpSpPr>
        <p:sp>
          <p:nvSpPr>
            <p:cNvPr id="62468" name="Rectangle 4"/>
            <p:cNvSpPr>
              <a:spLocks noChangeArrowheads="1"/>
            </p:cNvSpPr>
            <p:nvPr/>
          </p:nvSpPr>
          <p:spPr bwMode="auto">
            <a:xfrm>
              <a:off x="1216" y="3232"/>
              <a:ext cx="1468" cy="784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2469" name="Line 5"/>
            <p:cNvSpPr>
              <a:spLocks noChangeShapeType="1"/>
            </p:cNvSpPr>
            <p:nvPr/>
          </p:nvSpPr>
          <p:spPr bwMode="auto">
            <a:xfrm>
              <a:off x="1216" y="3520"/>
              <a:ext cx="1468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2470" name="Line 6"/>
            <p:cNvSpPr>
              <a:spLocks noChangeShapeType="1"/>
            </p:cNvSpPr>
            <p:nvPr/>
          </p:nvSpPr>
          <p:spPr bwMode="auto">
            <a:xfrm>
              <a:off x="2128" y="3240"/>
              <a:ext cx="0" cy="776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2471" name="Rectangle 7"/>
            <p:cNvSpPr>
              <a:spLocks noChangeArrowheads="1"/>
            </p:cNvSpPr>
            <p:nvPr/>
          </p:nvSpPr>
          <p:spPr bwMode="auto">
            <a:xfrm>
              <a:off x="1306" y="3262"/>
              <a:ext cx="492" cy="21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TITLE</a:t>
              </a:r>
            </a:p>
          </p:txBody>
        </p:sp>
        <p:sp>
          <p:nvSpPr>
            <p:cNvPr id="62472" name="Rectangle 8"/>
            <p:cNvSpPr>
              <a:spLocks noChangeArrowheads="1"/>
            </p:cNvSpPr>
            <p:nvPr/>
          </p:nvSpPr>
          <p:spPr bwMode="auto">
            <a:xfrm>
              <a:off x="1242" y="3510"/>
              <a:ext cx="812" cy="21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Mech. Eng.</a:t>
              </a:r>
            </a:p>
          </p:txBody>
        </p:sp>
        <p:sp>
          <p:nvSpPr>
            <p:cNvPr id="62473" name="Rectangle 9"/>
            <p:cNvSpPr>
              <a:spLocks noChangeArrowheads="1"/>
            </p:cNvSpPr>
            <p:nvPr/>
          </p:nvSpPr>
          <p:spPr bwMode="auto">
            <a:xfrm>
              <a:off x="1229" y="3750"/>
              <a:ext cx="911" cy="21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Programmer</a:t>
              </a:r>
            </a:p>
          </p:txBody>
        </p:sp>
        <p:sp>
          <p:nvSpPr>
            <p:cNvPr id="62474" name="Rectangle 10"/>
            <p:cNvSpPr>
              <a:spLocks noChangeArrowheads="1"/>
            </p:cNvSpPr>
            <p:nvPr/>
          </p:nvSpPr>
          <p:spPr bwMode="auto">
            <a:xfrm>
              <a:off x="2214" y="3250"/>
              <a:ext cx="364" cy="21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SAL</a:t>
              </a:r>
            </a:p>
          </p:txBody>
        </p:sp>
        <p:sp>
          <p:nvSpPr>
            <p:cNvPr id="62475" name="Rectangle 11"/>
            <p:cNvSpPr>
              <a:spLocks noChangeArrowheads="1"/>
            </p:cNvSpPr>
            <p:nvPr/>
          </p:nvSpPr>
          <p:spPr bwMode="auto">
            <a:xfrm>
              <a:off x="2191" y="3510"/>
              <a:ext cx="450" cy="21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27000</a:t>
              </a:r>
            </a:p>
          </p:txBody>
        </p:sp>
        <p:sp>
          <p:nvSpPr>
            <p:cNvPr id="62476" name="Rectangle 12"/>
            <p:cNvSpPr>
              <a:spLocks noChangeArrowheads="1"/>
            </p:cNvSpPr>
            <p:nvPr/>
          </p:nvSpPr>
          <p:spPr bwMode="auto">
            <a:xfrm>
              <a:off x="2191" y="3750"/>
              <a:ext cx="450" cy="21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24000</a:t>
              </a:r>
            </a:p>
          </p:txBody>
        </p:sp>
      </p:grp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2370689" y="4164815"/>
            <a:ext cx="1002279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dirty="0">
                <a:solidFill>
                  <a:schemeClr val="tx2"/>
                </a:solidFill>
                <a:latin typeface="Book Antiqua"/>
              </a:rPr>
              <a:t>PAY</a:t>
            </a:r>
            <a:r>
              <a:rPr lang="en-US" sz="2600" baseline="-25000" dirty="0">
                <a:solidFill>
                  <a:schemeClr val="tx2"/>
                </a:solidFill>
                <a:latin typeface="Book Antiqua"/>
              </a:rPr>
              <a:t>1</a:t>
            </a: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7247489" y="4164815"/>
            <a:ext cx="1002279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dirty="0">
                <a:solidFill>
                  <a:schemeClr val="tx2"/>
                </a:solidFill>
                <a:latin typeface="Book Antiqua"/>
              </a:rPr>
              <a:t>PAY</a:t>
            </a:r>
            <a:r>
              <a:rPr lang="en-US" sz="2600" baseline="-25000" dirty="0">
                <a:solidFill>
                  <a:schemeClr val="tx2"/>
                </a:solidFill>
                <a:latin typeface="Book Antiqua"/>
              </a:rPr>
              <a:t>2</a:t>
            </a:r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7200054" y="4690877"/>
            <a:ext cx="3314418" cy="177009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2482" name="Line 18"/>
          <p:cNvSpPr>
            <a:spLocks noChangeShapeType="1"/>
          </p:cNvSpPr>
          <p:nvPr/>
        </p:nvSpPr>
        <p:spPr bwMode="auto">
          <a:xfrm>
            <a:off x="7200054" y="5341118"/>
            <a:ext cx="331441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2483" name="Line 19"/>
          <p:cNvSpPr>
            <a:spLocks noChangeShapeType="1"/>
          </p:cNvSpPr>
          <p:nvPr/>
        </p:nvSpPr>
        <p:spPr bwMode="auto">
          <a:xfrm>
            <a:off x="9259147" y="4708940"/>
            <a:ext cx="0" cy="17520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7364562" y="4758612"/>
            <a:ext cx="1188210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Book Antiqua"/>
              </a:rPr>
              <a:t>TITLE</a:t>
            </a:r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7234146" y="5318541"/>
            <a:ext cx="1810287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Book Antiqua"/>
              </a:rPr>
              <a:t>Elect. Eng.</a:t>
            </a:r>
          </a:p>
        </p:txBody>
      </p:sp>
      <p:sp>
        <p:nvSpPr>
          <p:cNvPr id="62486" name="Rectangle 22"/>
          <p:cNvSpPr>
            <a:spLocks noChangeArrowheads="1"/>
          </p:cNvSpPr>
          <p:nvPr/>
        </p:nvSpPr>
        <p:spPr bwMode="auto">
          <a:xfrm>
            <a:off x="7217544" y="5860407"/>
            <a:ext cx="1825428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Book Antiqua"/>
              </a:rPr>
              <a:t>Syst. Anal.</a:t>
            </a:r>
          </a:p>
        </p:txBody>
      </p:sp>
      <p:sp>
        <p:nvSpPr>
          <p:cNvPr id="62487" name="Rectangle 23"/>
          <p:cNvSpPr>
            <a:spLocks noChangeArrowheads="1"/>
          </p:cNvSpPr>
          <p:nvPr/>
        </p:nvSpPr>
        <p:spPr bwMode="auto">
          <a:xfrm>
            <a:off x="9415268" y="4731519"/>
            <a:ext cx="897928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Book Antiqua"/>
              </a:rPr>
              <a:t>SAL</a:t>
            </a:r>
          </a:p>
        </p:txBody>
      </p:sp>
      <p:sp>
        <p:nvSpPr>
          <p:cNvPr id="62488" name="Rectangle 24"/>
          <p:cNvSpPr>
            <a:spLocks noChangeArrowheads="1"/>
          </p:cNvSpPr>
          <p:nvPr/>
        </p:nvSpPr>
        <p:spPr bwMode="auto">
          <a:xfrm>
            <a:off x="9362658" y="5318541"/>
            <a:ext cx="1093457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Book Antiqua"/>
              </a:rPr>
              <a:t>40000</a:t>
            </a:r>
          </a:p>
        </p:txBody>
      </p:sp>
      <p:sp>
        <p:nvSpPr>
          <p:cNvPr id="62489" name="Rectangle 25"/>
          <p:cNvSpPr>
            <a:spLocks noChangeArrowheads="1"/>
          </p:cNvSpPr>
          <p:nvPr/>
        </p:nvSpPr>
        <p:spPr bwMode="auto">
          <a:xfrm>
            <a:off x="9362658" y="5860407"/>
            <a:ext cx="1093457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Book Antiqua"/>
              </a:rPr>
              <a:t>34000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35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PHF – Example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idx="1"/>
          </p:nvPr>
        </p:nvSpPr>
        <p:spPr>
          <a:xfrm>
            <a:off x="813768" y="3436640"/>
            <a:ext cx="11232345" cy="5904655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Fragmentation of relation PROJ </a:t>
            </a:r>
            <a:endParaRPr lang="en-US" dirty="0"/>
          </a:p>
          <a:p>
            <a:pPr marL="1056623" lvl="1">
              <a:lnSpc>
                <a:spcPct val="80000"/>
              </a:lnSpc>
            </a:pPr>
            <a:r>
              <a:rPr lang="en-US" b="1" dirty="0"/>
              <a:t>Applications:</a:t>
            </a:r>
          </a:p>
          <a:p>
            <a:pPr marL="1676381" lvl="2" indent="-457200">
              <a:lnSpc>
                <a:spcPct val="80000"/>
              </a:lnSpc>
              <a:buFont typeface="+mj-lt"/>
              <a:buAutoNum type="arabicParenR"/>
            </a:pPr>
            <a:r>
              <a:rPr lang="en-US" dirty="0"/>
              <a:t>Find the name and budget of projects given their no.</a:t>
            </a:r>
          </a:p>
          <a:p>
            <a:pPr marL="1950690" lvl="3">
              <a:lnSpc>
                <a:spcPct val="80000"/>
              </a:lnSpc>
            </a:pPr>
            <a:r>
              <a:rPr lang="en-US" sz="2600" dirty="0"/>
              <a:t>Issued at three sites</a:t>
            </a:r>
          </a:p>
          <a:p>
            <a:pPr marL="1676381" lvl="2" indent="-457200">
              <a:lnSpc>
                <a:spcPct val="80000"/>
              </a:lnSpc>
              <a:buFont typeface="+mj-lt"/>
              <a:buAutoNum type="arabicParenR"/>
            </a:pPr>
            <a:r>
              <a:rPr lang="en-US" dirty="0"/>
              <a:t>Access project information according to budget 	</a:t>
            </a:r>
          </a:p>
          <a:p>
            <a:pPr marL="1950690" lvl="3">
              <a:lnSpc>
                <a:spcPct val="80000"/>
              </a:lnSpc>
            </a:pPr>
            <a:r>
              <a:rPr lang="en-US" sz="2600" dirty="0"/>
              <a:t>one site accesses ≤200000; the other accesses &gt;200000</a:t>
            </a:r>
          </a:p>
          <a:p>
            <a:pPr marL="1056623" lvl="1">
              <a:lnSpc>
                <a:spcPct val="80000"/>
              </a:lnSpc>
            </a:pPr>
            <a:r>
              <a:rPr lang="en-US" dirty="0"/>
              <a:t>Simple predicates</a:t>
            </a:r>
          </a:p>
          <a:p>
            <a:pPr marL="1056623" lvl="1">
              <a:lnSpc>
                <a:spcPct val="80000"/>
              </a:lnSpc>
            </a:pPr>
            <a:r>
              <a:rPr lang="en-US" dirty="0"/>
              <a:t>For application (1)</a:t>
            </a:r>
          </a:p>
          <a:p>
            <a:pPr marL="1544296" lvl="2">
              <a:lnSpc>
                <a:spcPct val="80000"/>
              </a:lnSpc>
              <a:buNone/>
            </a:pPr>
            <a:r>
              <a:rPr lang="en-US" i="1" dirty="0"/>
              <a:t>p</a:t>
            </a:r>
            <a:r>
              <a:rPr lang="en-US" baseline="-25000" dirty="0"/>
              <a:t>1</a:t>
            </a:r>
            <a:r>
              <a:rPr lang="en-US" dirty="0"/>
              <a:t> : LOC = “Montreal”</a:t>
            </a:r>
          </a:p>
          <a:p>
            <a:pPr marL="1544296" lvl="2">
              <a:lnSpc>
                <a:spcPct val="80000"/>
              </a:lnSpc>
              <a:buNone/>
            </a:pPr>
            <a:r>
              <a:rPr lang="en-US" i="1" dirty="0"/>
              <a:t>p</a:t>
            </a:r>
            <a:r>
              <a:rPr lang="en-US" baseline="-25000" dirty="0"/>
              <a:t>2</a:t>
            </a:r>
            <a:r>
              <a:rPr lang="en-US" dirty="0"/>
              <a:t> : LOC = “New York”</a:t>
            </a:r>
          </a:p>
          <a:p>
            <a:pPr marL="1544296" lvl="2">
              <a:lnSpc>
                <a:spcPct val="80000"/>
              </a:lnSpc>
              <a:buNone/>
            </a:pPr>
            <a:r>
              <a:rPr lang="en-US" i="1" dirty="0"/>
              <a:t>p</a:t>
            </a:r>
            <a:r>
              <a:rPr lang="en-US" baseline="-25000" dirty="0"/>
              <a:t>3</a:t>
            </a:r>
            <a:r>
              <a:rPr lang="en-US" dirty="0"/>
              <a:t> : LOC = “Paris”</a:t>
            </a:r>
          </a:p>
          <a:p>
            <a:pPr marL="1056623" lvl="1">
              <a:lnSpc>
                <a:spcPct val="80000"/>
              </a:lnSpc>
            </a:pPr>
            <a:r>
              <a:rPr lang="en-US" dirty="0"/>
              <a:t>For application (2)</a:t>
            </a:r>
          </a:p>
          <a:p>
            <a:pPr marL="1544296" lvl="2">
              <a:lnSpc>
                <a:spcPct val="80000"/>
              </a:lnSpc>
              <a:buNone/>
            </a:pPr>
            <a:r>
              <a:rPr lang="en-US" i="1" dirty="0"/>
              <a:t>p</a:t>
            </a:r>
            <a:r>
              <a:rPr lang="en-US" baseline="-25000" dirty="0"/>
              <a:t>4</a:t>
            </a:r>
            <a:r>
              <a:rPr lang="en-US" dirty="0"/>
              <a:t> : BUDGET ≤ 200000</a:t>
            </a:r>
          </a:p>
          <a:p>
            <a:pPr marL="1544296" lvl="2">
              <a:lnSpc>
                <a:spcPct val="80000"/>
              </a:lnSpc>
              <a:buNone/>
            </a:pPr>
            <a:r>
              <a:rPr lang="en-US" i="1" dirty="0"/>
              <a:t>p</a:t>
            </a:r>
            <a:r>
              <a:rPr lang="en-US" baseline="-25000" dirty="0"/>
              <a:t>5</a:t>
            </a:r>
            <a:r>
              <a:rPr lang="en-US" dirty="0"/>
              <a:t> : BUDGET &gt; 200000</a:t>
            </a:r>
          </a:p>
          <a:p>
            <a:pPr marL="1056623" lvl="1">
              <a:lnSpc>
                <a:spcPct val="80000"/>
              </a:lnSpc>
            </a:pPr>
            <a:r>
              <a:rPr lang="en-US" i="1" dirty="0" err="1"/>
              <a:t>Pr</a:t>
            </a:r>
            <a:r>
              <a:rPr lang="en-US" dirty="0"/>
              <a:t> = </a:t>
            </a:r>
            <a:r>
              <a:rPr lang="en-US" i="1" dirty="0" err="1"/>
              <a:t>Pr</a:t>
            </a:r>
            <a:r>
              <a:rPr lang="en-US" i="1" dirty="0"/>
              <a:t>'</a:t>
            </a:r>
            <a:r>
              <a:rPr lang="en-US" dirty="0"/>
              <a:t> = {</a:t>
            </a:r>
            <a:r>
              <a:rPr lang="en-US" i="1" dirty="0"/>
              <a:t>p</a:t>
            </a:r>
            <a:r>
              <a:rPr lang="en-US" baseline="-25000" dirty="0"/>
              <a:t>1</a:t>
            </a:r>
            <a:r>
              <a:rPr lang="en-US" dirty="0"/>
              <a:t>,</a:t>
            </a:r>
            <a:r>
              <a:rPr lang="en-US" i="1" dirty="0"/>
              <a:t>p</a:t>
            </a:r>
            <a:r>
              <a:rPr lang="en-US" baseline="-25000" dirty="0"/>
              <a:t>2</a:t>
            </a:r>
            <a:r>
              <a:rPr lang="en-US" dirty="0"/>
              <a:t>,</a:t>
            </a:r>
            <a:r>
              <a:rPr lang="en-US" i="1" dirty="0"/>
              <a:t>p</a:t>
            </a:r>
            <a:r>
              <a:rPr lang="en-US" baseline="-25000" dirty="0"/>
              <a:t>3</a:t>
            </a:r>
            <a:r>
              <a:rPr lang="en-US" dirty="0"/>
              <a:t>,</a:t>
            </a:r>
            <a:r>
              <a:rPr lang="en-US" i="1" dirty="0"/>
              <a:t>p</a:t>
            </a:r>
            <a:r>
              <a:rPr lang="en-US" baseline="-25000" dirty="0"/>
              <a:t>4</a:t>
            </a:r>
            <a:r>
              <a:rPr lang="en-US" dirty="0"/>
              <a:t>,</a:t>
            </a:r>
            <a:r>
              <a:rPr lang="en-US" i="1" dirty="0"/>
              <a:t>p</a:t>
            </a:r>
            <a:r>
              <a:rPr lang="en-US" baseline="-25000" dirty="0"/>
              <a:t>5</a:t>
            </a:r>
            <a:r>
              <a:rPr lang="en-US" dirty="0"/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36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PHF – Example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816771" cy="5729093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</a:rPr>
              <a:t>Fragmentation of relation PROJ continued</a:t>
            </a:r>
            <a:endParaRPr lang="en-US" sz="2400" dirty="0"/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sz="2400" dirty="0" err="1"/>
              <a:t>Minterm</a:t>
            </a:r>
            <a:r>
              <a:rPr lang="en-US" sz="2400" dirty="0"/>
              <a:t> fragments left after elimination</a:t>
            </a:r>
          </a:p>
          <a:p>
            <a:pPr lvl="2">
              <a:lnSpc>
                <a:spcPct val="100000"/>
              </a:lnSpc>
              <a:spcBef>
                <a:spcPct val="50000"/>
              </a:spcBef>
              <a:buFont typeface="Monotype Sorts" charset="0"/>
              <a:buNone/>
            </a:pPr>
            <a:r>
              <a:rPr lang="en-US" sz="2400" i="1" dirty="0"/>
              <a:t>m</a:t>
            </a:r>
            <a:r>
              <a:rPr lang="en-US" sz="2400" baseline="-25000" dirty="0"/>
              <a:t>1</a:t>
            </a:r>
            <a:r>
              <a:rPr lang="en-US" sz="2400" dirty="0"/>
              <a:t> : (LOC = “Montreal”) </a:t>
            </a:r>
            <a:r>
              <a:rPr lang="en-US" sz="2400" dirty="0">
                <a:latin typeface="Symbol" charset="0"/>
                <a:sym typeface="Symbol"/>
              </a:rPr>
              <a:t></a:t>
            </a:r>
            <a:r>
              <a:rPr lang="en-US" sz="2400" dirty="0"/>
              <a:t> (BUDGET ≤ 200000)</a:t>
            </a:r>
          </a:p>
          <a:p>
            <a:pPr lvl="2">
              <a:lnSpc>
                <a:spcPct val="100000"/>
              </a:lnSpc>
              <a:spcBef>
                <a:spcPct val="50000"/>
              </a:spcBef>
              <a:buFont typeface="Monotype Sorts" charset="0"/>
              <a:buNone/>
            </a:pPr>
            <a:r>
              <a:rPr lang="en-US" sz="2400" i="1" dirty="0"/>
              <a:t>m</a:t>
            </a:r>
            <a:r>
              <a:rPr lang="en-US" sz="2400" baseline="-25000" dirty="0"/>
              <a:t>2</a:t>
            </a:r>
            <a:r>
              <a:rPr lang="en-US" sz="2400" dirty="0"/>
              <a:t> : (LOC = “Montreal”) </a:t>
            </a:r>
            <a:r>
              <a:rPr lang="en-US" sz="2400" dirty="0">
                <a:latin typeface="Symbol" charset="0"/>
                <a:sym typeface="Symbol"/>
              </a:rPr>
              <a:t></a:t>
            </a:r>
            <a:r>
              <a:rPr lang="en-US" sz="2400" dirty="0"/>
              <a:t> (BUDGET &gt; 200000)</a:t>
            </a:r>
          </a:p>
          <a:p>
            <a:pPr lvl="2">
              <a:lnSpc>
                <a:spcPct val="100000"/>
              </a:lnSpc>
              <a:spcBef>
                <a:spcPct val="50000"/>
              </a:spcBef>
              <a:buFont typeface="Monotype Sorts" charset="0"/>
              <a:buNone/>
            </a:pPr>
            <a:r>
              <a:rPr lang="en-US" sz="2400" i="1" dirty="0"/>
              <a:t>m</a:t>
            </a:r>
            <a:r>
              <a:rPr lang="en-US" sz="2400" baseline="-25000" dirty="0"/>
              <a:t>3</a:t>
            </a:r>
            <a:r>
              <a:rPr lang="en-US" sz="2400" dirty="0"/>
              <a:t> : (LOC = “New York”) </a:t>
            </a:r>
            <a:r>
              <a:rPr lang="en-US" sz="2400" dirty="0">
                <a:latin typeface="Symbol" charset="0"/>
                <a:sym typeface="Symbol"/>
              </a:rPr>
              <a:t></a:t>
            </a:r>
            <a:r>
              <a:rPr lang="en-US" sz="2400" dirty="0"/>
              <a:t> (BUDGET ≤ 200000)</a:t>
            </a:r>
          </a:p>
          <a:p>
            <a:pPr lvl="2">
              <a:lnSpc>
                <a:spcPct val="100000"/>
              </a:lnSpc>
              <a:spcBef>
                <a:spcPct val="50000"/>
              </a:spcBef>
              <a:buFont typeface="Monotype Sorts" charset="0"/>
              <a:buNone/>
            </a:pPr>
            <a:r>
              <a:rPr lang="en-US" sz="2400" i="1" dirty="0"/>
              <a:t>m</a:t>
            </a:r>
            <a:r>
              <a:rPr lang="en-US" sz="2400" baseline="-25000" dirty="0"/>
              <a:t>4</a:t>
            </a:r>
            <a:r>
              <a:rPr lang="en-US" sz="2400" dirty="0"/>
              <a:t> : (LOC = “New York”) </a:t>
            </a:r>
            <a:r>
              <a:rPr lang="en-US" sz="2400" dirty="0">
                <a:latin typeface="Symbol" charset="0"/>
                <a:sym typeface="Symbol"/>
              </a:rPr>
              <a:t></a:t>
            </a:r>
            <a:r>
              <a:rPr lang="en-US" sz="2400" dirty="0"/>
              <a:t> (BUDGET &gt; 200000)</a:t>
            </a:r>
          </a:p>
          <a:p>
            <a:pPr lvl="2">
              <a:lnSpc>
                <a:spcPct val="100000"/>
              </a:lnSpc>
              <a:spcBef>
                <a:spcPct val="50000"/>
              </a:spcBef>
              <a:buFont typeface="Monotype Sorts" charset="0"/>
              <a:buNone/>
            </a:pPr>
            <a:r>
              <a:rPr lang="en-US" sz="2400" i="1" dirty="0"/>
              <a:t>m</a:t>
            </a:r>
            <a:r>
              <a:rPr lang="en-US" sz="2400" baseline="-25000" dirty="0"/>
              <a:t>5</a:t>
            </a:r>
            <a:r>
              <a:rPr lang="en-US" sz="2400" dirty="0"/>
              <a:t> : (LOC = “Paris”) </a:t>
            </a:r>
            <a:r>
              <a:rPr lang="en-US" sz="2400" dirty="0">
                <a:latin typeface="Symbol" charset="0"/>
                <a:sym typeface="Symbol"/>
              </a:rPr>
              <a:t></a:t>
            </a:r>
            <a:r>
              <a:rPr lang="en-US" sz="2400" dirty="0"/>
              <a:t> (BUDGET ≤ 200000)</a:t>
            </a:r>
          </a:p>
          <a:p>
            <a:pPr lvl="2">
              <a:lnSpc>
                <a:spcPct val="100000"/>
              </a:lnSpc>
              <a:spcBef>
                <a:spcPct val="50000"/>
              </a:spcBef>
              <a:buFont typeface="Monotype Sorts" charset="0"/>
              <a:buNone/>
            </a:pPr>
            <a:r>
              <a:rPr lang="en-US" sz="2400" i="1" dirty="0"/>
              <a:t>m</a:t>
            </a:r>
            <a:r>
              <a:rPr lang="en-US" sz="2400" baseline="-25000" dirty="0"/>
              <a:t>6</a:t>
            </a:r>
            <a:r>
              <a:rPr lang="en-US" sz="2400" dirty="0"/>
              <a:t> : (LOC = “Paris”) </a:t>
            </a:r>
            <a:r>
              <a:rPr lang="en-US" sz="2400" dirty="0">
                <a:latin typeface="Symbol" charset="0"/>
                <a:sym typeface="Symbol"/>
              </a:rPr>
              <a:t></a:t>
            </a:r>
            <a:r>
              <a:rPr lang="en-US" sz="2400" dirty="0"/>
              <a:t> (BUDGET &gt; 200000)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37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PHF – Example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661019" y="3664098"/>
            <a:ext cx="1168293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Book Antiqua"/>
              </a:rPr>
              <a:t>PROJ</a:t>
            </a:r>
            <a:r>
              <a:rPr lang="en-US" sz="2600" baseline="-25000" dirty="0">
                <a:solidFill>
                  <a:srgbClr val="000000"/>
                </a:solidFill>
                <a:latin typeface="Book Antiqua"/>
              </a:rPr>
              <a:t>1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526063" y="4309823"/>
            <a:ext cx="6048345" cy="14765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627663" y="4445290"/>
            <a:ext cx="837636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PNO</a:t>
            </a: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1589476" y="4445290"/>
            <a:ext cx="1293707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PNAME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3822418" y="4445290"/>
            <a:ext cx="1406596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BUDGET</a:t>
            </a: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5391574" y="4445290"/>
            <a:ext cx="803769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LOC</a:t>
            </a:r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>
            <a:off x="1548836" y="4314339"/>
            <a:ext cx="0" cy="147207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3788552" y="4341432"/>
            <a:ext cx="0" cy="144497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>
            <a:off x="5244818" y="4314339"/>
            <a:ext cx="0" cy="147207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>
            <a:off x="523805" y="5063921"/>
            <a:ext cx="605060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6757530" y="4309823"/>
            <a:ext cx="5994399" cy="14765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8623" name="Rectangle 15"/>
          <p:cNvSpPr>
            <a:spLocks noChangeArrowheads="1"/>
          </p:cNvSpPr>
          <p:nvPr/>
        </p:nvSpPr>
        <p:spPr bwMode="auto">
          <a:xfrm>
            <a:off x="6822684" y="4418197"/>
            <a:ext cx="915042" cy="48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PNO</a:t>
            </a:r>
          </a:p>
        </p:txBody>
      </p:sp>
      <p:sp>
        <p:nvSpPr>
          <p:cNvPr id="68624" name="Rectangle 16"/>
          <p:cNvSpPr>
            <a:spLocks noChangeArrowheads="1"/>
          </p:cNvSpPr>
          <p:nvPr/>
        </p:nvSpPr>
        <p:spPr bwMode="auto">
          <a:xfrm>
            <a:off x="7794349" y="4418197"/>
            <a:ext cx="1371728" cy="48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PNAME</a:t>
            </a:r>
          </a:p>
        </p:txBody>
      </p:sp>
      <p:sp>
        <p:nvSpPr>
          <p:cNvPr id="68625" name="Rectangle 17"/>
          <p:cNvSpPr>
            <a:spLocks noChangeArrowheads="1"/>
          </p:cNvSpPr>
          <p:nvPr/>
        </p:nvSpPr>
        <p:spPr bwMode="auto">
          <a:xfrm>
            <a:off x="9991589" y="4418197"/>
            <a:ext cx="1483776" cy="48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BUDGET</a:t>
            </a:r>
          </a:p>
        </p:txBody>
      </p:sp>
      <p:sp>
        <p:nvSpPr>
          <p:cNvPr id="68626" name="Rectangle 18"/>
          <p:cNvSpPr>
            <a:spLocks noChangeArrowheads="1"/>
          </p:cNvSpPr>
          <p:nvPr/>
        </p:nvSpPr>
        <p:spPr bwMode="auto">
          <a:xfrm>
            <a:off x="11630683" y="4418197"/>
            <a:ext cx="881053" cy="48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LOC</a:t>
            </a:r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>
            <a:off x="7789333" y="4287245"/>
            <a:ext cx="0" cy="147207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8628" name="Line 20"/>
          <p:cNvSpPr>
            <a:spLocks noChangeShapeType="1"/>
          </p:cNvSpPr>
          <p:nvPr/>
        </p:nvSpPr>
        <p:spPr bwMode="auto">
          <a:xfrm>
            <a:off x="10049370" y="4314338"/>
            <a:ext cx="0" cy="144497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8629" name="Line 21"/>
          <p:cNvSpPr>
            <a:spLocks noChangeShapeType="1"/>
          </p:cNvSpPr>
          <p:nvPr/>
        </p:nvSpPr>
        <p:spPr bwMode="auto">
          <a:xfrm>
            <a:off x="11383716" y="4287245"/>
            <a:ext cx="0" cy="147207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8630" name="Line 22"/>
          <p:cNvSpPr>
            <a:spLocks noChangeShapeType="1"/>
          </p:cNvSpPr>
          <p:nvPr/>
        </p:nvSpPr>
        <p:spPr bwMode="auto">
          <a:xfrm>
            <a:off x="6755271" y="5036827"/>
            <a:ext cx="599665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8631" name="Rectangle 23"/>
          <p:cNvSpPr>
            <a:spLocks noChangeArrowheads="1"/>
          </p:cNvSpPr>
          <p:nvPr/>
        </p:nvSpPr>
        <p:spPr bwMode="auto">
          <a:xfrm>
            <a:off x="655506" y="5188100"/>
            <a:ext cx="585524" cy="48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P1</a:t>
            </a:r>
          </a:p>
        </p:txBody>
      </p:sp>
      <p:sp>
        <p:nvSpPr>
          <p:cNvPr id="68632" name="Rectangle 24"/>
          <p:cNvSpPr>
            <a:spLocks noChangeArrowheads="1"/>
          </p:cNvSpPr>
          <p:nvPr/>
        </p:nvSpPr>
        <p:spPr bwMode="auto">
          <a:xfrm>
            <a:off x="1468287" y="5188100"/>
            <a:ext cx="2375978" cy="48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Instrumentation</a:t>
            </a:r>
          </a:p>
        </p:txBody>
      </p:sp>
      <p:sp>
        <p:nvSpPr>
          <p:cNvPr id="68633" name="Rectangle 25"/>
          <p:cNvSpPr>
            <a:spLocks noChangeArrowheads="1"/>
          </p:cNvSpPr>
          <p:nvPr/>
        </p:nvSpPr>
        <p:spPr bwMode="auto">
          <a:xfrm>
            <a:off x="3807712" y="5188100"/>
            <a:ext cx="1144753" cy="48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150000</a:t>
            </a:r>
          </a:p>
        </p:txBody>
      </p:sp>
      <p:sp>
        <p:nvSpPr>
          <p:cNvPr id="68634" name="Rectangle 26"/>
          <p:cNvSpPr>
            <a:spLocks noChangeArrowheads="1"/>
          </p:cNvSpPr>
          <p:nvPr/>
        </p:nvSpPr>
        <p:spPr bwMode="auto">
          <a:xfrm>
            <a:off x="5152249" y="5188100"/>
            <a:ext cx="1494167" cy="48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28691" tIns="63217" rIns="128691" bIns="63217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Montreal</a:t>
            </a:r>
          </a:p>
        </p:txBody>
      </p:sp>
      <p:sp>
        <p:nvSpPr>
          <p:cNvPr id="68635" name="Rectangle 27"/>
          <p:cNvSpPr>
            <a:spLocks noChangeArrowheads="1"/>
          </p:cNvSpPr>
          <p:nvPr/>
        </p:nvSpPr>
        <p:spPr bwMode="auto">
          <a:xfrm>
            <a:off x="6986315" y="5176810"/>
            <a:ext cx="585524" cy="48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P2</a:t>
            </a:r>
          </a:p>
        </p:txBody>
      </p:sp>
      <p:sp>
        <p:nvSpPr>
          <p:cNvPr id="68636" name="Rectangle 28"/>
          <p:cNvSpPr>
            <a:spLocks noChangeArrowheads="1"/>
          </p:cNvSpPr>
          <p:nvPr/>
        </p:nvSpPr>
        <p:spPr bwMode="auto">
          <a:xfrm>
            <a:off x="7893191" y="5002961"/>
            <a:ext cx="1456268" cy="8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Database</a:t>
            </a:r>
          </a:p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Develop.</a:t>
            </a:r>
          </a:p>
        </p:txBody>
      </p:sp>
      <p:sp>
        <p:nvSpPr>
          <p:cNvPr id="68637" name="Rectangle 29"/>
          <p:cNvSpPr>
            <a:spLocks noChangeArrowheads="1"/>
          </p:cNvSpPr>
          <p:nvPr/>
        </p:nvSpPr>
        <p:spPr bwMode="auto">
          <a:xfrm>
            <a:off x="10039179" y="5176810"/>
            <a:ext cx="1144753" cy="48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135000</a:t>
            </a:r>
          </a:p>
        </p:txBody>
      </p:sp>
      <p:sp>
        <p:nvSpPr>
          <p:cNvPr id="68638" name="Rectangle 30"/>
          <p:cNvSpPr>
            <a:spLocks noChangeArrowheads="1"/>
          </p:cNvSpPr>
          <p:nvPr/>
        </p:nvSpPr>
        <p:spPr bwMode="auto">
          <a:xfrm>
            <a:off x="11239055" y="5176810"/>
            <a:ext cx="1580770" cy="48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New York</a:t>
            </a:r>
          </a:p>
        </p:txBody>
      </p:sp>
      <p:sp>
        <p:nvSpPr>
          <p:cNvPr id="68639" name="Rectangle 31"/>
          <p:cNvSpPr>
            <a:spLocks noChangeArrowheads="1"/>
          </p:cNvSpPr>
          <p:nvPr/>
        </p:nvSpPr>
        <p:spPr bwMode="auto">
          <a:xfrm>
            <a:off x="6865392" y="3637005"/>
            <a:ext cx="1168293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Book Antiqua"/>
              </a:rPr>
              <a:t>PROJ</a:t>
            </a:r>
            <a:r>
              <a:rPr lang="en-US" sz="2600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68640" name="Rectangle 32"/>
          <p:cNvSpPr>
            <a:spLocks noChangeArrowheads="1"/>
          </p:cNvSpPr>
          <p:nvPr/>
        </p:nvSpPr>
        <p:spPr bwMode="auto">
          <a:xfrm>
            <a:off x="714151" y="6156685"/>
            <a:ext cx="1170401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Book Antiqua"/>
              </a:rPr>
              <a:t>PROJ</a:t>
            </a:r>
            <a:r>
              <a:rPr lang="en-US" sz="2600" baseline="-25000" dirty="0">
                <a:solidFill>
                  <a:srgbClr val="000000"/>
                </a:solidFill>
                <a:latin typeface="Book Antiqua"/>
              </a:rPr>
              <a:t>4</a:t>
            </a:r>
          </a:p>
        </p:txBody>
      </p:sp>
      <p:sp>
        <p:nvSpPr>
          <p:cNvPr id="68641" name="Rectangle 33"/>
          <p:cNvSpPr>
            <a:spLocks noChangeArrowheads="1"/>
          </p:cNvSpPr>
          <p:nvPr/>
        </p:nvSpPr>
        <p:spPr bwMode="auto">
          <a:xfrm>
            <a:off x="7000859" y="6156685"/>
            <a:ext cx="1168293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Book Antiqua"/>
              </a:rPr>
              <a:t>PROJ</a:t>
            </a:r>
            <a:r>
              <a:rPr lang="en-US" sz="2600" baseline="-25000" dirty="0">
                <a:solidFill>
                  <a:srgbClr val="000000"/>
                </a:solidFill>
                <a:latin typeface="Book Antiqua"/>
              </a:rPr>
              <a:t>6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1720" y="6856597"/>
            <a:ext cx="6194620" cy="1476587"/>
            <a:chOff x="523804" y="6073423"/>
            <a:chExt cx="6194620" cy="1476587"/>
          </a:xfrm>
          <a:noFill/>
        </p:grpSpPr>
        <p:sp>
          <p:nvSpPr>
            <p:cNvPr id="68642" name="Rectangle 34"/>
            <p:cNvSpPr>
              <a:spLocks noChangeArrowheads="1"/>
            </p:cNvSpPr>
            <p:nvPr/>
          </p:nvSpPr>
          <p:spPr bwMode="auto">
            <a:xfrm>
              <a:off x="526106" y="6073423"/>
              <a:ext cx="6192318" cy="1476587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8643" name="Rectangle 35"/>
            <p:cNvSpPr>
              <a:spLocks noChangeArrowheads="1"/>
            </p:cNvSpPr>
            <p:nvPr/>
          </p:nvSpPr>
          <p:spPr bwMode="auto">
            <a:xfrm>
              <a:off x="629704" y="6208890"/>
              <a:ext cx="837994" cy="4447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PNO</a:t>
              </a:r>
            </a:p>
          </p:txBody>
        </p:sp>
        <p:sp>
          <p:nvSpPr>
            <p:cNvPr id="68644" name="Rectangle 36"/>
            <p:cNvSpPr>
              <a:spLocks noChangeArrowheads="1"/>
            </p:cNvSpPr>
            <p:nvPr/>
          </p:nvSpPr>
          <p:spPr bwMode="auto">
            <a:xfrm>
              <a:off x="1615038" y="6208890"/>
              <a:ext cx="1293826" cy="4447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PNAME</a:t>
              </a:r>
            </a:p>
          </p:txBody>
        </p:sp>
        <p:sp>
          <p:nvSpPr>
            <p:cNvPr id="68645" name="Rectangle 37"/>
            <p:cNvSpPr>
              <a:spLocks noChangeArrowheads="1"/>
            </p:cNvSpPr>
            <p:nvPr/>
          </p:nvSpPr>
          <p:spPr bwMode="auto">
            <a:xfrm>
              <a:off x="3905709" y="6208890"/>
              <a:ext cx="1406633" cy="4447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BUDGET</a:t>
              </a:r>
            </a:p>
          </p:txBody>
        </p:sp>
        <p:sp>
          <p:nvSpPr>
            <p:cNvPr id="68646" name="Rectangle 38"/>
            <p:cNvSpPr>
              <a:spLocks noChangeArrowheads="1"/>
            </p:cNvSpPr>
            <p:nvPr/>
          </p:nvSpPr>
          <p:spPr bwMode="auto">
            <a:xfrm>
              <a:off x="5510330" y="6208890"/>
              <a:ext cx="803461" cy="4447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LOC</a:t>
              </a:r>
            </a:p>
          </p:txBody>
        </p:sp>
        <p:sp>
          <p:nvSpPr>
            <p:cNvPr id="68647" name="Line 39"/>
            <p:cNvSpPr>
              <a:spLocks noChangeShapeType="1"/>
            </p:cNvSpPr>
            <p:nvPr/>
          </p:nvSpPr>
          <p:spPr bwMode="auto">
            <a:xfrm>
              <a:off x="1573599" y="6077939"/>
              <a:ext cx="0" cy="147207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8648" name="Line 40"/>
            <p:cNvSpPr>
              <a:spLocks noChangeShapeType="1"/>
            </p:cNvSpPr>
            <p:nvPr/>
          </p:nvSpPr>
          <p:spPr bwMode="auto">
            <a:xfrm>
              <a:off x="3868874" y="6105032"/>
              <a:ext cx="0" cy="144497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8649" name="Line 41"/>
            <p:cNvSpPr>
              <a:spLocks noChangeShapeType="1"/>
            </p:cNvSpPr>
            <p:nvPr/>
          </p:nvSpPr>
          <p:spPr bwMode="auto">
            <a:xfrm>
              <a:off x="5360688" y="6077939"/>
              <a:ext cx="0" cy="147207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8650" name="Line 42"/>
            <p:cNvSpPr>
              <a:spLocks noChangeShapeType="1"/>
            </p:cNvSpPr>
            <p:nvPr/>
          </p:nvSpPr>
          <p:spPr bwMode="auto">
            <a:xfrm>
              <a:off x="523804" y="6827521"/>
              <a:ext cx="6194620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68652" name="Rectangle 44"/>
          <p:cNvSpPr>
            <a:spLocks noChangeArrowheads="1"/>
          </p:cNvSpPr>
          <p:nvPr/>
        </p:nvSpPr>
        <p:spPr bwMode="auto">
          <a:xfrm>
            <a:off x="590187" y="7682944"/>
            <a:ext cx="585524" cy="48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P3 </a:t>
            </a:r>
          </a:p>
        </p:txBody>
      </p:sp>
      <p:sp>
        <p:nvSpPr>
          <p:cNvPr id="68653" name="Rectangle 45"/>
          <p:cNvSpPr>
            <a:spLocks noChangeArrowheads="1"/>
          </p:cNvSpPr>
          <p:nvPr/>
        </p:nvSpPr>
        <p:spPr bwMode="auto">
          <a:xfrm>
            <a:off x="1439098" y="7682944"/>
            <a:ext cx="1822942" cy="48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CAD/CAM</a:t>
            </a:r>
          </a:p>
        </p:txBody>
      </p:sp>
      <p:sp>
        <p:nvSpPr>
          <p:cNvPr id="68654" name="Rectangle 46"/>
          <p:cNvSpPr>
            <a:spLocks noChangeArrowheads="1"/>
          </p:cNvSpPr>
          <p:nvPr/>
        </p:nvSpPr>
        <p:spPr bwMode="auto">
          <a:xfrm>
            <a:off x="3728846" y="7682944"/>
            <a:ext cx="1144753" cy="48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250000</a:t>
            </a:r>
          </a:p>
        </p:txBody>
      </p:sp>
      <p:sp>
        <p:nvSpPr>
          <p:cNvPr id="68655" name="Rectangle 47"/>
          <p:cNvSpPr>
            <a:spLocks noChangeArrowheads="1"/>
          </p:cNvSpPr>
          <p:nvPr/>
        </p:nvSpPr>
        <p:spPr bwMode="auto">
          <a:xfrm>
            <a:off x="5098218" y="7682943"/>
            <a:ext cx="1703007" cy="48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28691" tIns="63217" rIns="128691" bIns="63217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New York</a:t>
            </a:r>
          </a:p>
        </p:txBody>
      </p:sp>
      <p:grpSp>
        <p:nvGrpSpPr>
          <p:cNvPr id="68665" name="Group 57"/>
          <p:cNvGrpSpPr>
            <a:grpSpLocks/>
          </p:cNvGrpSpPr>
          <p:nvPr/>
        </p:nvGrpSpPr>
        <p:grpSpPr bwMode="auto">
          <a:xfrm>
            <a:off x="6757530" y="6856597"/>
            <a:ext cx="5942471" cy="1476587"/>
            <a:chOff x="2993" y="2690"/>
            <a:chExt cx="2632" cy="654"/>
          </a:xfrm>
          <a:noFill/>
        </p:grpSpPr>
        <p:sp>
          <p:nvSpPr>
            <p:cNvPr id="68656" name="Rectangle 48"/>
            <p:cNvSpPr>
              <a:spLocks noChangeArrowheads="1"/>
            </p:cNvSpPr>
            <p:nvPr/>
          </p:nvSpPr>
          <p:spPr bwMode="auto">
            <a:xfrm>
              <a:off x="2994" y="2690"/>
              <a:ext cx="2631" cy="654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8657" name="Rectangle 49"/>
            <p:cNvSpPr>
              <a:spLocks noChangeArrowheads="1"/>
            </p:cNvSpPr>
            <p:nvPr/>
          </p:nvSpPr>
          <p:spPr bwMode="auto">
            <a:xfrm>
              <a:off x="3039" y="2750"/>
              <a:ext cx="371" cy="19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PNO</a:t>
              </a:r>
            </a:p>
          </p:txBody>
        </p:sp>
        <p:sp>
          <p:nvSpPr>
            <p:cNvPr id="68658" name="Rectangle 50"/>
            <p:cNvSpPr>
              <a:spLocks noChangeArrowheads="1"/>
            </p:cNvSpPr>
            <p:nvPr/>
          </p:nvSpPr>
          <p:spPr bwMode="auto">
            <a:xfrm>
              <a:off x="3465" y="2750"/>
              <a:ext cx="573" cy="19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PNAME</a:t>
              </a:r>
            </a:p>
          </p:txBody>
        </p:sp>
        <p:sp>
          <p:nvSpPr>
            <p:cNvPr id="68659" name="Rectangle 51"/>
            <p:cNvSpPr>
              <a:spLocks noChangeArrowheads="1"/>
            </p:cNvSpPr>
            <p:nvPr/>
          </p:nvSpPr>
          <p:spPr bwMode="auto">
            <a:xfrm>
              <a:off x="4454" y="2750"/>
              <a:ext cx="623" cy="19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BUDGET</a:t>
              </a:r>
            </a:p>
          </p:txBody>
        </p:sp>
        <p:sp>
          <p:nvSpPr>
            <p:cNvPr id="68660" name="Rectangle 52"/>
            <p:cNvSpPr>
              <a:spLocks noChangeArrowheads="1"/>
            </p:cNvSpPr>
            <p:nvPr/>
          </p:nvSpPr>
          <p:spPr bwMode="auto">
            <a:xfrm>
              <a:off x="5149" y="2750"/>
              <a:ext cx="356" cy="19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LOC</a:t>
              </a:r>
            </a:p>
          </p:txBody>
        </p:sp>
        <p:sp>
          <p:nvSpPr>
            <p:cNvPr id="68661" name="Line 53"/>
            <p:cNvSpPr>
              <a:spLocks noChangeShapeType="1"/>
            </p:cNvSpPr>
            <p:nvPr/>
          </p:nvSpPr>
          <p:spPr bwMode="auto">
            <a:xfrm>
              <a:off x="3447" y="2692"/>
              <a:ext cx="0" cy="652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8662" name="Line 54"/>
            <p:cNvSpPr>
              <a:spLocks noChangeShapeType="1"/>
            </p:cNvSpPr>
            <p:nvPr/>
          </p:nvSpPr>
          <p:spPr bwMode="auto">
            <a:xfrm>
              <a:off x="4439" y="2704"/>
              <a:ext cx="0" cy="64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8663" name="Line 55"/>
            <p:cNvSpPr>
              <a:spLocks noChangeShapeType="1"/>
            </p:cNvSpPr>
            <p:nvPr/>
          </p:nvSpPr>
          <p:spPr bwMode="auto">
            <a:xfrm>
              <a:off x="5084" y="2692"/>
              <a:ext cx="0" cy="652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8664" name="Line 56"/>
            <p:cNvSpPr>
              <a:spLocks noChangeShapeType="1"/>
            </p:cNvSpPr>
            <p:nvPr/>
          </p:nvSpPr>
          <p:spPr bwMode="auto">
            <a:xfrm>
              <a:off x="2993" y="3024"/>
              <a:ext cx="2632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68666" name="Rectangle 58"/>
          <p:cNvSpPr>
            <a:spLocks noChangeArrowheads="1"/>
          </p:cNvSpPr>
          <p:nvPr/>
        </p:nvSpPr>
        <p:spPr bwMode="auto">
          <a:xfrm>
            <a:off x="7927986" y="7694233"/>
            <a:ext cx="1944351" cy="48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Maintenance</a:t>
            </a:r>
          </a:p>
        </p:txBody>
      </p:sp>
      <p:sp>
        <p:nvSpPr>
          <p:cNvPr id="68667" name="Rectangle 59"/>
          <p:cNvSpPr>
            <a:spLocks noChangeArrowheads="1"/>
          </p:cNvSpPr>
          <p:nvPr/>
        </p:nvSpPr>
        <p:spPr bwMode="auto">
          <a:xfrm>
            <a:off x="6984674" y="7694233"/>
            <a:ext cx="593320" cy="48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P4</a:t>
            </a:r>
          </a:p>
        </p:txBody>
      </p:sp>
      <p:sp>
        <p:nvSpPr>
          <p:cNvPr id="68668" name="Rectangle 60"/>
          <p:cNvSpPr>
            <a:spLocks noChangeArrowheads="1"/>
          </p:cNvSpPr>
          <p:nvPr/>
        </p:nvSpPr>
        <p:spPr bwMode="auto">
          <a:xfrm>
            <a:off x="10203997" y="7694233"/>
            <a:ext cx="1144753" cy="48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310000</a:t>
            </a:r>
          </a:p>
        </p:txBody>
      </p:sp>
      <p:sp>
        <p:nvSpPr>
          <p:cNvPr id="68669" name="Rectangle 61"/>
          <p:cNvSpPr>
            <a:spLocks noChangeArrowheads="1"/>
          </p:cNvSpPr>
          <p:nvPr/>
        </p:nvSpPr>
        <p:spPr bwMode="auto">
          <a:xfrm>
            <a:off x="11623800" y="7694233"/>
            <a:ext cx="912881" cy="48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Paris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38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PHF – Correctness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673657" cy="5369053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 sz="2400" dirty="0">
                <a:solidFill>
                  <a:schemeClr val="tx2"/>
                </a:solidFill>
              </a:rPr>
              <a:t>Completeness</a:t>
            </a:r>
            <a:endParaRPr lang="en-US" sz="2400" dirty="0"/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 sz="2400" dirty="0"/>
              <a:t>Since </a:t>
            </a:r>
            <a:r>
              <a:rPr lang="en-US" sz="2400" i="1" dirty="0"/>
              <a:t>Pr</a:t>
            </a:r>
            <a:r>
              <a:rPr lang="en-US" sz="2400" dirty="0"/>
              <a:t>' is complete and minimal, the selection predicates are complete</a:t>
            </a:r>
          </a:p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 sz="2400" dirty="0">
                <a:solidFill>
                  <a:schemeClr val="tx2"/>
                </a:solidFill>
              </a:rPr>
              <a:t>Reconstruction</a:t>
            </a:r>
            <a:endParaRPr lang="en-US" sz="2400" dirty="0"/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 sz="2400" dirty="0"/>
              <a:t>If relation </a:t>
            </a:r>
            <a:r>
              <a:rPr lang="en-US" sz="2400" i="1" dirty="0"/>
              <a:t>R</a:t>
            </a:r>
            <a:r>
              <a:rPr lang="en-US" sz="2400" dirty="0"/>
              <a:t> is fragmented into </a:t>
            </a:r>
            <a:r>
              <a:rPr lang="en-US" sz="2400" i="1" dirty="0"/>
              <a:t>F</a:t>
            </a:r>
            <a:r>
              <a:rPr lang="en-US" sz="2400" i="1" baseline="-25000" dirty="0"/>
              <a:t>R</a:t>
            </a:r>
            <a:r>
              <a:rPr lang="en-US" sz="2400" i="1" dirty="0"/>
              <a:t> </a:t>
            </a:r>
            <a:r>
              <a:rPr lang="en-US" sz="2400" dirty="0"/>
              <a:t>= {</a:t>
            </a:r>
            <a:r>
              <a:rPr lang="en-US" sz="2400" i="1" dirty="0"/>
              <a:t>R</a:t>
            </a:r>
            <a:r>
              <a:rPr lang="en-US" sz="2400" baseline="-25000" dirty="0"/>
              <a:t>1</a:t>
            </a:r>
            <a:r>
              <a:rPr lang="en-US" sz="2400" dirty="0"/>
              <a:t>,</a:t>
            </a:r>
            <a:r>
              <a:rPr lang="en-US" sz="2400" i="1" dirty="0"/>
              <a:t>R</a:t>
            </a:r>
            <a:r>
              <a:rPr lang="en-US" sz="2400" baseline="-25000" dirty="0"/>
              <a:t>2</a:t>
            </a:r>
            <a:r>
              <a:rPr lang="en-US" sz="2400" dirty="0"/>
              <a:t>,…,</a:t>
            </a:r>
            <a:r>
              <a:rPr lang="en-US" sz="2400" i="1" dirty="0" err="1"/>
              <a:t>R</a:t>
            </a:r>
            <a:r>
              <a:rPr lang="en-US" sz="2400" baseline="-25000" dirty="0" err="1"/>
              <a:t>r</a:t>
            </a:r>
            <a:r>
              <a:rPr lang="en-US" sz="2400" dirty="0"/>
              <a:t>}</a:t>
            </a:r>
          </a:p>
          <a:p>
            <a:pPr lvl="4">
              <a:lnSpc>
                <a:spcPct val="100000"/>
              </a:lnSpc>
              <a:spcBef>
                <a:spcPct val="60000"/>
              </a:spcBef>
              <a:buFontTx/>
              <a:buNone/>
            </a:pPr>
            <a:r>
              <a:rPr lang="en-US" sz="2400" i="1" dirty="0"/>
              <a:t>R</a:t>
            </a:r>
            <a:r>
              <a:rPr lang="en-US" sz="2400" dirty="0"/>
              <a:t>  =   </a:t>
            </a:r>
            <a:r>
              <a:rPr lang="en-US" sz="2400" dirty="0">
                <a:latin typeface="Symbol" charset="0"/>
                <a:sym typeface="Symbol"/>
              </a:rPr>
              <a:t></a:t>
            </a:r>
            <a:r>
              <a:rPr lang="en-US" sz="2400" baseline="-25000" dirty="0">
                <a:latin typeface="Symbol" charset="0"/>
                <a:sym typeface="Symbol"/>
              </a:rPr>
              <a:t></a:t>
            </a:r>
            <a:r>
              <a:rPr lang="en-US" sz="2400" i="1" baseline="-25000" dirty="0" err="1"/>
              <a:t>R</a:t>
            </a:r>
            <a:r>
              <a:rPr lang="en-US" sz="2400" i="1" baseline="-50000" dirty="0" err="1"/>
              <a:t>i</a:t>
            </a:r>
            <a:r>
              <a:rPr lang="en-US" sz="2400" i="1" baseline="-25000" dirty="0"/>
              <a:t> </a:t>
            </a:r>
            <a:r>
              <a:rPr lang="en-US" sz="2400" baseline="-25000" dirty="0">
                <a:latin typeface="Symbol" charset="0"/>
                <a:sym typeface="Symbol"/>
              </a:rPr>
              <a:t></a:t>
            </a:r>
            <a:r>
              <a:rPr lang="en-US" sz="2400" i="1" baseline="-25000" dirty="0"/>
              <a:t>FR</a:t>
            </a:r>
            <a:r>
              <a:rPr lang="en-US" sz="2400" baseline="-25000" dirty="0"/>
              <a:t> </a:t>
            </a:r>
            <a:r>
              <a:rPr lang="en-US" sz="2400" i="1" dirty="0" err="1"/>
              <a:t>R</a:t>
            </a:r>
            <a:r>
              <a:rPr lang="en-US" sz="2400" i="1" baseline="-25000" dirty="0" err="1"/>
              <a:t>i</a:t>
            </a:r>
            <a:r>
              <a:rPr lang="en-US" sz="2400" i="1" dirty="0"/>
              <a:t> </a:t>
            </a:r>
            <a:endParaRPr lang="en-US" sz="2400" dirty="0"/>
          </a:p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 sz="2400" dirty="0" err="1">
                <a:solidFill>
                  <a:schemeClr val="tx2"/>
                </a:solidFill>
              </a:rPr>
              <a:t>Disjointness</a:t>
            </a:r>
            <a:endParaRPr lang="en-US" sz="2400" dirty="0"/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 sz="2400" dirty="0" err="1"/>
              <a:t>Minterm</a:t>
            </a:r>
            <a:r>
              <a:rPr lang="en-US" sz="2400" dirty="0"/>
              <a:t> predicates that form the basis of fragmentation should be </a:t>
            </a:r>
            <a:r>
              <a:rPr lang="en-US" sz="2400" u="sng" dirty="0"/>
              <a:t>mutually exclusive</a:t>
            </a:r>
            <a:r>
              <a:rPr lang="en-US" sz="2400" dirty="0"/>
              <a:t>.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39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Distribution Design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229342" y="4156720"/>
            <a:ext cx="10816771" cy="4896543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80000"/>
              </a:spcBef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Top-down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ct val="8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mostly in designing systems from scratch</a:t>
            </a:r>
          </a:p>
          <a:p>
            <a:pPr lvl="1">
              <a:lnSpc>
                <a:spcPct val="100000"/>
              </a:lnSpc>
              <a:spcBef>
                <a:spcPct val="8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mostly in homogeneous systems</a:t>
            </a:r>
          </a:p>
          <a:p>
            <a:pPr marL="572202" lvl="1" indent="0">
              <a:lnSpc>
                <a:spcPct val="100000"/>
              </a:lnSpc>
              <a:spcBef>
                <a:spcPct val="80000"/>
              </a:spcBef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80000"/>
              </a:spcBef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Bottom-up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ct val="8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databases already exist at a number of sites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4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>
          <a:xfrm>
            <a:off x="1231602" y="1318539"/>
            <a:ext cx="10023326" cy="1139605"/>
          </a:xfrm>
          <a:noFill/>
          <a:ln/>
        </p:spPr>
        <p:txBody>
          <a:bodyPr/>
          <a:lstStyle/>
          <a:p>
            <a:r>
              <a:rPr lang="en-US" dirty="0"/>
              <a:t>Derived Horizontal Fragmentation (DHF)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idx="1"/>
          </p:nvPr>
        </p:nvSpPr>
        <p:spPr>
          <a:xfrm>
            <a:off x="669752" y="3196031"/>
            <a:ext cx="11593288" cy="2101848"/>
          </a:xfrm>
          <a:noFill/>
          <a:ln/>
        </p:spPr>
        <p:txBody>
          <a:bodyPr>
            <a:normAutofit/>
          </a:bodyPr>
          <a:lstStyle/>
          <a:p>
            <a:r>
              <a:rPr lang="en-US" sz="2400" dirty="0"/>
              <a:t>Defined on a member relation of a link according to a selection operation specified on its owner.</a:t>
            </a:r>
          </a:p>
          <a:p>
            <a:pPr lvl="1"/>
            <a:r>
              <a:rPr lang="en-US" sz="2400" dirty="0"/>
              <a:t>Each link is an equijoin.</a:t>
            </a:r>
          </a:p>
          <a:p>
            <a:pPr lvl="1"/>
            <a:r>
              <a:rPr lang="en-US" sz="2400" dirty="0"/>
              <a:t>Equijoin can be implemented by means of </a:t>
            </a:r>
            <a:r>
              <a:rPr lang="en-US" sz="2400" dirty="0" err="1"/>
              <a:t>semijoins</a:t>
            </a:r>
            <a:r>
              <a:rPr lang="en-US" sz="2400" dirty="0"/>
              <a:t>.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3359573" y="5737569"/>
            <a:ext cx="2095218" cy="52380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3212819" y="7407916"/>
            <a:ext cx="2677724" cy="52380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4497493" y="9033516"/>
            <a:ext cx="2926080" cy="52380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6267591" y="7407916"/>
            <a:ext cx="3621476" cy="52380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3439952" y="5799655"/>
            <a:ext cx="1038103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 u="sng" dirty="0">
                <a:solidFill>
                  <a:srgbClr val="000000"/>
                </a:solidFill>
                <a:latin typeface="Book Antiqua"/>
              </a:rPr>
              <a:t>TITLE</a:t>
            </a:r>
            <a:r>
              <a:rPr lang="en-US" sz="2000" dirty="0">
                <a:solidFill>
                  <a:srgbClr val="000000"/>
                </a:solidFill>
                <a:latin typeface="Book Antiqua"/>
              </a:rPr>
              <a:t>,</a:t>
            </a: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4239542" y="5799655"/>
            <a:ext cx="750690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Book Antiqua"/>
              </a:rPr>
              <a:t>SAL</a:t>
            </a: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3276856" y="5373659"/>
            <a:ext cx="980495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Book Antiqua"/>
              </a:rPr>
              <a:t>SKILL</a:t>
            </a: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3160360" y="7455839"/>
            <a:ext cx="2773404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 u="sng" dirty="0">
                <a:solidFill>
                  <a:srgbClr val="000000"/>
                </a:solidFill>
                <a:latin typeface="Book Antiqua"/>
              </a:rPr>
              <a:t>ENO</a:t>
            </a:r>
            <a:r>
              <a:rPr lang="en-US" sz="2000" dirty="0">
                <a:solidFill>
                  <a:srgbClr val="000000"/>
                </a:solidFill>
                <a:latin typeface="Book Antiqua"/>
              </a:rPr>
              <a:t>, ENAME, TITLE</a:t>
            </a:r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6223256" y="7455839"/>
            <a:ext cx="3766590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 u="sng" dirty="0">
                <a:solidFill>
                  <a:srgbClr val="000000"/>
                </a:solidFill>
                <a:latin typeface="Book Antiqua"/>
              </a:rPr>
              <a:t>PNO</a:t>
            </a:r>
            <a:r>
              <a:rPr lang="en-US" sz="2000" dirty="0">
                <a:solidFill>
                  <a:srgbClr val="000000"/>
                </a:solidFill>
                <a:latin typeface="Book Antiqua"/>
              </a:rPr>
              <a:t>, PNAME, BUDGET, LOC</a:t>
            </a:r>
          </a:p>
        </p:txBody>
      </p:sp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4399580" y="9112023"/>
            <a:ext cx="1593393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 u="sng" dirty="0">
                <a:solidFill>
                  <a:srgbClr val="000000"/>
                </a:solidFill>
                <a:latin typeface="Book Antiqua"/>
              </a:rPr>
              <a:t>ENO, PNO</a:t>
            </a:r>
            <a:r>
              <a:rPr lang="en-US" sz="2000" dirty="0">
                <a:solidFill>
                  <a:srgbClr val="000000"/>
                </a:solidFill>
                <a:latin typeface="Book Antiqua"/>
              </a:rPr>
              <a:t>,</a:t>
            </a:r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5833981" y="9112023"/>
            <a:ext cx="1542298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Book Antiqua"/>
              </a:rPr>
              <a:t>RESP, DUR</a:t>
            </a:r>
          </a:p>
        </p:txBody>
      </p:sp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3290082" y="6999259"/>
            <a:ext cx="814059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Book Antiqua"/>
              </a:rPr>
              <a:t>EMP</a:t>
            </a:r>
          </a:p>
        </p:txBody>
      </p:sp>
      <p:sp>
        <p:nvSpPr>
          <p:cNvPr id="72722" name="Rectangle 18"/>
          <p:cNvSpPr>
            <a:spLocks noChangeArrowheads="1"/>
          </p:cNvSpPr>
          <p:nvPr/>
        </p:nvSpPr>
        <p:spPr bwMode="auto">
          <a:xfrm>
            <a:off x="6266747" y="6999259"/>
            <a:ext cx="875449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Book Antiqua"/>
              </a:rPr>
              <a:t>PROJ</a:t>
            </a:r>
          </a:p>
        </p:txBody>
      </p:sp>
      <p:sp>
        <p:nvSpPr>
          <p:cNvPr id="72723" name="Rectangle 19"/>
          <p:cNvSpPr>
            <a:spLocks noChangeArrowheads="1"/>
          </p:cNvSpPr>
          <p:nvPr/>
        </p:nvSpPr>
        <p:spPr bwMode="auto">
          <a:xfrm>
            <a:off x="4336292" y="8624859"/>
            <a:ext cx="789763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Book Antiqua"/>
              </a:rPr>
              <a:t>ASG</a:t>
            </a:r>
          </a:p>
        </p:txBody>
      </p:sp>
      <p:sp>
        <p:nvSpPr>
          <p:cNvPr id="72733" name="Rectangle 29"/>
          <p:cNvSpPr>
            <a:spLocks noChangeArrowheads="1"/>
          </p:cNvSpPr>
          <p:nvPr/>
        </p:nvSpPr>
        <p:spPr bwMode="auto">
          <a:xfrm>
            <a:off x="4273739" y="6619952"/>
            <a:ext cx="515243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 i="1" dirty="0">
                <a:solidFill>
                  <a:srgbClr val="000000"/>
                </a:solidFill>
                <a:latin typeface="Book Antiqua"/>
              </a:rPr>
              <a:t>L</a:t>
            </a:r>
            <a:r>
              <a:rPr lang="en-US" sz="2000" baseline="-25000" dirty="0">
                <a:solidFill>
                  <a:srgbClr val="000000"/>
                </a:solidFill>
                <a:latin typeface="Book Antiqua"/>
              </a:rPr>
              <a:t>1</a:t>
            </a:r>
          </a:p>
        </p:txBody>
      </p:sp>
      <p:sp>
        <p:nvSpPr>
          <p:cNvPr id="72734" name="Rectangle 30"/>
          <p:cNvSpPr>
            <a:spLocks noChangeArrowheads="1"/>
          </p:cNvSpPr>
          <p:nvPr/>
        </p:nvSpPr>
        <p:spPr bwMode="auto">
          <a:xfrm>
            <a:off x="4725294" y="8137179"/>
            <a:ext cx="515243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 i="1" dirty="0">
                <a:solidFill>
                  <a:srgbClr val="000000"/>
                </a:solidFill>
                <a:latin typeface="Book Antiqua"/>
              </a:rPr>
              <a:t>L</a:t>
            </a:r>
            <a:r>
              <a:rPr lang="en-US" sz="2000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72735" name="Rectangle 31"/>
          <p:cNvSpPr>
            <a:spLocks noChangeArrowheads="1"/>
          </p:cNvSpPr>
          <p:nvPr/>
        </p:nvSpPr>
        <p:spPr bwMode="auto">
          <a:xfrm>
            <a:off x="6423143" y="8155241"/>
            <a:ext cx="515243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 i="1" dirty="0">
                <a:solidFill>
                  <a:srgbClr val="000000"/>
                </a:solidFill>
                <a:latin typeface="Book Antiqua"/>
              </a:rPr>
              <a:t>L</a:t>
            </a:r>
            <a:r>
              <a:rPr lang="en-US" sz="2000" baseline="-25000" dirty="0">
                <a:solidFill>
                  <a:srgbClr val="000000"/>
                </a:solidFill>
                <a:latin typeface="Book Antiqua"/>
              </a:rPr>
              <a:t>3</a:t>
            </a:r>
          </a:p>
        </p:txBody>
      </p:sp>
      <p:sp>
        <p:nvSpPr>
          <p:cNvPr id="72736" name="Line 32"/>
          <p:cNvSpPr>
            <a:spLocks noChangeShapeType="1"/>
          </p:cNvSpPr>
          <p:nvPr/>
        </p:nvSpPr>
        <p:spPr bwMode="auto">
          <a:xfrm>
            <a:off x="4342160" y="6261185"/>
            <a:ext cx="0" cy="113114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72739" name="Line 35"/>
          <p:cNvSpPr>
            <a:spLocks noChangeShapeType="1"/>
          </p:cNvSpPr>
          <p:nvPr/>
        </p:nvSpPr>
        <p:spPr bwMode="auto">
          <a:xfrm>
            <a:off x="4226560" y="7967845"/>
            <a:ext cx="1192107" cy="1083733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72740" name="Line 36"/>
          <p:cNvSpPr>
            <a:spLocks noChangeShapeType="1"/>
          </p:cNvSpPr>
          <p:nvPr/>
        </p:nvSpPr>
        <p:spPr bwMode="auto">
          <a:xfrm flipH="1">
            <a:off x="6394027" y="7967845"/>
            <a:ext cx="1192107" cy="1083733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40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DHF – Definition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601649" cy="5369053"/>
          </a:xfrm>
          <a:noFill/>
          <a:ln/>
        </p:spPr>
        <p:txBody>
          <a:bodyPr/>
          <a:lstStyle/>
          <a:p>
            <a:pPr marL="0" indent="0">
              <a:spcBef>
                <a:spcPct val="60000"/>
              </a:spcBef>
              <a:buNone/>
            </a:pPr>
            <a:r>
              <a:rPr lang="en-US" dirty="0"/>
              <a:t>Given a link </a:t>
            </a:r>
            <a:r>
              <a:rPr lang="en-US" i="1" dirty="0"/>
              <a:t>L</a:t>
            </a:r>
            <a:r>
              <a:rPr lang="en-US" dirty="0"/>
              <a:t> where </a:t>
            </a:r>
            <a:r>
              <a:rPr lang="en-US" i="1" dirty="0"/>
              <a:t>owner</a:t>
            </a:r>
            <a:r>
              <a:rPr lang="en-US" dirty="0"/>
              <a:t>(</a:t>
            </a:r>
            <a:r>
              <a:rPr lang="en-US" i="1" dirty="0"/>
              <a:t>L</a:t>
            </a:r>
            <a:r>
              <a:rPr lang="en-US" dirty="0"/>
              <a:t>)=</a:t>
            </a:r>
            <a:r>
              <a:rPr lang="en-US" i="1" dirty="0"/>
              <a:t>S</a:t>
            </a:r>
            <a:r>
              <a:rPr lang="en-US" dirty="0"/>
              <a:t> and </a:t>
            </a:r>
            <a:r>
              <a:rPr lang="en-US" i="1" dirty="0"/>
              <a:t>member</a:t>
            </a:r>
            <a:r>
              <a:rPr lang="en-US" dirty="0"/>
              <a:t>(</a:t>
            </a:r>
            <a:r>
              <a:rPr lang="en-US" i="1" dirty="0"/>
              <a:t>L</a:t>
            </a:r>
            <a:r>
              <a:rPr lang="en-US" dirty="0"/>
              <a:t>)=</a:t>
            </a:r>
            <a:r>
              <a:rPr lang="en-US" i="1" dirty="0"/>
              <a:t>R</a:t>
            </a:r>
            <a:r>
              <a:rPr lang="en-US" dirty="0"/>
              <a:t>, the derived horizontal fragments of </a:t>
            </a:r>
            <a:r>
              <a:rPr lang="en-US" i="1" dirty="0"/>
              <a:t>R</a:t>
            </a:r>
            <a:r>
              <a:rPr lang="en-US" dirty="0"/>
              <a:t> are defined as</a:t>
            </a:r>
          </a:p>
          <a:p>
            <a:pPr marL="487672" lvl="1" indent="-325115">
              <a:spcBef>
                <a:spcPct val="60000"/>
              </a:spcBef>
              <a:buNone/>
            </a:pPr>
            <a:r>
              <a:rPr lang="en-US" sz="3400" i="1" dirty="0"/>
              <a:t>		</a:t>
            </a:r>
            <a:r>
              <a:rPr lang="en-US" sz="3400" i="1" dirty="0" err="1"/>
              <a:t>R</a:t>
            </a:r>
            <a:r>
              <a:rPr lang="en-US" sz="3400" i="1" baseline="-25000" dirty="0" err="1"/>
              <a:t>i</a:t>
            </a:r>
            <a:r>
              <a:rPr lang="en-US" sz="3400" dirty="0"/>
              <a:t> = </a:t>
            </a:r>
            <a:r>
              <a:rPr lang="en-US" sz="3400" i="1" dirty="0"/>
              <a:t>R </a:t>
            </a:r>
            <a:r>
              <a:rPr lang="en-US" sz="3600" dirty="0">
                <a:latin typeface="MS PGothic"/>
                <a:ea typeface="MS PGothic"/>
              </a:rPr>
              <a:t>⋉</a:t>
            </a:r>
            <a:r>
              <a:rPr lang="en-US" sz="3400" i="1" baseline="-25000" dirty="0"/>
              <a:t>F </a:t>
            </a:r>
            <a:r>
              <a:rPr lang="en-US" sz="3400" dirty="0">
                <a:latin typeface="NSymbol" charset="0"/>
              </a:rPr>
              <a:t> </a:t>
            </a:r>
            <a:r>
              <a:rPr lang="en-US" sz="3400" i="1" dirty="0"/>
              <a:t>S</a:t>
            </a:r>
            <a:r>
              <a:rPr lang="en-US" sz="3400" i="1" baseline="-25000" dirty="0"/>
              <a:t>i</a:t>
            </a:r>
            <a:r>
              <a:rPr lang="en-US" sz="3400" dirty="0"/>
              <a:t>, 1≤</a:t>
            </a:r>
            <a:r>
              <a:rPr lang="en-US" sz="3400" i="1" dirty="0"/>
              <a:t>i</a:t>
            </a:r>
            <a:r>
              <a:rPr lang="en-US" sz="3400" dirty="0"/>
              <a:t>≤</a:t>
            </a:r>
            <a:r>
              <a:rPr lang="en-US" sz="3400" i="1" dirty="0"/>
              <a:t>w</a:t>
            </a:r>
          </a:p>
          <a:p>
            <a:pPr marL="0" indent="0">
              <a:spcBef>
                <a:spcPct val="60000"/>
              </a:spcBef>
              <a:buNone/>
            </a:pPr>
            <a:r>
              <a:rPr lang="en-US" dirty="0"/>
              <a:t>where </a:t>
            </a:r>
            <a:r>
              <a:rPr lang="en-US" i="1" dirty="0"/>
              <a:t>w</a:t>
            </a:r>
            <a:r>
              <a:rPr lang="en-US" dirty="0"/>
              <a:t> is the maximum number of fragments that will be defined on </a:t>
            </a:r>
            <a:r>
              <a:rPr lang="en-US" i="1" dirty="0"/>
              <a:t>R</a:t>
            </a:r>
            <a:r>
              <a:rPr lang="en-US" dirty="0"/>
              <a:t> and</a:t>
            </a:r>
          </a:p>
          <a:p>
            <a:pPr marL="975345" lvl="2">
              <a:spcBef>
                <a:spcPct val="60000"/>
              </a:spcBef>
              <a:spcAft>
                <a:spcPct val="20000"/>
              </a:spcAft>
              <a:buNone/>
            </a:pPr>
            <a:r>
              <a:rPr lang="en-US" sz="3400" i="1" dirty="0"/>
              <a:t>S</a:t>
            </a:r>
            <a:r>
              <a:rPr lang="en-US" sz="3400" i="1" baseline="-25000" dirty="0"/>
              <a:t>i</a:t>
            </a:r>
            <a:r>
              <a:rPr lang="en-US" sz="3400" i="1" dirty="0"/>
              <a:t> </a:t>
            </a:r>
            <a:r>
              <a:rPr lang="en-US" sz="3400" dirty="0"/>
              <a:t>= </a:t>
            </a:r>
            <a:r>
              <a:rPr lang="en-US" sz="3400" dirty="0">
                <a:latin typeface="Symbol" charset="0"/>
                <a:sym typeface="Symbol"/>
              </a:rPr>
              <a:t></a:t>
            </a:r>
            <a:r>
              <a:rPr lang="en-US" sz="3400" i="1" baseline="-25000" dirty="0" err="1"/>
              <a:t>F</a:t>
            </a:r>
            <a:r>
              <a:rPr lang="en-US" sz="3400" i="1" baseline="-50000" dirty="0" err="1"/>
              <a:t>i</a:t>
            </a:r>
            <a:r>
              <a:rPr lang="en-US" sz="3400" dirty="0">
                <a:latin typeface="Symbol" charset="0"/>
              </a:rPr>
              <a:t> </a:t>
            </a:r>
            <a:r>
              <a:rPr lang="en-US" sz="3400" dirty="0"/>
              <a:t>(</a:t>
            </a:r>
            <a:r>
              <a:rPr lang="en-US" sz="3400" i="1" dirty="0"/>
              <a:t>S</a:t>
            </a:r>
            <a:r>
              <a:rPr lang="en-US" sz="3400" dirty="0"/>
              <a:t>)</a:t>
            </a:r>
          </a:p>
          <a:p>
            <a:pPr marL="0" indent="0">
              <a:spcBef>
                <a:spcPct val="60000"/>
              </a:spcBef>
              <a:buNone/>
            </a:pPr>
            <a:r>
              <a:rPr lang="en-US" dirty="0"/>
              <a:t>where </a:t>
            </a:r>
            <a:r>
              <a:rPr lang="en-US" i="1" dirty="0"/>
              <a:t>F</a:t>
            </a:r>
            <a:r>
              <a:rPr lang="en-US" i="1" baseline="-25000" dirty="0"/>
              <a:t>i</a:t>
            </a:r>
            <a:r>
              <a:rPr lang="en-US" dirty="0"/>
              <a:t> is the formula according to which the primary horizontal fragment </a:t>
            </a:r>
            <a:r>
              <a:rPr lang="en-US" i="1" dirty="0"/>
              <a:t>S</a:t>
            </a:r>
            <a:r>
              <a:rPr lang="en-US" i="1" baseline="-25000" dirty="0"/>
              <a:t>i</a:t>
            </a:r>
            <a:r>
              <a:rPr lang="en-US" dirty="0"/>
              <a:t> is defined.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41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DHF – Example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idx="1"/>
          </p:nvPr>
        </p:nvSpPr>
        <p:spPr>
          <a:xfrm>
            <a:off x="741760" y="3186080"/>
            <a:ext cx="11304354" cy="2919914"/>
          </a:xfrm>
          <a:noFill/>
          <a:ln/>
        </p:spPr>
        <p:txBody>
          <a:bodyPr>
            <a:normAutofit/>
          </a:bodyPr>
          <a:lstStyle/>
          <a:p>
            <a:pPr marL="2258" indent="-2258">
              <a:spcBef>
                <a:spcPct val="20000"/>
              </a:spcBef>
              <a:buNone/>
            </a:pPr>
            <a:r>
              <a:rPr lang="en-US" sz="2400" dirty="0"/>
              <a:t>Given link </a:t>
            </a:r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 where owner(</a:t>
            </a:r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)=SKILL and member(</a:t>
            </a:r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)=EMP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  <a:buFont typeface="Monotype Sorts" charset="0"/>
              <a:buNone/>
            </a:pPr>
            <a:r>
              <a:rPr lang="en-US" sz="2400" dirty="0"/>
              <a:t>EMP</a:t>
            </a:r>
            <a:r>
              <a:rPr lang="en-US" sz="2400" baseline="-25000" dirty="0"/>
              <a:t>1</a:t>
            </a:r>
            <a:r>
              <a:rPr lang="en-US" sz="2400" dirty="0"/>
              <a:t> = EMP </a:t>
            </a:r>
            <a:r>
              <a:rPr lang="en-US" sz="2400" dirty="0">
                <a:latin typeface="MS PGothic"/>
                <a:ea typeface="MS PGothic"/>
              </a:rPr>
              <a:t>⋉</a:t>
            </a:r>
            <a:r>
              <a:rPr lang="en-US" sz="2400" dirty="0"/>
              <a:t> SKILL</a:t>
            </a:r>
            <a:r>
              <a:rPr lang="en-US" sz="2400" baseline="-25000" dirty="0"/>
              <a:t>1</a:t>
            </a:r>
            <a:endParaRPr lang="en-US" sz="2400" dirty="0"/>
          </a:p>
          <a:p>
            <a:pPr lvl="2">
              <a:lnSpc>
                <a:spcPct val="100000"/>
              </a:lnSpc>
              <a:spcBef>
                <a:spcPct val="20000"/>
              </a:spcBef>
              <a:buFont typeface="Monotype Sorts" charset="0"/>
              <a:buNone/>
            </a:pPr>
            <a:r>
              <a:rPr lang="en-US" sz="2400" dirty="0"/>
              <a:t>EMP</a:t>
            </a:r>
            <a:r>
              <a:rPr lang="en-US" sz="2400" baseline="-25000" dirty="0"/>
              <a:t>2</a:t>
            </a:r>
            <a:r>
              <a:rPr lang="en-US" sz="2400" dirty="0"/>
              <a:t> = EMP </a:t>
            </a:r>
            <a:r>
              <a:rPr lang="en-US" sz="2400" dirty="0">
                <a:latin typeface="MS PGothic"/>
                <a:ea typeface="MS PGothic"/>
              </a:rPr>
              <a:t>⋉</a:t>
            </a:r>
            <a:r>
              <a:rPr lang="en-US" sz="2400" dirty="0"/>
              <a:t> SKILL</a:t>
            </a:r>
            <a:r>
              <a:rPr lang="en-US" sz="2400" baseline="-25000" dirty="0"/>
              <a:t>2</a:t>
            </a:r>
            <a:endParaRPr lang="en-US" sz="2400" dirty="0"/>
          </a:p>
          <a:p>
            <a:pPr marL="2258" indent="-2258">
              <a:spcBef>
                <a:spcPct val="20000"/>
              </a:spcBef>
              <a:buNone/>
            </a:pPr>
            <a:r>
              <a:rPr lang="en-US" sz="2400" dirty="0"/>
              <a:t>where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  <a:buFont typeface="Monotype Sorts" charset="0"/>
              <a:buNone/>
            </a:pPr>
            <a:r>
              <a:rPr lang="en-US" sz="2400" dirty="0"/>
              <a:t>SKILL</a:t>
            </a:r>
            <a:r>
              <a:rPr lang="en-US" sz="2400" baseline="-25000" dirty="0"/>
              <a:t>1</a:t>
            </a:r>
            <a:r>
              <a:rPr lang="en-US" sz="2400" dirty="0"/>
              <a:t> = </a:t>
            </a:r>
            <a:r>
              <a:rPr lang="en-US" sz="2400" dirty="0">
                <a:latin typeface="Symbol" charset="0"/>
                <a:sym typeface="Symbol"/>
              </a:rPr>
              <a:t></a:t>
            </a:r>
            <a:r>
              <a:rPr lang="en-US" sz="2400" baseline="-25000" dirty="0"/>
              <a:t>SAL≤30000</a:t>
            </a:r>
            <a:r>
              <a:rPr lang="en-US" sz="2400" dirty="0"/>
              <a:t>(SKILL)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  <a:buFont typeface="Monotype Sorts" charset="0"/>
              <a:buNone/>
            </a:pPr>
            <a:r>
              <a:rPr lang="en-US" sz="2400" dirty="0"/>
              <a:t>SKILL</a:t>
            </a:r>
            <a:r>
              <a:rPr lang="en-US" sz="2400" baseline="-25000" dirty="0"/>
              <a:t>2</a:t>
            </a:r>
            <a:r>
              <a:rPr lang="en-US" sz="2400" dirty="0"/>
              <a:t> = </a:t>
            </a:r>
            <a:r>
              <a:rPr lang="en-US" sz="2400" dirty="0">
                <a:latin typeface="Symbol" charset="0"/>
                <a:sym typeface="Symbol"/>
              </a:rPr>
              <a:t></a:t>
            </a:r>
            <a:r>
              <a:rPr lang="en-US" sz="2400" baseline="-25000" dirty="0"/>
              <a:t>SAL&gt;30000</a:t>
            </a:r>
            <a:r>
              <a:rPr lang="en-US" sz="2400" dirty="0"/>
              <a:t>(SKILL)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37134B-029E-47D9-BB90-B0AF597EE760}"/>
              </a:ext>
            </a:extLst>
          </p:cNvPr>
          <p:cNvGrpSpPr/>
          <p:nvPr/>
        </p:nvGrpSpPr>
        <p:grpSpPr>
          <a:xfrm>
            <a:off x="1250811" y="5740896"/>
            <a:ext cx="10645423" cy="3356017"/>
            <a:chOff x="1250811" y="5740896"/>
            <a:chExt cx="10645423" cy="3356017"/>
          </a:xfrm>
        </p:grpSpPr>
        <p:sp>
          <p:nvSpPr>
            <p:cNvPr id="76840" name="Rectangle 40"/>
            <p:cNvSpPr>
              <a:spLocks noChangeArrowheads="1"/>
            </p:cNvSpPr>
            <p:nvPr/>
          </p:nvSpPr>
          <p:spPr bwMode="auto">
            <a:xfrm>
              <a:off x="7238439" y="5740896"/>
              <a:ext cx="1013742" cy="489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EMP</a:t>
              </a:r>
              <a:r>
                <a:rPr lang="en-US" sz="2600" baseline="-25000" dirty="0">
                  <a:solidFill>
                    <a:srgbClr val="000000"/>
                  </a:solidFill>
                  <a:latin typeface="Book Antiqua"/>
                </a:rPr>
                <a:t>2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4C33563-32FB-4F5D-9FA0-DA1B781A3206}"/>
                </a:ext>
              </a:extLst>
            </p:cNvPr>
            <p:cNvGrpSpPr/>
            <p:nvPr/>
          </p:nvGrpSpPr>
          <p:grpSpPr>
            <a:xfrm>
              <a:off x="1250811" y="6345319"/>
              <a:ext cx="10645423" cy="2751594"/>
              <a:chOff x="1250811" y="6345319"/>
              <a:chExt cx="10645423" cy="2751594"/>
            </a:xfrm>
          </p:grpSpPr>
          <p:grpSp>
            <p:nvGrpSpPr>
              <p:cNvPr id="76821" name="Group 21"/>
              <p:cNvGrpSpPr>
                <a:grpSpLocks/>
              </p:cNvGrpSpPr>
              <p:nvPr/>
            </p:nvGrpSpPr>
            <p:grpSpPr bwMode="auto">
              <a:xfrm>
                <a:off x="1250811" y="6345319"/>
                <a:ext cx="4917439" cy="2571609"/>
                <a:chOff x="554" y="2526"/>
                <a:chExt cx="2178" cy="1139"/>
              </a:xfrm>
              <a:noFill/>
            </p:grpSpPr>
            <p:sp>
              <p:nvSpPr>
                <p:cNvPr id="76804" name="Rectangle 4"/>
                <p:cNvSpPr>
                  <a:spLocks noChangeArrowheads="1"/>
                </p:cNvSpPr>
                <p:nvPr/>
              </p:nvSpPr>
              <p:spPr bwMode="auto">
                <a:xfrm>
                  <a:off x="592" y="2800"/>
                  <a:ext cx="2140" cy="856"/>
                </a:xfrm>
                <a:prstGeom prst="rect">
                  <a:avLst/>
                </a:prstGeom>
                <a:grp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76805" name="Line 5"/>
                <p:cNvSpPr>
                  <a:spLocks noChangeShapeType="1"/>
                </p:cNvSpPr>
                <p:nvPr/>
              </p:nvSpPr>
              <p:spPr bwMode="auto">
                <a:xfrm>
                  <a:off x="592" y="3088"/>
                  <a:ext cx="2140" cy="0"/>
                </a:xfrm>
                <a:prstGeom prst="line">
                  <a:avLst/>
                </a:prstGeom>
                <a:grp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76806" name="Line 6"/>
                <p:cNvSpPr>
                  <a:spLocks noChangeShapeType="1"/>
                </p:cNvSpPr>
                <p:nvPr/>
              </p:nvSpPr>
              <p:spPr bwMode="auto">
                <a:xfrm>
                  <a:off x="952" y="2800"/>
                  <a:ext cx="0" cy="856"/>
                </a:xfrm>
                <a:prstGeom prst="line">
                  <a:avLst/>
                </a:prstGeom>
                <a:grp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76807" name="Line 7"/>
                <p:cNvSpPr>
                  <a:spLocks noChangeShapeType="1"/>
                </p:cNvSpPr>
                <p:nvPr/>
              </p:nvSpPr>
              <p:spPr bwMode="auto">
                <a:xfrm>
                  <a:off x="1744" y="2800"/>
                  <a:ext cx="0" cy="856"/>
                </a:xfrm>
                <a:prstGeom prst="line">
                  <a:avLst/>
                </a:prstGeom>
                <a:grp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76808" name="Rectangle 8"/>
                <p:cNvSpPr>
                  <a:spLocks noChangeArrowheads="1"/>
                </p:cNvSpPr>
                <p:nvPr/>
              </p:nvSpPr>
              <p:spPr bwMode="auto">
                <a:xfrm>
                  <a:off x="596" y="2820"/>
                  <a:ext cx="372" cy="19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2300" dirty="0">
                      <a:solidFill>
                        <a:srgbClr val="000000"/>
                      </a:solidFill>
                      <a:latin typeface="Book Antiqua"/>
                    </a:rPr>
                    <a:t>ENO</a:t>
                  </a:r>
                </a:p>
              </p:txBody>
            </p:sp>
            <p:sp>
              <p:nvSpPr>
                <p:cNvPr id="76809" name="Rectangle 9"/>
                <p:cNvSpPr>
                  <a:spLocks noChangeArrowheads="1"/>
                </p:cNvSpPr>
                <p:nvPr/>
              </p:nvSpPr>
              <p:spPr bwMode="auto">
                <a:xfrm>
                  <a:off x="1104" y="2820"/>
                  <a:ext cx="574" cy="19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2300" dirty="0">
                      <a:solidFill>
                        <a:srgbClr val="000000"/>
                      </a:solidFill>
                      <a:latin typeface="Book Antiqua"/>
                    </a:rPr>
                    <a:t>ENAME</a:t>
                  </a:r>
                </a:p>
              </p:txBody>
            </p:sp>
            <p:sp>
              <p:nvSpPr>
                <p:cNvPr id="76810" name="Rectangle 10"/>
                <p:cNvSpPr>
                  <a:spLocks noChangeArrowheads="1"/>
                </p:cNvSpPr>
                <p:nvPr/>
              </p:nvSpPr>
              <p:spPr bwMode="auto">
                <a:xfrm>
                  <a:off x="2020" y="2820"/>
                  <a:ext cx="445" cy="19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2300" dirty="0">
                      <a:solidFill>
                        <a:srgbClr val="000000"/>
                      </a:solidFill>
                      <a:latin typeface="Book Antiqua"/>
                    </a:rPr>
                    <a:t>TITLE</a:t>
                  </a:r>
                </a:p>
              </p:txBody>
            </p:sp>
            <p:sp>
              <p:nvSpPr>
                <p:cNvPr id="76811" name="Rectangle 11"/>
                <p:cNvSpPr>
                  <a:spLocks noChangeArrowheads="1"/>
                </p:cNvSpPr>
                <p:nvPr/>
              </p:nvSpPr>
              <p:spPr bwMode="auto">
                <a:xfrm>
                  <a:off x="649" y="3108"/>
                  <a:ext cx="226" cy="19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2300" dirty="0">
                      <a:solidFill>
                        <a:srgbClr val="000000"/>
                      </a:solidFill>
                      <a:latin typeface="Book Antiqua"/>
                    </a:rPr>
                    <a:t>E3</a:t>
                  </a:r>
                </a:p>
              </p:txBody>
            </p:sp>
            <p:sp>
              <p:nvSpPr>
                <p:cNvPr id="76812" name="Rectangle 12"/>
                <p:cNvSpPr>
                  <a:spLocks noChangeArrowheads="1"/>
                </p:cNvSpPr>
                <p:nvPr/>
              </p:nvSpPr>
              <p:spPr bwMode="auto">
                <a:xfrm>
                  <a:off x="1131" y="3108"/>
                  <a:ext cx="453" cy="19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2300" dirty="0">
                      <a:solidFill>
                        <a:srgbClr val="000000"/>
                      </a:solidFill>
                      <a:latin typeface="Book Antiqua"/>
                    </a:rPr>
                    <a:t>A. Lee</a:t>
                  </a:r>
                </a:p>
              </p:txBody>
            </p:sp>
            <p:sp>
              <p:nvSpPr>
                <p:cNvPr id="76813" name="Rectangle 13"/>
                <p:cNvSpPr>
                  <a:spLocks noChangeArrowheads="1"/>
                </p:cNvSpPr>
                <p:nvPr/>
              </p:nvSpPr>
              <p:spPr bwMode="auto">
                <a:xfrm>
                  <a:off x="1924" y="3108"/>
                  <a:ext cx="728" cy="19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2300" dirty="0">
                      <a:solidFill>
                        <a:srgbClr val="000000"/>
                      </a:solidFill>
                      <a:latin typeface="Book Antiqua"/>
                    </a:rPr>
                    <a:t>Mech. Eng.</a:t>
                  </a:r>
                </a:p>
              </p:txBody>
            </p:sp>
            <p:sp>
              <p:nvSpPr>
                <p:cNvPr id="76814" name="Rectangle 14"/>
                <p:cNvSpPr>
                  <a:spLocks noChangeArrowheads="1"/>
                </p:cNvSpPr>
                <p:nvPr/>
              </p:nvSpPr>
              <p:spPr bwMode="auto">
                <a:xfrm>
                  <a:off x="648" y="3288"/>
                  <a:ext cx="229" cy="19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2300" dirty="0">
                      <a:solidFill>
                        <a:srgbClr val="000000"/>
                      </a:solidFill>
                      <a:latin typeface="Book Antiqua"/>
                    </a:rPr>
                    <a:t>E4</a:t>
                  </a:r>
                </a:p>
              </p:txBody>
            </p:sp>
            <p:sp>
              <p:nvSpPr>
                <p:cNvPr id="76815" name="Rectangle 15"/>
                <p:cNvSpPr>
                  <a:spLocks noChangeArrowheads="1"/>
                </p:cNvSpPr>
                <p:nvPr/>
              </p:nvSpPr>
              <p:spPr bwMode="auto">
                <a:xfrm>
                  <a:off x="1122" y="3288"/>
                  <a:ext cx="542" cy="19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2300" dirty="0">
                      <a:solidFill>
                        <a:srgbClr val="000000"/>
                      </a:solidFill>
                      <a:latin typeface="Book Antiqua"/>
                    </a:rPr>
                    <a:t>J. Miller</a:t>
                  </a:r>
                </a:p>
              </p:txBody>
            </p:sp>
            <p:sp>
              <p:nvSpPr>
                <p:cNvPr id="76816" name="Rectangle 16"/>
                <p:cNvSpPr>
                  <a:spLocks noChangeArrowheads="1"/>
                </p:cNvSpPr>
                <p:nvPr/>
              </p:nvSpPr>
              <p:spPr bwMode="auto">
                <a:xfrm>
                  <a:off x="1913" y="3288"/>
                  <a:ext cx="815" cy="19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2300" dirty="0">
                      <a:solidFill>
                        <a:srgbClr val="000000"/>
                      </a:solidFill>
                      <a:latin typeface="Book Antiqua"/>
                    </a:rPr>
                    <a:t>Programmer</a:t>
                  </a:r>
                </a:p>
              </p:txBody>
            </p:sp>
            <p:sp>
              <p:nvSpPr>
                <p:cNvPr id="76817" name="Rectangle 17"/>
                <p:cNvSpPr>
                  <a:spLocks noChangeArrowheads="1"/>
                </p:cNvSpPr>
                <p:nvPr/>
              </p:nvSpPr>
              <p:spPr bwMode="auto">
                <a:xfrm>
                  <a:off x="648" y="3468"/>
                  <a:ext cx="229" cy="19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2300" dirty="0">
                      <a:solidFill>
                        <a:srgbClr val="000000"/>
                      </a:solidFill>
                      <a:latin typeface="Book Antiqua"/>
                    </a:rPr>
                    <a:t>E7</a:t>
                  </a:r>
                </a:p>
              </p:txBody>
            </p:sp>
            <p:sp>
              <p:nvSpPr>
                <p:cNvPr id="76818" name="Rectangle 18"/>
                <p:cNvSpPr>
                  <a:spLocks noChangeArrowheads="1"/>
                </p:cNvSpPr>
                <p:nvPr/>
              </p:nvSpPr>
              <p:spPr bwMode="auto">
                <a:xfrm>
                  <a:off x="1130" y="3468"/>
                  <a:ext cx="567" cy="19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2300" dirty="0">
                      <a:solidFill>
                        <a:srgbClr val="000000"/>
                      </a:solidFill>
                      <a:latin typeface="Book Antiqua"/>
                    </a:rPr>
                    <a:t>R. Davis</a:t>
                  </a:r>
                </a:p>
              </p:txBody>
            </p:sp>
            <p:sp>
              <p:nvSpPr>
                <p:cNvPr id="76819" name="Rectangle 19"/>
                <p:cNvSpPr>
                  <a:spLocks noChangeArrowheads="1"/>
                </p:cNvSpPr>
                <p:nvPr/>
              </p:nvSpPr>
              <p:spPr bwMode="auto">
                <a:xfrm>
                  <a:off x="1924" y="3468"/>
                  <a:ext cx="728" cy="19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2300" dirty="0">
                      <a:solidFill>
                        <a:srgbClr val="000000"/>
                      </a:solidFill>
                      <a:latin typeface="Book Antiqua"/>
                    </a:rPr>
                    <a:t>Mech. Eng.</a:t>
                  </a:r>
                </a:p>
              </p:txBody>
            </p:sp>
            <p:sp>
              <p:nvSpPr>
                <p:cNvPr id="76820" name="Rectangle 20"/>
                <p:cNvSpPr>
                  <a:spLocks noChangeArrowheads="1"/>
                </p:cNvSpPr>
                <p:nvPr/>
              </p:nvSpPr>
              <p:spPr bwMode="auto">
                <a:xfrm>
                  <a:off x="554" y="2526"/>
                  <a:ext cx="449" cy="21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2600" dirty="0">
                      <a:solidFill>
                        <a:srgbClr val="000000"/>
                      </a:solidFill>
                      <a:latin typeface="Book Antiqua"/>
                    </a:rPr>
                    <a:t>EMP</a:t>
                  </a:r>
                  <a:r>
                    <a:rPr lang="en-US" sz="2600" baseline="-25000" dirty="0">
                      <a:solidFill>
                        <a:srgbClr val="000000"/>
                      </a:solidFill>
                      <a:latin typeface="Book Antiqua"/>
                    </a:rPr>
                    <a:t>1</a:t>
                  </a:r>
                </a:p>
              </p:txBody>
            </p:sp>
          </p:grpSp>
          <p:sp>
            <p:nvSpPr>
              <p:cNvPr id="76822" name="Rectangle 22"/>
              <p:cNvSpPr>
                <a:spLocks noChangeArrowheads="1"/>
              </p:cNvSpPr>
              <p:nvPr/>
            </p:nvSpPr>
            <p:spPr bwMode="auto">
              <a:xfrm>
                <a:off x="7324235" y="6359526"/>
                <a:ext cx="4533617" cy="270794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76823" name="Line 23"/>
              <p:cNvSpPr>
                <a:spLocks noChangeShapeType="1"/>
              </p:cNvSpPr>
              <p:nvPr/>
            </p:nvSpPr>
            <p:spPr bwMode="auto">
              <a:xfrm>
                <a:off x="8137034" y="6388968"/>
                <a:ext cx="0" cy="27079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76824" name="Line 24"/>
              <p:cNvSpPr>
                <a:spLocks noChangeShapeType="1"/>
              </p:cNvSpPr>
              <p:nvPr/>
            </p:nvSpPr>
            <p:spPr bwMode="auto">
              <a:xfrm>
                <a:off x="9925194" y="6388968"/>
                <a:ext cx="0" cy="27079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76825" name="Line 25"/>
              <p:cNvSpPr>
                <a:spLocks noChangeShapeType="1"/>
              </p:cNvSpPr>
              <p:nvPr/>
            </p:nvSpPr>
            <p:spPr bwMode="auto">
              <a:xfrm>
                <a:off x="7324235" y="7009767"/>
                <a:ext cx="453361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76826" name="Rectangle 26"/>
              <p:cNvSpPr>
                <a:spLocks noChangeArrowheads="1"/>
              </p:cNvSpPr>
              <p:nvPr/>
            </p:nvSpPr>
            <p:spPr bwMode="auto">
              <a:xfrm>
                <a:off x="7333266" y="6404683"/>
                <a:ext cx="839893" cy="4447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300" dirty="0">
                    <a:solidFill>
                      <a:srgbClr val="000000"/>
                    </a:solidFill>
                    <a:latin typeface="Book Antiqua"/>
                  </a:rPr>
                  <a:t>ENO</a:t>
                </a:r>
              </a:p>
            </p:txBody>
          </p:sp>
          <p:sp>
            <p:nvSpPr>
              <p:cNvPr id="76827" name="Rectangle 27"/>
              <p:cNvSpPr>
                <a:spLocks noChangeArrowheads="1"/>
              </p:cNvSpPr>
              <p:nvPr/>
            </p:nvSpPr>
            <p:spPr bwMode="auto">
              <a:xfrm>
                <a:off x="8480217" y="6404683"/>
                <a:ext cx="1295964" cy="4447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300" dirty="0">
                    <a:solidFill>
                      <a:srgbClr val="000000"/>
                    </a:solidFill>
                    <a:latin typeface="Book Antiqua"/>
                  </a:rPr>
                  <a:t>ENAME</a:t>
                </a:r>
              </a:p>
            </p:txBody>
          </p:sp>
          <p:sp>
            <p:nvSpPr>
              <p:cNvPr id="76828" name="Rectangle 28"/>
              <p:cNvSpPr>
                <a:spLocks noChangeArrowheads="1"/>
              </p:cNvSpPr>
              <p:nvPr/>
            </p:nvSpPr>
            <p:spPr bwMode="auto">
              <a:xfrm>
                <a:off x="10548341" y="6404683"/>
                <a:ext cx="1004711" cy="4447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300" dirty="0">
                    <a:solidFill>
                      <a:srgbClr val="000000"/>
                    </a:solidFill>
                    <a:latin typeface="Book Antiqua"/>
                  </a:rPr>
                  <a:t>TITLE</a:t>
                </a:r>
              </a:p>
            </p:txBody>
          </p:sp>
          <p:sp>
            <p:nvSpPr>
              <p:cNvPr id="76829" name="Rectangle 29"/>
              <p:cNvSpPr>
                <a:spLocks noChangeArrowheads="1"/>
              </p:cNvSpPr>
              <p:nvPr/>
            </p:nvSpPr>
            <p:spPr bwMode="auto">
              <a:xfrm>
                <a:off x="7452928" y="6979240"/>
                <a:ext cx="510258" cy="4447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300" dirty="0">
                    <a:solidFill>
                      <a:srgbClr val="000000"/>
                    </a:solidFill>
                    <a:latin typeface="Book Antiqua"/>
                  </a:rPr>
                  <a:t>E1</a:t>
                </a:r>
              </a:p>
            </p:txBody>
          </p:sp>
          <p:sp>
            <p:nvSpPr>
              <p:cNvPr id="76830" name="Rectangle 30"/>
              <p:cNvSpPr>
                <a:spLocks noChangeArrowheads="1"/>
              </p:cNvSpPr>
              <p:nvPr/>
            </p:nvSpPr>
            <p:spPr bwMode="auto">
              <a:xfrm>
                <a:off x="8572786" y="6979240"/>
                <a:ext cx="959555" cy="4447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300" dirty="0">
                    <a:solidFill>
                      <a:srgbClr val="000000"/>
                    </a:solidFill>
                    <a:latin typeface="Book Antiqua"/>
                  </a:rPr>
                  <a:t>J. Doe</a:t>
                </a:r>
              </a:p>
            </p:txBody>
          </p:sp>
          <p:sp>
            <p:nvSpPr>
              <p:cNvPr id="76831" name="Rectangle 31"/>
              <p:cNvSpPr>
                <a:spLocks noChangeArrowheads="1"/>
              </p:cNvSpPr>
              <p:nvPr/>
            </p:nvSpPr>
            <p:spPr bwMode="auto">
              <a:xfrm>
                <a:off x="10342883" y="6979240"/>
                <a:ext cx="1553351" cy="4447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300" dirty="0">
                    <a:solidFill>
                      <a:srgbClr val="000000"/>
                    </a:solidFill>
                    <a:latin typeface="Book Antiqua"/>
                  </a:rPr>
                  <a:t>Elect. Eng.</a:t>
                </a:r>
              </a:p>
            </p:txBody>
          </p:sp>
          <p:grpSp>
            <p:nvGrpSpPr>
              <p:cNvPr id="76835" name="Group 35"/>
              <p:cNvGrpSpPr>
                <a:grpSpLocks/>
              </p:cNvGrpSpPr>
              <p:nvPr/>
            </p:nvGrpSpPr>
            <p:grpSpPr bwMode="auto">
              <a:xfrm>
                <a:off x="7452928" y="7411288"/>
                <a:ext cx="4443306" cy="444782"/>
                <a:chOff x="3301" y="3276"/>
                <a:chExt cx="1968" cy="197"/>
              </a:xfrm>
            </p:grpSpPr>
            <p:sp>
              <p:nvSpPr>
                <p:cNvPr id="76832" name="Rectangle 32"/>
                <p:cNvSpPr>
                  <a:spLocks noChangeArrowheads="1"/>
                </p:cNvSpPr>
                <p:nvPr/>
              </p:nvSpPr>
              <p:spPr bwMode="auto">
                <a:xfrm>
                  <a:off x="3301" y="3276"/>
                  <a:ext cx="226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2300" dirty="0">
                      <a:solidFill>
                        <a:srgbClr val="000000"/>
                      </a:solidFill>
                      <a:latin typeface="Book Antiqua"/>
                    </a:rPr>
                    <a:t>E2</a:t>
                  </a:r>
                </a:p>
              </p:txBody>
            </p:sp>
            <p:sp>
              <p:nvSpPr>
                <p:cNvPr id="76833" name="Rectangle 33"/>
                <p:cNvSpPr>
                  <a:spLocks noChangeArrowheads="1"/>
                </p:cNvSpPr>
                <p:nvPr/>
              </p:nvSpPr>
              <p:spPr bwMode="auto">
                <a:xfrm>
                  <a:off x="3772" y="3276"/>
                  <a:ext cx="610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2300" dirty="0">
                      <a:solidFill>
                        <a:srgbClr val="000000"/>
                      </a:solidFill>
                      <a:latin typeface="Book Antiqua"/>
                    </a:rPr>
                    <a:t>M. Smith</a:t>
                  </a:r>
                </a:p>
              </p:txBody>
            </p:sp>
            <p:sp>
              <p:nvSpPr>
                <p:cNvPr id="76834" name="Rectangle 34"/>
                <p:cNvSpPr>
                  <a:spLocks noChangeArrowheads="1"/>
                </p:cNvSpPr>
                <p:nvPr/>
              </p:nvSpPr>
              <p:spPr bwMode="auto">
                <a:xfrm>
                  <a:off x="4575" y="3276"/>
                  <a:ext cx="69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2300" dirty="0">
                      <a:solidFill>
                        <a:srgbClr val="000000"/>
                      </a:solidFill>
                      <a:latin typeface="Book Antiqua"/>
                    </a:rPr>
                    <a:t>Syst. Anal.</a:t>
                  </a:r>
                </a:p>
              </p:txBody>
            </p:sp>
          </p:grpSp>
          <p:grpSp>
            <p:nvGrpSpPr>
              <p:cNvPr id="76839" name="Group 39"/>
              <p:cNvGrpSpPr>
                <a:grpSpLocks/>
              </p:cNvGrpSpPr>
              <p:nvPr/>
            </p:nvGrpSpPr>
            <p:grpSpPr bwMode="auto">
              <a:xfrm>
                <a:off x="7452928" y="7813536"/>
                <a:ext cx="4443306" cy="444782"/>
                <a:chOff x="3301" y="3444"/>
                <a:chExt cx="1968" cy="197"/>
              </a:xfrm>
            </p:grpSpPr>
            <p:sp>
              <p:nvSpPr>
                <p:cNvPr id="76836" name="Rectangle 36"/>
                <p:cNvSpPr>
                  <a:spLocks noChangeArrowheads="1"/>
                </p:cNvSpPr>
                <p:nvPr/>
              </p:nvSpPr>
              <p:spPr bwMode="auto">
                <a:xfrm>
                  <a:off x="3301" y="3444"/>
                  <a:ext cx="226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2300" dirty="0">
                      <a:solidFill>
                        <a:srgbClr val="000000"/>
                      </a:solidFill>
                      <a:latin typeface="Book Antiqua"/>
                    </a:rPr>
                    <a:t>E5</a:t>
                  </a:r>
                </a:p>
              </p:txBody>
            </p:sp>
            <p:sp>
              <p:nvSpPr>
                <p:cNvPr id="76837" name="Rectangle 37"/>
                <p:cNvSpPr>
                  <a:spLocks noChangeArrowheads="1"/>
                </p:cNvSpPr>
                <p:nvPr/>
              </p:nvSpPr>
              <p:spPr bwMode="auto">
                <a:xfrm>
                  <a:off x="3796" y="3444"/>
                  <a:ext cx="575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2300" dirty="0">
                      <a:solidFill>
                        <a:srgbClr val="000000"/>
                      </a:solidFill>
                      <a:latin typeface="Book Antiqua"/>
                    </a:rPr>
                    <a:t>B. Casey</a:t>
                  </a:r>
                </a:p>
              </p:txBody>
            </p:sp>
            <p:sp>
              <p:nvSpPr>
                <p:cNvPr id="76838" name="Rectangle 38"/>
                <p:cNvSpPr>
                  <a:spLocks noChangeArrowheads="1"/>
                </p:cNvSpPr>
                <p:nvPr/>
              </p:nvSpPr>
              <p:spPr bwMode="auto">
                <a:xfrm>
                  <a:off x="4575" y="3444"/>
                  <a:ext cx="69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2300" dirty="0">
                      <a:solidFill>
                        <a:srgbClr val="000000"/>
                      </a:solidFill>
                      <a:latin typeface="Book Antiqua"/>
                    </a:rPr>
                    <a:t>Syst. Anal.</a:t>
                  </a:r>
                </a:p>
              </p:txBody>
            </p:sp>
          </p:grpSp>
          <p:grpSp>
            <p:nvGrpSpPr>
              <p:cNvPr id="76844" name="Group 44"/>
              <p:cNvGrpSpPr>
                <a:grpSpLocks/>
              </p:cNvGrpSpPr>
              <p:nvPr/>
            </p:nvGrpSpPr>
            <p:grpSpPr bwMode="auto">
              <a:xfrm>
                <a:off x="7452928" y="8192843"/>
                <a:ext cx="4443306" cy="444782"/>
                <a:chOff x="3301" y="3612"/>
                <a:chExt cx="1968" cy="197"/>
              </a:xfrm>
            </p:grpSpPr>
            <p:sp>
              <p:nvSpPr>
                <p:cNvPr id="76841" name="Rectangle 41"/>
                <p:cNvSpPr>
                  <a:spLocks noChangeArrowheads="1"/>
                </p:cNvSpPr>
                <p:nvPr/>
              </p:nvSpPr>
              <p:spPr bwMode="auto">
                <a:xfrm>
                  <a:off x="3301" y="3612"/>
                  <a:ext cx="226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2300" dirty="0">
                      <a:solidFill>
                        <a:srgbClr val="000000"/>
                      </a:solidFill>
                      <a:latin typeface="Book Antiqua"/>
                    </a:rPr>
                    <a:t>E6</a:t>
                  </a:r>
                </a:p>
              </p:txBody>
            </p:sp>
            <p:sp>
              <p:nvSpPr>
                <p:cNvPr id="76842" name="Rectangle 42"/>
                <p:cNvSpPr>
                  <a:spLocks noChangeArrowheads="1"/>
                </p:cNvSpPr>
                <p:nvPr/>
              </p:nvSpPr>
              <p:spPr bwMode="auto">
                <a:xfrm>
                  <a:off x="3776" y="3612"/>
                  <a:ext cx="473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2300" dirty="0">
                      <a:solidFill>
                        <a:srgbClr val="000000"/>
                      </a:solidFill>
                      <a:latin typeface="Book Antiqua"/>
                    </a:rPr>
                    <a:t>L. Chu</a:t>
                  </a:r>
                </a:p>
              </p:txBody>
            </p:sp>
            <p:sp>
              <p:nvSpPr>
                <p:cNvPr id="76843" name="Rectangle 43"/>
                <p:cNvSpPr>
                  <a:spLocks noChangeArrowheads="1"/>
                </p:cNvSpPr>
                <p:nvPr/>
              </p:nvSpPr>
              <p:spPr bwMode="auto">
                <a:xfrm>
                  <a:off x="4581" y="3612"/>
                  <a:ext cx="688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2300" dirty="0">
                      <a:solidFill>
                        <a:srgbClr val="000000"/>
                      </a:solidFill>
                      <a:latin typeface="Book Antiqua"/>
                    </a:rPr>
                    <a:t>Elect. Eng.</a:t>
                  </a:r>
                </a:p>
              </p:txBody>
            </p:sp>
          </p:grpSp>
          <p:grpSp>
            <p:nvGrpSpPr>
              <p:cNvPr id="76848" name="Group 48"/>
              <p:cNvGrpSpPr>
                <a:grpSpLocks/>
              </p:cNvGrpSpPr>
              <p:nvPr/>
            </p:nvGrpSpPr>
            <p:grpSpPr bwMode="auto">
              <a:xfrm>
                <a:off x="7452928" y="8621216"/>
                <a:ext cx="4443306" cy="444782"/>
                <a:chOff x="3301" y="3780"/>
                <a:chExt cx="1968" cy="197"/>
              </a:xfrm>
            </p:grpSpPr>
            <p:sp>
              <p:nvSpPr>
                <p:cNvPr id="76845" name="Rectangle 45"/>
                <p:cNvSpPr>
                  <a:spLocks noChangeArrowheads="1"/>
                </p:cNvSpPr>
                <p:nvPr/>
              </p:nvSpPr>
              <p:spPr bwMode="auto">
                <a:xfrm>
                  <a:off x="3301" y="3780"/>
                  <a:ext cx="226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2300" dirty="0">
                      <a:solidFill>
                        <a:srgbClr val="000000"/>
                      </a:solidFill>
                      <a:latin typeface="Book Antiqua"/>
                    </a:rPr>
                    <a:t>E8</a:t>
                  </a:r>
                </a:p>
              </p:txBody>
            </p:sp>
            <p:sp>
              <p:nvSpPr>
                <p:cNvPr id="76846" name="Rectangle 46"/>
                <p:cNvSpPr>
                  <a:spLocks noChangeArrowheads="1"/>
                </p:cNvSpPr>
                <p:nvPr/>
              </p:nvSpPr>
              <p:spPr bwMode="auto">
                <a:xfrm>
                  <a:off x="3813" y="3780"/>
                  <a:ext cx="499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2300" dirty="0">
                      <a:solidFill>
                        <a:srgbClr val="000000"/>
                      </a:solidFill>
                      <a:latin typeface="Book Antiqua"/>
                    </a:rPr>
                    <a:t>J. Jones</a:t>
                  </a:r>
                </a:p>
              </p:txBody>
            </p:sp>
            <p:sp>
              <p:nvSpPr>
                <p:cNvPr id="76847" name="Rectangle 47"/>
                <p:cNvSpPr>
                  <a:spLocks noChangeArrowheads="1"/>
                </p:cNvSpPr>
                <p:nvPr/>
              </p:nvSpPr>
              <p:spPr bwMode="auto">
                <a:xfrm>
                  <a:off x="4575" y="3780"/>
                  <a:ext cx="69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2300" dirty="0">
                      <a:solidFill>
                        <a:srgbClr val="000000"/>
                      </a:solidFill>
                      <a:latin typeface="Book Antiqua"/>
                    </a:rPr>
                    <a:t>Syst. Anal.</a:t>
                  </a:r>
                </a:p>
              </p:txBody>
            </p:sp>
          </p:grp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42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DHF – Correctness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idx="1"/>
          </p:nvPr>
        </p:nvSpPr>
        <p:spPr>
          <a:xfrm>
            <a:off x="813768" y="3436640"/>
            <a:ext cx="11232345" cy="5760639"/>
          </a:xfrm>
          <a:noFill/>
          <a:ln/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Completeness</a:t>
            </a:r>
            <a:endParaRPr lang="en-US" sz="2400" dirty="0"/>
          </a:p>
          <a:p>
            <a:pPr lvl="1"/>
            <a:r>
              <a:rPr lang="en-US" sz="2400" dirty="0"/>
              <a:t>Referential integrity</a:t>
            </a:r>
          </a:p>
          <a:p>
            <a:pPr lvl="1"/>
            <a:r>
              <a:rPr lang="en-US" sz="2400" dirty="0"/>
              <a:t>Let </a:t>
            </a:r>
            <a:r>
              <a:rPr lang="en-US" sz="2400" i="1" dirty="0"/>
              <a:t>R</a:t>
            </a:r>
            <a:r>
              <a:rPr lang="en-US" sz="2400" dirty="0"/>
              <a:t> be the member relation of a link whose owner is relation </a:t>
            </a:r>
            <a:r>
              <a:rPr lang="en-US" sz="2400" i="1" dirty="0"/>
              <a:t>S</a:t>
            </a:r>
            <a:r>
              <a:rPr lang="en-US" sz="2400" dirty="0"/>
              <a:t> which is fragmented as </a:t>
            </a:r>
            <a:r>
              <a:rPr lang="en-US" sz="2400" i="1" dirty="0"/>
              <a:t>F</a:t>
            </a:r>
            <a:r>
              <a:rPr lang="en-US" sz="2400" i="1" baseline="-25000" dirty="0"/>
              <a:t>S</a:t>
            </a:r>
            <a:r>
              <a:rPr lang="en-US" sz="2400" i="1" dirty="0"/>
              <a:t> </a:t>
            </a:r>
            <a:r>
              <a:rPr lang="en-US" sz="2400" dirty="0"/>
              <a:t>= {</a:t>
            </a:r>
            <a:r>
              <a:rPr lang="en-US" sz="2400" i="1" dirty="0"/>
              <a:t>S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i="1" dirty="0"/>
              <a:t>S</a:t>
            </a:r>
            <a:r>
              <a:rPr lang="en-US" sz="2400" baseline="-25000" dirty="0"/>
              <a:t>2</a:t>
            </a:r>
            <a:r>
              <a:rPr lang="en-US" sz="2400" dirty="0"/>
              <a:t>, ..., </a:t>
            </a:r>
            <a:r>
              <a:rPr lang="en-US" sz="2400" i="1" dirty="0" err="1"/>
              <a:t>S</a:t>
            </a:r>
            <a:r>
              <a:rPr lang="en-US" sz="2400" i="1" baseline="-25000" dirty="0" err="1"/>
              <a:t>n</a:t>
            </a:r>
            <a:r>
              <a:rPr lang="en-US" sz="2400" dirty="0"/>
              <a:t>}. Furthermore, let </a:t>
            </a:r>
            <a:r>
              <a:rPr lang="en-US" sz="2400" i="1" dirty="0"/>
              <a:t>A</a:t>
            </a:r>
            <a:r>
              <a:rPr lang="en-US" sz="2400" dirty="0"/>
              <a:t> be the join attribute between </a:t>
            </a:r>
            <a:r>
              <a:rPr lang="en-US" sz="2400" i="1" dirty="0"/>
              <a:t>R</a:t>
            </a:r>
            <a:r>
              <a:rPr lang="en-US" sz="2400" dirty="0"/>
              <a:t> and </a:t>
            </a:r>
            <a:r>
              <a:rPr lang="en-US" sz="2400" i="1" dirty="0"/>
              <a:t>S</a:t>
            </a:r>
            <a:r>
              <a:rPr lang="en-US" sz="2400" dirty="0"/>
              <a:t>. Then, for each </a:t>
            </a:r>
            <a:r>
              <a:rPr lang="en-US" sz="2400" dirty="0" err="1"/>
              <a:t>tuple</a:t>
            </a:r>
            <a:r>
              <a:rPr lang="en-US" sz="2400" dirty="0"/>
              <a:t> </a:t>
            </a:r>
            <a:r>
              <a:rPr lang="en-US" sz="2400" b="1" i="1" dirty="0"/>
              <a:t>t</a:t>
            </a:r>
            <a:r>
              <a:rPr lang="en-US" sz="2400" b="1" dirty="0"/>
              <a:t> of </a:t>
            </a:r>
            <a:r>
              <a:rPr lang="en-US" sz="2400" b="1" i="1" dirty="0"/>
              <a:t>R</a:t>
            </a:r>
            <a:r>
              <a:rPr lang="en-US" sz="2400" i="1" dirty="0"/>
              <a:t>,</a:t>
            </a:r>
            <a:r>
              <a:rPr lang="en-US" sz="2400" dirty="0"/>
              <a:t> there should be a </a:t>
            </a:r>
            <a:r>
              <a:rPr lang="en-US" sz="2400" dirty="0" err="1"/>
              <a:t>tuple</a:t>
            </a:r>
            <a:r>
              <a:rPr lang="en-US" sz="2400" dirty="0"/>
              <a:t> </a:t>
            </a:r>
            <a:r>
              <a:rPr lang="en-US" sz="2400" b="1" i="1" dirty="0"/>
              <a:t>t' </a:t>
            </a:r>
            <a:r>
              <a:rPr lang="en-US" sz="2400" b="1" dirty="0"/>
              <a:t>of </a:t>
            </a:r>
            <a:r>
              <a:rPr lang="en-US" sz="2400" b="1" i="1" dirty="0"/>
              <a:t>S</a:t>
            </a:r>
            <a:r>
              <a:rPr lang="en-US" sz="2400" dirty="0"/>
              <a:t> such that</a:t>
            </a:r>
          </a:p>
          <a:p>
            <a:pPr lvl="3">
              <a:buFont typeface="Monotype Sorts" charset="0"/>
              <a:buNone/>
            </a:pPr>
            <a:r>
              <a:rPr lang="en-US" sz="2400" i="1" dirty="0"/>
              <a:t>t</a:t>
            </a:r>
            <a:r>
              <a:rPr lang="en-US" sz="2400" dirty="0"/>
              <a:t>[</a:t>
            </a:r>
            <a:r>
              <a:rPr lang="en-US" sz="2400" i="1" dirty="0"/>
              <a:t>A</a:t>
            </a:r>
            <a:r>
              <a:rPr lang="en-US" sz="2400" dirty="0"/>
              <a:t>] = </a:t>
            </a:r>
            <a:r>
              <a:rPr lang="en-US" sz="2400" i="1" dirty="0"/>
              <a:t>t' </a:t>
            </a:r>
            <a:r>
              <a:rPr lang="en-US" sz="2400" dirty="0"/>
              <a:t>[</a:t>
            </a:r>
            <a:r>
              <a:rPr lang="en-US" sz="2400" i="1" dirty="0"/>
              <a:t>A</a:t>
            </a:r>
            <a:r>
              <a:rPr lang="en-US" sz="2400" dirty="0"/>
              <a:t>]</a:t>
            </a:r>
          </a:p>
          <a:p>
            <a:r>
              <a:rPr lang="en-US" sz="2400" dirty="0">
                <a:solidFill>
                  <a:schemeClr val="tx2"/>
                </a:solidFill>
              </a:rPr>
              <a:t>Reconstruction</a:t>
            </a:r>
            <a:endParaRPr lang="en-US" sz="2400" dirty="0"/>
          </a:p>
          <a:p>
            <a:pPr lvl="1"/>
            <a:r>
              <a:rPr lang="en-US" sz="2400" dirty="0"/>
              <a:t>Same as primary horizontal fragmentation.</a:t>
            </a:r>
          </a:p>
          <a:p>
            <a:r>
              <a:rPr lang="en-US" sz="2400" dirty="0" err="1">
                <a:solidFill>
                  <a:schemeClr val="tx2"/>
                </a:solidFill>
              </a:rPr>
              <a:t>Disjointness</a:t>
            </a:r>
            <a:endParaRPr lang="en-US" sz="2400" dirty="0"/>
          </a:p>
          <a:p>
            <a:pPr lvl="1"/>
            <a:r>
              <a:rPr lang="en-US" sz="2400" u="sng" dirty="0"/>
              <a:t>Simple</a:t>
            </a:r>
            <a:r>
              <a:rPr lang="en-US" sz="2400" dirty="0"/>
              <a:t> join graphs between the owner and the member fragments.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43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2A2E-4F38-4B92-8148-6792DF0E9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Join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B18EF-958A-4646-A97E-E8B9732B2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520" y="3235291"/>
            <a:ext cx="4998225" cy="1877989"/>
          </a:xfrm>
        </p:spPr>
        <p:txBody>
          <a:bodyPr>
            <a:normAutofit/>
          </a:bodyPr>
          <a:lstStyle/>
          <a:p>
            <a:r>
              <a:rPr lang="en-US" dirty="0"/>
              <a:t>In a </a:t>
            </a:r>
            <a:r>
              <a:rPr lang="en-US" i="1" dirty="0"/>
              <a:t>simple </a:t>
            </a:r>
            <a:r>
              <a:rPr lang="en-US" dirty="0"/>
              <a:t>graph, there exists only one link coming in or going out of a fragment.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4644F-3D8E-4B4F-BB27-D6124054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44</a:t>
            </a:fld>
            <a:endParaRPr lang="en-US" dirty="0">
              <a:latin typeface="Book Antiqua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B0D4C9B-F94E-4CF2-B29D-A03F0CAE6E39}"/>
              </a:ext>
            </a:extLst>
          </p:cNvPr>
          <p:cNvGrpSpPr/>
          <p:nvPr/>
        </p:nvGrpSpPr>
        <p:grpSpPr>
          <a:xfrm>
            <a:off x="309712" y="6239360"/>
            <a:ext cx="5829488" cy="1445752"/>
            <a:chOff x="2370689" y="4164815"/>
            <a:chExt cx="8270366" cy="2426397"/>
          </a:xfrm>
        </p:grpSpPr>
        <p:grpSp>
          <p:nvGrpSpPr>
            <p:cNvPr id="5" name="Group 13">
              <a:extLst>
                <a:ext uri="{FF2B5EF4-FFF2-40B4-BE49-F238E27FC236}">
                  <a16:creationId xmlns:a16="http://schemas.microsoft.com/office/drawing/2014/main" id="{65D2FFD9-CF7E-4487-976B-B574322EAD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7441" y="4690876"/>
              <a:ext cx="3370863" cy="1837831"/>
              <a:chOff x="1216" y="3232"/>
              <a:chExt cx="1493" cy="814"/>
            </a:xfrm>
            <a:noFill/>
          </p:grpSpPr>
          <p:sp>
            <p:nvSpPr>
              <p:cNvPr id="6" name="Rectangle 4">
                <a:extLst>
                  <a:ext uri="{FF2B5EF4-FFF2-40B4-BE49-F238E27FC236}">
                    <a16:creationId xmlns:a16="http://schemas.microsoft.com/office/drawing/2014/main" id="{7F3AFFCC-AFAF-47BE-A8D9-E96AF3E2B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6" y="3232"/>
                <a:ext cx="1468" cy="784"/>
              </a:xfrm>
              <a:prstGeom prst="rect">
                <a:avLst/>
              </a:prstGeom>
              <a:grp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Book Antiqua"/>
                </a:endParaRPr>
              </a:p>
            </p:txBody>
          </p:sp>
          <p:sp>
            <p:nvSpPr>
              <p:cNvPr id="7" name="Line 5">
                <a:extLst>
                  <a:ext uri="{FF2B5EF4-FFF2-40B4-BE49-F238E27FC236}">
                    <a16:creationId xmlns:a16="http://schemas.microsoft.com/office/drawing/2014/main" id="{2E830DBA-AE2B-43DB-A5B4-03381FD4CF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6" y="3520"/>
                <a:ext cx="1468" cy="0"/>
              </a:xfrm>
              <a:prstGeom prst="line">
                <a:avLst/>
              </a:pr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Book Antiqua"/>
                </a:endParaRPr>
              </a:p>
            </p:txBody>
          </p:sp>
          <p:sp>
            <p:nvSpPr>
              <p:cNvPr id="8" name="Line 6">
                <a:extLst>
                  <a:ext uri="{FF2B5EF4-FFF2-40B4-BE49-F238E27FC236}">
                    <a16:creationId xmlns:a16="http://schemas.microsoft.com/office/drawing/2014/main" id="{7DE8660A-5638-4F89-8BC6-96F56175C6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8" y="3240"/>
                <a:ext cx="0" cy="776"/>
              </a:xfrm>
              <a:prstGeom prst="line">
                <a:avLst/>
              </a:pr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Book Antiqua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E92060E2-7265-41FC-9DB4-80C0291243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6" y="3262"/>
                <a:ext cx="564" cy="29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Book Antiqua"/>
                  </a:rPr>
                  <a:t>TITLE</a:t>
                </a: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0BF3AE91-4C26-43F1-B53D-ACD489CCE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2" y="3510"/>
                <a:ext cx="913" cy="29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Book Antiqua"/>
                  </a:rPr>
                  <a:t>Mech. Eng.</a:t>
                </a: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76A584E4-0B0B-4A8D-8DCD-FF372854E7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9" y="3750"/>
                <a:ext cx="1022" cy="29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Book Antiqua"/>
                  </a:rPr>
                  <a:t>Programmer</a:t>
                </a: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48D867C4-012E-4C5A-9D8A-D601667FD5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4" y="3250"/>
                <a:ext cx="423" cy="29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Book Antiqua"/>
                  </a:rPr>
                  <a:t>SAL</a:t>
                </a: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752C2475-AC0C-4CDF-AAA8-A0E9B6E38D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1" y="3510"/>
                <a:ext cx="518" cy="29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Book Antiqua"/>
                  </a:rPr>
                  <a:t>27000</a:t>
                </a: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8FD498F6-6D76-4FFF-BAAB-31BE55C363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1" y="3750"/>
                <a:ext cx="518" cy="29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Book Antiqua"/>
                  </a:rPr>
                  <a:t>24000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6889230-78F0-491B-A2A0-23D16AD4C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689" y="4164815"/>
              <a:ext cx="1235188" cy="730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  <a:latin typeface="Book Antiqua"/>
                </a:rPr>
                <a:t>PAY</a:t>
              </a:r>
              <a:r>
                <a:rPr lang="en-US" sz="2000" baseline="-25000" dirty="0">
                  <a:solidFill>
                    <a:schemeClr val="tx2"/>
                  </a:solidFill>
                  <a:latin typeface="Book Antiqua"/>
                </a:rPr>
                <a:t>1</a:t>
              </a: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9E85AA90-F1C2-4AE1-8126-3FA7F58BD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7488" y="4164815"/>
              <a:ext cx="1235188" cy="730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  <a:latin typeface="Book Antiqua"/>
                </a:rPr>
                <a:t>PAY</a:t>
              </a:r>
              <a:r>
                <a:rPr lang="en-US" sz="2000" baseline="-25000" dirty="0">
                  <a:solidFill>
                    <a:schemeClr val="tx2"/>
                  </a:solidFill>
                  <a:latin typeface="Book Antiqua"/>
                </a:rPr>
                <a:t>2</a:t>
              </a: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C4067FD3-4337-40C4-9ADA-9C3C9CE24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0054" y="4690877"/>
              <a:ext cx="3314418" cy="177009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lIns="130046" tIns="65023" rIns="130046" bIns="65023" anchor="ctr"/>
            <a:lstStyle/>
            <a:p>
              <a:endParaRPr lang="en-US" sz="1400" dirty="0">
                <a:latin typeface="Book Antiqua"/>
              </a:endParaRPr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A8AC9449-9762-4A5A-85D0-0A7C1E2497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0054" y="5341118"/>
              <a:ext cx="331441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400" dirty="0">
                <a:latin typeface="Book Antiqua"/>
              </a:endParaRPr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734DAC13-DB24-4573-8B13-8E274BCDC1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59147" y="4708940"/>
              <a:ext cx="0" cy="17520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400" dirty="0">
                <a:latin typeface="Book Antiqua"/>
              </a:endParaRPr>
            </a:p>
          </p:txBody>
        </p: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FADC0E64-3705-4E1E-BD7B-8356B8FE4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4562" y="4758612"/>
              <a:ext cx="1383010" cy="730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TITLE</a:t>
              </a:r>
            </a:p>
          </p:txBody>
        </p:sp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36D1FD23-EE59-4528-8C93-94ABF5A59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4145" y="5318541"/>
              <a:ext cx="2062996" cy="730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Elect. Eng.</a:t>
              </a:r>
            </a:p>
          </p:txBody>
        </p:sp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id="{54B551EE-1A46-49A2-8E57-5F7011E80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7544" y="5860407"/>
              <a:ext cx="2090287" cy="730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Syst. Anal.</a:t>
              </a:r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42C449AF-A333-4642-BCB9-992954CAA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5268" y="4731520"/>
              <a:ext cx="1064622" cy="730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SAL</a:t>
              </a:r>
            </a:p>
          </p:txBody>
        </p:sp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DA80D815-9C30-4DB7-807E-AA9937A07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2658" y="5318541"/>
              <a:ext cx="1278397" cy="730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40000</a:t>
              </a:r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BA80547B-C49E-497C-9B65-67B20F3E4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2658" y="5860407"/>
              <a:ext cx="1278397" cy="730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34000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8F76BF4-595B-4F76-86B0-A8C473009537}"/>
              </a:ext>
            </a:extLst>
          </p:cNvPr>
          <p:cNvGrpSpPr/>
          <p:nvPr/>
        </p:nvGrpSpPr>
        <p:grpSpPr>
          <a:xfrm>
            <a:off x="4054128" y="7397080"/>
            <a:ext cx="8235772" cy="1987862"/>
            <a:chOff x="1250811" y="5740896"/>
            <a:chExt cx="10607041" cy="3356017"/>
          </a:xfrm>
        </p:grpSpPr>
        <p:sp>
          <p:nvSpPr>
            <p:cNvPr id="73" name="Rectangle 40">
              <a:extLst>
                <a:ext uri="{FF2B5EF4-FFF2-40B4-BE49-F238E27FC236}">
                  <a16:creationId xmlns:a16="http://schemas.microsoft.com/office/drawing/2014/main" id="{B3CEFD47-9F0B-4406-879D-804F5F321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8439" y="5740896"/>
              <a:ext cx="822340" cy="3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EMP</a:t>
              </a:r>
              <a:r>
                <a:rPr lang="en-US" sz="2000" baseline="-25000" dirty="0">
                  <a:solidFill>
                    <a:srgbClr val="000000"/>
                  </a:solidFill>
                  <a:latin typeface="Book Antiqua"/>
                </a:rPr>
                <a:t>2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7374E68-6F66-45E4-8D36-887DA3720E55}"/>
                </a:ext>
              </a:extLst>
            </p:cNvPr>
            <p:cNvGrpSpPr/>
            <p:nvPr/>
          </p:nvGrpSpPr>
          <p:grpSpPr>
            <a:xfrm>
              <a:off x="1250811" y="6345319"/>
              <a:ext cx="10607041" cy="2751594"/>
              <a:chOff x="1250811" y="6345319"/>
              <a:chExt cx="10607041" cy="2751594"/>
            </a:xfrm>
          </p:grpSpPr>
          <p:grpSp>
            <p:nvGrpSpPr>
              <p:cNvPr id="75" name="Group 21">
                <a:extLst>
                  <a:ext uri="{FF2B5EF4-FFF2-40B4-BE49-F238E27FC236}">
                    <a16:creationId xmlns:a16="http://schemas.microsoft.com/office/drawing/2014/main" id="{2B6F5FBA-BA14-4DFC-AA57-4DC6373EE8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50811" y="6345319"/>
                <a:ext cx="4917439" cy="2551289"/>
                <a:chOff x="554" y="2526"/>
                <a:chExt cx="2178" cy="1130"/>
              </a:xfrm>
              <a:noFill/>
            </p:grpSpPr>
            <p:sp>
              <p:nvSpPr>
                <p:cNvPr id="102" name="Rectangle 4">
                  <a:extLst>
                    <a:ext uri="{FF2B5EF4-FFF2-40B4-BE49-F238E27FC236}">
                      <a16:creationId xmlns:a16="http://schemas.microsoft.com/office/drawing/2014/main" id="{0A12CCBF-8200-4F84-A55D-BA58C18006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2" y="2800"/>
                  <a:ext cx="2140" cy="856"/>
                </a:xfrm>
                <a:prstGeom prst="rect">
                  <a:avLst/>
                </a:prstGeom>
                <a:grp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 dirty="0">
                    <a:latin typeface="Book Antiqua"/>
                  </a:endParaRPr>
                </a:p>
              </p:txBody>
            </p:sp>
            <p:sp>
              <p:nvSpPr>
                <p:cNvPr id="103" name="Line 5">
                  <a:extLst>
                    <a:ext uri="{FF2B5EF4-FFF2-40B4-BE49-F238E27FC236}">
                      <a16:creationId xmlns:a16="http://schemas.microsoft.com/office/drawing/2014/main" id="{256CCEEB-E978-4FCE-954A-57C507A0E3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92" y="3088"/>
                  <a:ext cx="2140" cy="0"/>
                </a:xfrm>
                <a:prstGeom prst="line">
                  <a:avLst/>
                </a:prstGeom>
                <a:grp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 dirty="0">
                    <a:latin typeface="Book Antiqua"/>
                  </a:endParaRPr>
                </a:p>
              </p:txBody>
            </p:sp>
            <p:sp>
              <p:nvSpPr>
                <p:cNvPr id="104" name="Line 6">
                  <a:extLst>
                    <a:ext uri="{FF2B5EF4-FFF2-40B4-BE49-F238E27FC236}">
                      <a16:creationId xmlns:a16="http://schemas.microsoft.com/office/drawing/2014/main" id="{56F8C4D2-1274-4B2F-8B0D-A0245FBDB6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" y="2800"/>
                  <a:ext cx="0" cy="856"/>
                </a:xfrm>
                <a:prstGeom prst="line">
                  <a:avLst/>
                </a:prstGeom>
                <a:grp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 dirty="0">
                    <a:latin typeface="Book Antiqua"/>
                  </a:endParaRPr>
                </a:p>
              </p:txBody>
            </p:sp>
            <p:sp>
              <p:nvSpPr>
                <p:cNvPr id="105" name="Line 7">
                  <a:extLst>
                    <a:ext uri="{FF2B5EF4-FFF2-40B4-BE49-F238E27FC236}">
                      <a16:creationId xmlns:a16="http://schemas.microsoft.com/office/drawing/2014/main" id="{B9D60BDC-ABC8-4DFD-8C1F-21C567C1B6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44" y="2800"/>
                  <a:ext cx="0" cy="856"/>
                </a:xfrm>
                <a:prstGeom prst="line">
                  <a:avLst/>
                </a:prstGeom>
                <a:grp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 dirty="0">
                    <a:latin typeface="Book Antiqua"/>
                  </a:endParaRPr>
                </a:p>
              </p:txBody>
            </p:sp>
            <p:sp>
              <p:nvSpPr>
                <p:cNvPr id="106" name="Rectangle 8">
                  <a:extLst>
                    <a:ext uri="{FF2B5EF4-FFF2-40B4-BE49-F238E27FC236}">
                      <a16:creationId xmlns:a16="http://schemas.microsoft.com/office/drawing/2014/main" id="{9675E59D-AD28-4D66-BCCF-E2FAE0630B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6" y="2820"/>
                  <a:ext cx="309" cy="162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dirty="0">
                      <a:solidFill>
                        <a:srgbClr val="000000"/>
                      </a:solidFill>
                      <a:latin typeface="Book Antiqua"/>
                    </a:rPr>
                    <a:t>ENO</a:t>
                  </a:r>
                </a:p>
              </p:txBody>
            </p:sp>
            <p:sp>
              <p:nvSpPr>
                <p:cNvPr id="107" name="Rectangle 9">
                  <a:extLst>
                    <a:ext uri="{FF2B5EF4-FFF2-40B4-BE49-F238E27FC236}">
                      <a16:creationId xmlns:a16="http://schemas.microsoft.com/office/drawing/2014/main" id="{4E86F43E-E08C-4C82-95D4-C42EFA3C1C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2820"/>
                  <a:ext cx="467" cy="162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dirty="0">
                      <a:solidFill>
                        <a:srgbClr val="000000"/>
                      </a:solidFill>
                      <a:latin typeface="Book Antiqua"/>
                    </a:rPr>
                    <a:t>ENAME</a:t>
                  </a:r>
                </a:p>
              </p:txBody>
            </p:sp>
            <p:sp>
              <p:nvSpPr>
                <p:cNvPr id="108" name="Rectangle 10">
                  <a:extLst>
                    <a:ext uri="{FF2B5EF4-FFF2-40B4-BE49-F238E27FC236}">
                      <a16:creationId xmlns:a16="http://schemas.microsoft.com/office/drawing/2014/main" id="{0FF161CF-1453-4257-B3C7-D1CFF2D3C0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0" y="2820"/>
                  <a:ext cx="366" cy="162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dirty="0">
                      <a:solidFill>
                        <a:srgbClr val="000000"/>
                      </a:solidFill>
                      <a:latin typeface="Book Antiqua"/>
                    </a:rPr>
                    <a:t>TITLE</a:t>
                  </a:r>
                </a:p>
              </p:txBody>
            </p:sp>
            <p:sp>
              <p:nvSpPr>
                <p:cNvPr id="109" name="Rectangle 11">
                  <a:extLst>
                    <a:ext uri="{FF2B5EF4-FFF2-40B4-BE49-F238E27FC236}">
                      <a16:creationId xmlns:a16="http://schemas.microsoft.com/office/drawing/2014/main" id="{9512ED36-5B15-4216-A6F3-04CDC60398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9" y="3108"/>
                  <a:ext cx="195" cy="162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dirty="0">
                      <a:solidFill>
                        <a:srgbClr val="000000"/>
                      </a:solidFill>
                      <a:latin typeface="Book Antiqua"/>
                    </a:rPr>
                    <a:t>E3</a:t>
                  </a:r>
                </a:p>
              </p:txBody>
            </p:sp>
            <p:sp>
              <p:nvSpPr>
                <p:cNvPr id="110" name="Rectangle 12">
                  <a:extLst>
                    <a:ext uri="{FF2B5EF4-FFF2-40B4-BE49-F238E27FC236}">
                      <a16:creationId xmlns:a16="http://schemas.microsoft.com/office/drawing/2014/main" id="{4721A085-286F-4492-AB6C-60EBEB1B3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1" y="3108"/>
                  <a:ext cx="372" cy="162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dirty="0">
                      <a:solidFill>
                        <a:srgbClr val="000000"/>
                      </a:solidFill>
                      <a:latin typeface="Book Antiqua"/>
                    </a:rPr>
                    <a:t>A. Lee</a:t>
                  </a:r>
                </a:p>
              </p:txBody>
            </p:sp>
            <p:sp>
              <p:nvSpPr>
                <p:cNvPr id="111" name="Rectangle 13">
                  <a:extLst>
                    <a:ext uri="{FF2B5EF4-FFF2-40B4-BE49-F238E27FC236}">
                      <a16:creationId xmlns:a16="http://schemas.microsoft.com/office/drawing/2014/main" id="{5D6823DA-BDEE-46AE-966C-56C7552174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4" y="3108"/>
                  <a:ext cx="587" cy="162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dirty="0">
                      <a:solidFill>
                        <a:srgbClr val="000000"/>
                      </a:solidFill>
                      <a:latin typeface="Book Antiqua"/>
                    </a:rPr>
                    <a:t>Mech. Eng.</a:t>
                  </a:r>
                </a:p>
              </p:txBody>
            </p:sp>
            <p:sp>
              <p:nvSpPr>
                <p:cNvPr id="112" name="Rectangle 14">
                  <a:extLst>
                    <a:ext uri="{FF2B5EF4-FFF2-40B4-BE49-F238E27FC236}">
                      <a16:creationId xmlns:a16="http://schemas.microsoft.com/office/drawing/2014/main" id="{E2FB80B4-E3EB-428C-B92A-242E7B51D9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" y="3288"/>
                  <a:ext cx="195" cy="162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dirty="0">
                      <a:solidFill>
                        <a:srgbClr val="000000"/>
                      </a:solidFill>
                      <a:latin typeface="Book Antiqua"/>
                    </a:rPr>
                    <a:t>E4</a:t>
                  </a:r>
                </a:p>
              </p:txBody>
            </p:sp>
            <p:sp>
              <p:nvSpPr>
                <p:cNvPr id="113" name="Rectangle 15">
                  <a:extLst>
                    <a:ext uri="{FF2B5EF4-FFF2-40B4-BE49-F238E27FC236}">
                      <a16:creationId xmlns:a16="http://schemas.microsoft.com/office/drawing/2014/main" id="{56AF2312-2E97-4C84-8FDB-B13B25A46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2" y="3288"/>
                  <a:ext cx="442" cy="162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dirty="0">
                      <a:solidFill>
                        <a:srgbClr val="000000"/>
                      </a:solidFill>
                      <a:latin typeface="Book Antiqua"/>
                    </a:rPr>
                    <a:t>J. Miller</a:t>
                  </a:r>
                </a:p>
              </p:txBody>
            </p:sp>
            <p:sp>
              <p:nvSpPr>
                <p:cNvPr id="114" name="Rectangle 16">
                  <a:extLst>
                    <a:ext uri="{FF2B5EF4-FFF2-40B4-BE49-F238E27FC236}">
                      <a16:creationId xmlns:a16="http://schemas.microsoft.com/office/drawing/2014/main" id="{B564A639-2B00-4B67-8B47-B27A8D8436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3" y="3288"/>
                  <a:ext cx="657" cy="162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dirty="0">
                      <a:solidFill>
                        <a:srgbClr val="000000"/>
                      </a:solidFill>
                      <a:latin typeface="Book Antiqua"/>
                    </a:rPr>
                    <a:t>Programmer</a:t>
                  </a:r>
                </a:p>
              </p:txBody>
            </p:sp>
            <p:sp>
              <p:nvSpPr>
                <p:cNvPr id="115" name="Rectangle 17">
                  <a:extLst>
                    <a:ext uri="{FF2B5EF4-FFF2-40B4-BE49-F238E27FC236}">
                      <a16:creationId xmlns:a16="http://schemas.microsoft.com/office/drawing/2014/main" id="{D588A7F8-798A-4166-A847-5F7A96A6B0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" y="3468"/>
                  <a:ext cx="195" cy="162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dirty="0">
                      <a:solidFill>
                        <a:srgbClr val="000000"/>
                      </a:solidFill>
                      <a:latin typeface="Book Antiqua"/>
                    </a:rPr>
                    <a:t>E7</a:t>
                  </a:r>
                </a:p>
              </p:txBody>
            </p:sp>
            <p:sp>
              <p:nvSpPr>
                <p:cNvPr id="116" name="Rectangle 18">
                  <a:extLst>
                    <a:ext uri="{FF2B5EF4-FFF2-40B4-BE49-F238E27FC236}">
                      <a16:creationId xmlns:a16="http://schemas.microsoft.com/office/drawing/2014/main" id="{16060285-31FB-40C2-BC55-BFEE5A321E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0" y="3468"/>
                  <a:ext cx="461" cy="162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dirty="0">
                      <a:solidFill>
                        <a:srgbClr val="000000"/>
                      </a:solidFill>
                      <a:latin typeface="Book Antiqua"/>
                    </a:rPr>
                    <a:t>R. Davis</a:t>
                  </a:r>
                </a:p>
              </p:txBody>
            </p:sp>
            <p:sp>
              <p:nvSpPr>
                <p:cNvPr id="117" name="Rectangle 19">
                  <a:extLst>
                    <a:ext uri="{FF2B5EF4-FFF2-40B4-BE49-F238E27FC236}">
                      <a16:creationId xmlns:a16="http://schemas.microsoft.com/office/drawing/2014/main" id="{604A4424-3877-4BCB-945C-4B23B25E30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4" y="3468"/>
                  <a:ext cx="587" cy="162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dirty="0">
                      <a:solidFill>
                        <a:srgbClr val="000000"/>
                      </a:solidFill>
                      <a:latin typeface="Book Antiqua"/>
                    </a:rPr>
                    <a:t>Mech. Eng.</a:t>
                  </a:r>
                </a:p>
              </p:txBody>
            </p:sp>
            <p:sp>
              <p:nvSpPr>
                <p:cNvPr id="118" name="Rectangle 20">
                  <a:extLst>
                    <a:ext uri="{FF2B5EF4-FFF2-40B4-BE49-F238E27FC236}">
                      <a16:creationId xmlns:a16="http://schemas.microsoft.com/office/drawing/2014/main" id="{4F4D723B-A3A8-4BA1-8FDE-0482BAEC95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4" y="2526"/>
                  <a:ext cx="364" cy="17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2000" dirty="0">
                      <a:solidFill>
                        <a:srgbClr val="000000"/>
                      </a:solidFill>
                      <a:latin typeface="Book Antiqua"/>
                    </a:rPr>
                    <a:t>EMP</a:t>
                  </a:r>
                  <a:r>
                    <a:rPr lang="en-US" sz="2000" baseline="-25000" dirty="0">
                      <a:solidFill>
                        <a:srgbClr val="000000"/>
                      </a:solidFill>
                      <a:latin typeface="Book Antiqua"/>
                    </a:rPr>
                    <a:t>1</a:t>
                  </a:r>
                </a:p>
              </p:txBody>
            </p:sp>
          </p:grpSp>
          <p:sp>
            <p:nvSpPr>
              <p:cNvPr id="76" name="Rectangle 22">
                <a:extLst>
                  <a:ext uri="{FF2B5EF4-FFF2-40B4-BE49-F238E27FC236}">
                    <a16:creationId xmlns:a16="http://schemas.microsoft.com/office/drawing/2014/main" id="{6D9E546B-CA98-489B-A127-115AA8689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4235" y="6359526"/>
                <a:ext cx="4533617" cy="270794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 sz="1400" dirty="0">
                  <a:latin typeface="Book Antiqua"/>
                </a:endParaRPr>
              </a:p>
            </p:txBody>
          </p:sp>
          <p:sp>
            <p:nvSpPr>
              <p:cNvPr id="77" name="Line 23">
                <a:extLst>
                  <a:ext uri="{FF2B5EF4-FFF2-40B4-BE49-F238E27FC236}">
                    <a16:creationId xmlns:a16="http://schemas.microsoft.com/office/drawing/2014/main" id="{DF56E0F2-426D-495B-B1D9-1936EB3060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7034" y="6388968"/>
                <a:ext cx="0" cy="27079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Book Antiqua"/>
                </a:endParaRPr>
              </a:p>
            </p:txBody>
          </p:sp>
          <p:sp>
            <p:nvSpPr>
              <p:cNvPr id="78" name="Line 24">
                <a:extLst>
                  <a:ext uri="{FF2B5EF4-FFF2-40B4-BE49-F238E27FC236}">
                    <a16:creationId xmlns:a16="http://schemas.microsoft.com/office/drawing/2014/main" id="{13096B37-345E-4D6B-8506-1A60680CA3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25194" y="6388968"/>
                <a:ext cx="0" cy="27079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Book Antiqua"/>
                </a:endParaRPr>
              </a:p>
            </p:txBody>
          </p:sp>
          <p:sp>
            <p:nvSpPr>
              <p:cNvPr id="79" name="Line 25">
                <a:extLst>
                  <a:ext uri="{FF2B5EF4-FFF2-40B4-BE49-F238E27FC236}">
                    <a16:creationId xmlns:a16="http://schemas.microsoft.com/office/drawing/2014/main" id="{AF22CA37-D8A5-483C-9136-3248BDF154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4235" y="7009767"/>
                <a:ext cx="453361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Book Antiqua"/>
                </a:endParaRPr>
              </a:p>
            </p:txBody>
          </p:sp>
          <p:sp>
            <p:nvSpPr>
              <p:cNvPr id="80" name="Rectangle 26">
                <a:extLst>
                  <a:ext uri="{FF2B5EF4-FFF2-40B4-BE49-F238E27FC236}">
                    <a16:creationId xmlns:a16="http://schemas.microsoft.com/office/drawing/2014/main" id="{5A7F3782-8243-4647-A3A1-165D2B08A3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33266" y="6404683"/>
                <a:ext cx="697306" cy="3667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Book Antiqua"/>
                  </a:rPr>
                  <a:t>ENO</a:t>
                </a:r>
              </a:p>
            </p:txBody>
          </p:sp>
          <p:sp>
            <p:nvSpPr>
              <p:cNvPr id="81" name="Rectangle 27">
                <a:extLst>
                  <a:ext uri="{FF2B5EF4-FFF2-40B4-BE49-F238E27FC236}">
                    <a16:creationId xmlns:a16="http://schemas.microsoft.com/office/drawing/2014/main" id="{529BC10F-6C50-491C-B774-A73E40183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80217" y="6404683"/>
                <a:ext cx="1054775" cy="3667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Book Antiqua"/>
                  </a:rPr>
                  <a:t>ENAME</a:t>
                </a:r>
              </a:p>
            </p:txBody>
          </p:sp>
          <p:sp>
            <p:nvSpPr>
              <p:cNvPr id="82" name="Rectangle 28">
                <a:extLst>
                  <a:ext uri="{FF2B5EF4-FFF2-40B4-BE49-F238E27FC236}">
                    <a16:creationId xmlns:a16="http://schemas.microsoft.com/office/drawing/2014/main" id="{1ECDBDDD-DF88-4361-A601-7775F8428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8341" y="6404683"/>
                <a:ext cx="825546" cy="3667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Book Antiqua"/>
                  </a:rPr>
                  <a:t>TITLE</a:t>
                </a:r>
              </a:p>
            </p:txBody>
          </p:sp>
          <p:sp>
            <p:nvSpPr>
              <p:cNvPr id="83" name="Rectangle 29">
                <a:extLst>
                  <a:ext uri="{FF2B5EF4-FFF2-40B4-BE49-F238E27FC236}">
                    <a16:creationId xmlns:a16="http://schemas.microsoft.com/office/drawing/2014/main" id="{681DD02A-8BF0-4F51-9931-23B740D76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52928" y="6979240"/>
                <a:ext cx="439222" cy="3667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Book Antiqua"/>
                  </a:rPr>
                  <a:t>E1</a:t>
                </a:r>
              </a:p>
            </p:txBody>
          </p:sp>
          <p:sp>
            <p:nvSpPr>
              <p:cNvPr id="84" name="Rectangle 30">
                <a:extLst>
                  <a:ext uri="{FF2B5EF4-FFF2-40B4-BE49-F238E27FC236}">
                    <a16:creationId xmlns:a16="http://schemas.microsoft.com/office/drawing/2014/main" id="{A1CC3F6E-DC67-4065-B7B4-23576D98F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72786" y="6979240"/>
                <a:ext cx="790280" cy="3667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Book Antiqua"/>
                  </a:rPr>
                  <a:t>J. Doe</a:t>
                </a:r>
              </a:p>
            </p:txBody>
          </p:sp>
          <p:sp>
            <p:nvSpPr>
              <p:cNvPr id="85" name="Rectangle 31">
                <a:extLst>
                  <a:ext uri="{FF2B5EF4-FFF2-40B4-BE49-F238E27FC236}">
                    <a16:creationId xmlns:a16="http://schemas.microsoft.com/office/drawing/2014/main" id="{E70618D7-813F-41FE-857B-E69CF11FF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42883" y="6979240"/>
                <a:ext cx="1256753" cy="3667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Book Antiqua"/>
                  </a:rPr>
                  <a:t>Elect. Eng.</a:t>
                </a:r>
              </a:p>
            </p:txBody>
          </p:sp>
          <p:grpSp>
            <p:nvGrpSpPr>
              <p:cNvPr id="86" name="Group 35">
                <a:extLst>
                  <a:ext uri="{FF2B5EF4-FFF2-40B4-BE49-F238E27FC236}">
                    <a16:creationId xmlns:a16="http://schemas.microsoft.com/office/drawing/2014/main" id="{CF4AC29B-8FA3-4818-9056-DF81DB6851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52928" y="7411292"/>
                <a:ext cx="4152053" cy="365760"/>
                <a:chOff x="3301" y="3276"/>
                <a:chExt cx="1839" cy="162"/>
              </a:xfrm>
            </p:grpSpPr>
            <p:sp>
              <p:nvSpPr>
                <p:cNvPr id="99" name="Rectangle 32">
                  <a:extLst>
                    <a:ext uri="{FF2B5EF4-FFF2-40B4-BE49-F238E27FC236}">
                      <a16:creationId xmlns:a16="http://schemas.microsoft.com/office/drawing/2014/main" id="{5398C2C7-D321-4D11-A14D-169CA8E77E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01" y="3276"/>
                  <a:ext cx="195" cy="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dirty="0">
                      <a:solidFill>
                        <a:srgbClr val="000000"/>
                      </a:solidFill>
                      <a:latin typeface="Book Antiqua"/>
                    </a:rPr>
                    <a:t>E2</a:t>
                  </a:r>
                </a:p>
              </p:txBody>
            </p:sp>
            <p:sp>
              <p:nvSpPr>
                <p:cNvPr id="100" name="Rectangle 33">
                  <a:extLst>
                    <a:ext uri="{FF2B5EF4-FFF2-40B4-BE49-F238E27FC236}">
                      <a16:creationId xmlns:a16="http://schemas.microsoft.com/office/drawing/2014/main" id="{8F687B42-5B81-48E7-8BEB-7FB7CF4B61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72" y="3276"/>
                  <a:ext cx="496" cy="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dirty="0">
                      <a:solidFill>
                        <a:srgbClr val="000000"/>
                      </a:solidFill>
                      <a:latin typeface="Book Antiqua"/>
                    </a:rPr>
                    <a:t>M. Smith</a:t>
                  </a:r>
                </a:p>
              </p:txBody>
            </p:sp>
            <p:sp>
              <p:nvSpPr>
                <p:cNvPr id="101" name="Rectangle 34">
                  <a:extLst>
                    <a:ext uri="{FF2B5EF4-FFF2-40B4-BE49-F238E27FC236}">
                      <a16:creationId xmlns:a16="http://schemas.microsoft.com/office/drawing/2014/main" id="{725A1373-5343-4D6D-8194-B5C0545754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5" y="3276"/>
                  <a:ext cx="565" cy="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dirty="0">
                      <a:solidFill>
                        <a:srgbClr val="000000"/>
                      </a:solidFill>
                      <a:latin typeface="Book Antiqua"/>
                    </a:rPr>
                    <a:t>Syst. Anal.</a:t>
                  </a:r>
                </a:p>
              </p:txBody>
            </p:sp>
          </p:grpSp>
          <p:grpSp>
            <p:nvGrpSpPr>
              <p:cNvPr id="87" name="Group 39">
                <a:extLst>
                  <a:ext uri="{FF2B5EF4-FFF2-40B4-BE49-F238E27FC236}">
                    <a16:creationId xmlns:a16="http://schemas.microsoft.com/office/drawing/2014/main" id="{0EAB1DF1-FB98-4684-B689-5723B11787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52928" y="7813540"/>
                <a:ext cx="4152053" cy="365760"/>
                <a:chOff x="3301" y="3444"/>
                <a:chExt cx="1839" cy="162"/>
              </a:xfrm>
            </p:grpSpPr>
            <p:sp>
              <p:nvSpPr>
                <p:cNvPr id="96" name="Rectangle 36">
                  <a:extLst>
                    <a:ext uri="{FF2B5EF4-FFF2-40B4-BE49-F238E27FC236}">
                      <a16:creationId xmlns:a16="http://schemas.microsoft.com/office/drawing/2014/main" id="{CA9D48F2-EE9A-405E-8DAA-7638608808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01" y="3444"/>
                  <a:ext cx="195" cy="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dirty="0">
                      <a:solidFill>
                        <a:srgbClr val="000000"/>
                      </a:solidFill>
                      <a:latin typeface="Book Antiqua"/>
                    </a:rPr>
                    <a:t>E5</a:t>
                  </a:r>
                </a:p>
              </p:txBody>
            </p:sp>
            <p:sp>
              <p:nvSpPr>
                <p:cNvPr id="97" name="Rectangle 37">
                  <a:extLst>
                    <a:ext uri="{FF2B5EF4-FFF2-40B4-BE49-F238E27FC236}">
                      <a16:creationId xmlns:a16="http://schemas.microsoft.com/office/drawing/2014/main" id="{94EFD25A-E1DD-4B69-A3D5-FEC042D478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6" y="3444"/>
                  <a:ext cx="467" cy="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dirty="0">
                      <a:solidFill>
                        <a:srgbClr val="000000"/>
                      </a:solidFill>
                      <a:latin typeface="Book Antiqua"/>
                    </a:rPr>
                    <a:t>B. Casey</a:t>
                  </a:r>
                </a:p>
              </p:txBody>
            </p:sp>
            <p:sp>
              <p:nvSpPr>
                <p:cNvPr id="98" name="Rectangle 38">
                  <a:extLst>
                    <a:ext uri="{FF2B5EF4-FFF2-40B4-BE49-F238E27FC236}">
                      <a16:creationId xmlns:a16="http://schemas.microsoft.com/office/drawing/2014/main" id="{E0F879CE-0127-4DC7-A8B3-96F602DB99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5" y="3444"/>
                  <a:ext cx="565" cy="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dirty="0">
                      <a:solidFill>
                        <a:srgbClr val="000000"/>
                      </a:solidFill>
                      <a:latin typeface="Book Antiqua"/>
                    </a:rPr>
                    <a:t>Syst. Anal.</a:t>
                  </a:r>
                </a:p>
              </p:txBody>
            </p:sp>
          </p:grpSp>
          <p:grpSp>
            <p:nvGrpSpPr>
              <p:cNvPr id="88" name="Group 44">
                <a:extLst>
                  <a:ext uri="{FF2B5EF4-FFF2-40B4-BE49-F238E27FC236}">
                    <a16:creationId xmlns:a16="http://schemas.microsoft.com/office/drawing/2014/main" id="{1AB52C2D-334A-4427-8D84-2F3A13E9B7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52927" y="8192847"/>
                <a:ext cx="4147537" cy="365760"/>
                <a:chOff x="3301" y="3612"/>
                <a:chExt cx="1837" cy="162"/>
              </a:xfrm>
            </p:grpSpPr>
            <p:sp>
              <p:nvSpPr>
                <p:cNvPr id="93" name="Rectangle 41">
                  <a:extLst>
                    <a:ext uri="{FF2B5EF4-FFF2-40B4-BE49-F238E27FC236}">
                      <a16:creationId xmlns:a16="http://schemas.microsoft.com/office/drawing/2014/main" id="{2010A008-53AD-484B-ADBD-F164A2461C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01" y="3612"/>
                  <a:ext cx="195" cy="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dirty="0">
                      <a:solidFill>
                        <a:srgbClr val="000000"/>
                      </a:solidFill>
                      <a:latin typeface="Book Antiqua"/>
                    </a:rPr>
                    <a:t>E6</a:t>
                  </a:r>
                </a:p>
              </p:txBody>
            </p:sp>
            <p:sp>
              <p:nvSpPr>
                <p:cNvPr id="94" name="Rectangle 42">
                  <a:extLst>
                    <a:ext uri="{FF2B5EF4-FFF2-40B4-BE49-F238E27FC236}">
                      <a16:creationId xmlns:a16="http://schemas.microsoft.com/office/drawing/2014/main" id="{1C044DF1-53C5-4D4B-A5A2-C9F331E451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76" y="3612"/>
                  <a:ext cx="388" cy="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dirty="0">
                      <a:solidFill>
                        <a:srgbClr val="000000"/>
                      </a:solidFill>
                      <a:latin typeface="Book Antiqua"/>
                    </a:rPr>
                    <a:t>L. Chu</a:t>
                  </a:r>
                </a:p>
              </p:txBody>
            </p:sp>
            <p:sp>
              <p:nvSpPr>
                <p:cNvPr id="95" name="Rectangle 43">
                  <a:extLst>
                    <a:ext uri="{FF2B5EF4-FFF2-40B4-BE49-F238E27FC236}">
                      <a16:creationId xmlns:a16="http://schemas.microsoft.com/office/drawing/2014/main" id="{785C6689-A6D8-4BB6-9BFF-2A0BCABEB3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81" y="3612"/>
                  <a:ext cx="557" cy="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dirty="0">
                      <a:solidFill>
                        <a:srgbClr val="000000"/>
                      </a:solidFill>
                      <a:latin typeface="Book Antiqua"/>
                    </a:rPr>
                    <a:t>Elect. Eng.</a:t>
                  </a:r>
                </a:p>
              </p:txBody>
            </p:sp>
          </p:grpSp>
          <p:grpSp>
            <p:nvGrpSpPr>
              <p:cNvPr id="89" name="Group 48">
                <a:extLst>
                  <a:ext uri="{FF2B5EF4-FFF2-40B4-BE49-F238E27FC236}">
                    <a16:creationId xmlns:a16="http://schemas.microsoft.com/office/drawing/2014/main" id="{4A74238D-8EC9-4B6F-8831-9EB2FF8CA0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52928" y="8621221"/>
                <a:ext cx="4152053" cy="365760"/>
                <a:chOff x="3301" y="3780"/>
                <a:chExt cx="1839" cy="162"/>
              </a:xfrm>
            </p:grpSpPr>
            <p:sp>
              <p:nvSpPr>
                <p:cNvPr id="90" name="Rectangle 45">
                  <a:extLst>
                    <a:ext uri="{FF2B5EF4-FFF2-40B4-BE49-F238E27FC236}">
                      <a16:creationId xmlns:a16="http://schemas.microsoft.com/office/drawing/2014/main" id="{2F36E723-8DB6-404A-94BB-0E10724DBB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01" y="3780"/>
                  <a:ext cx="195" cy="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dirty="0">
                      <a:solidFill>
                        <a:srgbClr val="000000"/>
                      </a:solidFill>
                      <a:latin typeface="Book Antiqua"/>
                    </a:rPr>
                    <a:t>E8</a:t>
                  </a:r>
                </a:p>
              </p:txBody>
            </p:sp>
            <p:sp>
              <p:nvSpPr>
                <p:cNvPr id="91" name="Rectangle 46">
                  <a:extLst>
                    <a:ext uri="{FF2B5EF4-FFF2-40B4-BE49-F238E27FC236}">
                      <a16:creationId xmlns:a16="http://schemas.microsoft.com/office/drawing/2014/main" id="{AA7F15BF-9B8F-430D-84B3-7F001BA814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13" y="3780"/>
                  <a:ext cx="408" cy="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dirty="0">
                      <a:solidFill>
                        <a:srgbClr val="000000"/>
                      </a:solidFill>
                      <a:latin typeface="Book Antiqua"/>
                    </a:rPr>
                    <a:t>J. Jones</a:t>
                  </a:r>
                </a:p>
              </p:txBody>
            </p:sp>
            <p:sp>
              <p:nvSpPr>
                <p:cNvPr id="92" name="Rectangle 47">
                  <a:extLst>
                    <a:ext uri="{FF2B5EF4-FFF2-40B4-BE49-F238E27FC236}">
                      <a16:creationId xmlns:a16="http://schemas.microsoft.com/office/drawing/2014/main" id="{619D53E7-9F2F-46BC-B068-24DD444FD4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5" y="3780"/>
                  <a:ext cx="565" cy="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dirty="0">
                      <a:solidFill>
                        <a:srgbClr val="000000"/>
                      </a:solidFill>
                      <a:latin typeface="Book Antiqua"/>
                    </a:rPr>
                    <a:t>Syst. Anal.</a:t>
                  </a:r>
                </a:p>
              </p:txBody>
            </p:sp>
          </p:grpSp>
        </p:grpSp>
      </p:grpSp>
      <p:pic>
        <p:nvPicPr>
          <p:cNvPr id="120" name="Picture 119">
            <a:extLst>
              <a:ext uri="{FF2B5EF4-FFF2-40B4-BE49-F238E27FC236}">
                <a16:creationId xmlns:a16="http://schemas.microsoft.com/office/drawing/2014/main" id="{D2A627A4-0EA8-41C8-9F3A-3CE7BDF29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580" y="3301120"/>
            <a:ext cx="6999834" cy="316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138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4FB12-A3E2-4780-BF03-83D0382CE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about DHF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2022C-E185-40D8-B841-785D9165C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Derived fragmentation may follow a chain where one relation is fragmented as a result of another one’s design and it, in turn, causes the fragmentation of another relation (e.g., the chain PAY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EMP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ASG).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Typically, there will be more than one candidate fragmentation for a relation (e.g., relation ASG). The final choice of the fragmentation scheme may be a decision problem addressed during </a:t>
            </a:r>
            <a:r>
              <a:rPr lang="en-US" u="sng" dirty="0"/>
              <a:t>allocation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247BB-73DB-4F32-9BB4-F6BC98A31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45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5951374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Vertical Fragmentation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673657" cy="5513069"/>
          </a:xfrm>
          <a:noFill/>
          <a:ln/>
        </p:spPr>
        <p:txBody>
          <a:bodyPr>
            <a:normAutofit/>
          </a:bodyPr>
          <a:lstStyle/>
          <a:p>
            <a:r>
              <a:rPr lang="en-US" sz="2400" dirty="0"/>
              <a:t>Has been studied within the centralized context</a:t>
            </a:r>
          </a:p>
          <a:p>
            <a:pPr lvl="1"/>
            <a:r>
              <a:rPr lang="en-US" sz="2400" dirty="0"/>
              <a:t>design methodology</a:t>
            </a:r>
          </a:p>
          <a:p>
            <a:pPr lvl="1"/>
            <a:r>
              <a:rPr lang="en-US" sz="2400" dirty="0"/>
              <a:t>physical clustering</a:t>
            </a:r>
          </a:p>
          <a:p>
            <a:r>
              <a:rPr lang="en-US" sz="2400" dirty="0"/>
              <a:t>More difficult than horizontal, because more alternatives exist.</a:t>
            </a:r>
          </a:p>
          <a:p>
            <a:pPr>
              <a:buFont typeface="Monotype Sorts" charset="0"/>
              <a:buNone/>
            </a:pPr>
            <a:r>
              <a:rPr lang="en-US" sz="2400" dirty="0"/>
              <a:t>	Two approaches :</a:t>
            </a:r>
          </a:p>
          <a:p>
            <a:pPr lvl="1"/>
            <a:r>
              <a:rPr lang="en-US" sz="2400" dirty="0"/>
              <a:t>grouping</a:t>
            </a:r>
          </a:p>
          <a:p>
            <a:pPr lvl="2"/>
            <a:r>
              <a:rPr lang="en-US" sz="2400" dirty="0"/>
              <a:t>attributes to fragments</a:t>
            </a:r>
          </a:p>
          <a:p>
            <a:pPr lvl="1"/>
            <a:r>
              <a:rPr lang="en-US" sz="2400" dirty="0"/>
              <a:t>splitting</a:t>
            </a:r>
          </a:p>
          <a:p>
            <a:pPr lvl="2"/>
            <a:r>
              <a:rPr lang="en-US" sz="2400" dirty="0"/>
              <a:t>relation to fragments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46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Vertical Fragmentation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673657" cy="5657085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Overlapping fragments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grouping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Non-overlapping fragments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splitting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 typeface="Monotype Sorts" charset="0"/>
              <a:buNone/>
            </a:pPr>
            <a:r>
              <a:rPr lang="en-US" dirty="0"/>
              <a:t>We do not consider the replicated key attributes to be overlapping.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 typeface="Monotype Sorts" charset="0"/>
              <a:buNone/>
            </a:pPr>
            <a:r>
              <a:rPr lang="en-US" dirty="0"/>
              <a:t>	Advantage: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  <a:buFont typeface="Monotype Sorts" charset="0"/>
              <a:buNone/>
            </a:pPr>
            <a:r>
              <a:rPr lang="en-US" dirty="0"/>
              <a:t>	Easier to enforce functional dependencies 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  <a:buFont typeface="Monotype Sorts" charset="0"/>
              <a:buNone/>
            </a:pPr>
            <a:r>
              <a:rPr lang="en-US" dirty="0"/>
              <a:t>	(for integrity checking etc.)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47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VF – Information Requirements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idx="1"/>
          </p:nvPr>
        </p:nvSpPr>
        <p:spPr>
          <a:xfrm>
            <a:off x="741760" y="3436640"/>
            <a:ext cx="11233248" cy="5821660"/>
          </a:xfrm>
          <a:noFill/>
          <a:ln/>
        </p:spPr>
        <p:txBody>
          <a:bodyPr>
            <a:noAutofit/>
          </a:bodyPr>
          <a:lstStyle/>
          <a:p>
            <a:r>
              <a:rPr lang="en-US" sz="2400" dirty="0"/>
              <a:t>Application Information</a:t>
            </a:r>
          </a:p>
          <a:p>
            <a:pPr marL="1056623" lvl="1"/>
            <a:r>
              <a:rPr lang="en-US" sz="2400" dirty="0">
                <a:solidFill>
                  <a:schemeClr val="tx2"/>
                </a:solidFill>
              </a:rPr>
              <a:t>Attribute affinities</a:t>
            </a:r>
            <a:endParaRPr lang="en-US" sz="2400" dirty="0"/>
          </a:p>
          <a:p>
            <a:pPr marL="1544296" lvl="2"/>
            <a:r>
              <a:rPr lang="en-US" sz="2400" dirty="0"/>
              <a:t>a measure that indicates how closely related the attributes are</a:t>
            </a:r>
          </a:p>
          <a:p>
            <a:pPr marL="1544296" lvl="2"/>
            <a:r>
              <a:rPr lang="en-US" sz="2400" dirty="0"/>
              <a:t>This is obtained from more primitive usage data</a:t>
            </a:r>
          </a:p>
          <a:p>
            <a:pPr marL="1056623" lvl="1"/>
            <a:r>
              <a:rPr lang="en-US" sz="2400" dirty="0">
                <a:solidFill>
                  <a:schemeClr val="tx2"/>
                </a:solidFill>
              </a:rPr>
              <a:t>Attribute usage values</a:t>
            </a:r>
            <a:endParaRPr lang="en-US" sz="2400" dirty="0"/>
          </a:p>
          <a:p>
            <a:pPr marL="1544296" lvl="2"/>
            <a:r>
              <a:rPr lang="en-US" sz="2400" dirty="0"/>
              <a:t>Given a set of queries </a:t>
            </a:r>
            <a:r>
              <a:rPr lang="en-US" sz="2400" i="1" dirty="0"/>
              <a:t>Q</a:t>
            </a:r>
            <a:r>
              <a:rPr lang="en-US" sz="2400" dirty="0"/>
              <a:t> = {</a:t>
            </a:r>
            <a:r>
              <a:rPr lang="en-US" sz="2400" i="1" dirty="0"/>
              <a:t>q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i="1" dirty="0"/>
              <a:t>q</a:t>
            </a:r>
            <a:r>
              <a:rPr lang="en-US" sz="2400" baseline="-25000" dirty="0"/>
              <a:t>2</a:t>
            </a:r>
            <a:r>
              <a:rPr lang="en-US" sz="2400" dirty="0"/>
              <a:t>,…, </a:t>
            </a:r>
            <a:r>
              <a:rPr lang="en-US" sz="2400" i="1" dirty="0" err="1"/>
              <a:t>q</a:t>
            </a:r>
            <a:r>
              <a:rPr lang="en-US" sz="2400" i="1" baseline="-25000" dirty="0" err="1"/>
              <a:t>q</a:t>
            </a:r>
            <a:r>
              <a:rPr lang="en-US" sz="2400" dirty="0"/>
              <a:t>} that will run on the relation           </a:t>
            </a:r>
            <a:r>
              <a:rPr lang="en-US" sz="2400" i="1" dirty="0"/>
              <a:t>R</a:t>
            </a:r>
            <a:r>
              <a:rPr lang="en-US" sz="2400" dirty="0"/>
              <a:t>[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dirty="0"/>
              <a:t>,…, </a:t>
            </a:r>
            <a:r>
              <a:rPr lang="en-US" sz="2400" i="1" dirty="0"/>
              <a:t>A</a:t>
            </a:r>
            <a:r>
              <a:rPr lang="en-US" sz="2400" i="1" baseline="-25000" dirty="0"/>
              <a:t>n</a:t>
            </a:r>
            <a:r>
              <a:rPr lang="en-US" sz="2400" dirty="0"/>
              <a:t>],</a:t>
            </a:r>
          </a:p>
          <a:p>
            <a:pPr marL="1544296" lvl="2">
              <a:buNone/>
            </a:pPr>
            <a:endParaRPr lang="en-US" sz="2400" dirty="0"/>
          </a:p>
          <a:p>
            <a:pPr marL="1544296" lvl="2">
              <a:buNone/>
            </a:pPr>
            <a:endParaRPr lang="en-US" sz="2400" dirty="0"/>
          </a:p>
          <a:p>
            <a:pPr marL="1544296" lvl="2">
              <a:buNone/>
            </a:pPr>
            <a:endParaRPr lang="en-US" sz="2400" dirty="0"/>
          </a:p>
          <a:p>
            <a:pPr marL="1544296" lvl="2">
              <a:buNone/>
            </a:pPr>
            <a:r>
              <a:rPr lang="en-US" sz="2400" dirty="0"/>
              <a:t>	</a:t>
            </a:r>
            <a:r>
              <a:rPr lang="en-US" sz="2400" i="1" dirty="0"/>
              <a:t>use</a:t>
            </a:r>
            <a:r>
              <a:rPr lang="en-US" sz="2400" dirty="0"/>
              <a:t>(</a:t>
            </a:r>
            <a:r>
              <a:rPr lang="en-US" sz="2400" i="1" dirty="0"/>
              <a:t>q</a:t>
            </a:r>
            <a:r>
              <a:rPr lang="en-US" sz="2400" i="1" baseline="-25000" dirty="0"/>
              <a:t>i</a:t>
            </a:r>
            <a:r>
              <a:rPr lang="en-US" sz="2400" i="1" dirty="0"/>
              <a:t>,•</a:t>
            </a:r>
            <a:r>
              <a:rPr lang="en-US" sz="2400" dirty="0"/>
              <a:t>)</a:t>
            </a:r>
            <a:r>
              <a:rPr lang="en-US" sz="2400" i="1" dirty="0"/>
              <a:t> </a:t>
            </a:r>
            <a:r>
              <a:rPr lang="en-US" sz="2400" dirty="0"/>
              <a:t>can be defined accordingly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4622777" y="7505754"/>
            <a:ext cx="425005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 algn="l"/>
            <a:r>
              <a:rPr lang="en-US" sz="2600" dirty="0">
                <a:solidFill>
                  <a:srgbClr val="000000"/>
                </a:solidFill>
                <a:latin typeface="Symbol" charset="0"/>
                <a:sym typeface="Symbol"/>
              </a:rPr>
              <a:t></a:t>
            </a:r>
            <a:endParaRPr lang="en-US" sz="2600" dirty="0">
              <a:solidFill>
                <a:srgbClr val="000000"/>
              </a:solidFill>
              <a:latin typeface="Symbol" charset="0"/>
            </a:endParaRP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2980151" y="7487693"/>
            <a:ext cx="1792715" cy="48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600" i="1" dirty="0">
                <a:solidFill>
                  <a:srgbClr val="000000"/>
                </a:solidFill>
                <a:latin typeface="Book Antiqua"/>
              </a:rPr>
              <a:t>use</a:t>
            </a:r>
            <a:r>
              <a:rPr lang="en-US" sz="2600" dirty="0">
                <a:solidFill>
                  <a:srgbClr val="000000"/>
                </a:solidFill>
                <a:latin typeface="Book Antiqua"/>
              </a:rPr>
              <a:t>(</a:t>
            </a:r>
            <a:r>
              <a:rPr lang="en-US" sz="2600" i="1" dirty="0" err="1">
                <a:latin typeface="Book Antiqua"/>
              </a:rPr>
              <a:t>q</a:t>
            </a:r>
            <a:r>
              <a:rPr lang="en-US" sz="2600" i="1" baseline="-25000" dirty="0" err="1">
                <a:latin typeface="Book Antiqua"/>
              </a:rPr>
              <a:t>i</a:t>
            </a:r>
            <a:r>
              <a:rPr lang="en-US" sz="2600" i="1" dirty="0" err="1">
                <a:latin typeface="Book Antiqua"/>
              </a:rPr>
              <a:t>,A</a:t>
            </a:r>
            <a:r>
              <a:rPr lang="en-US" sz="2600" i="1" baseline="-25000" dirty="0" err="1">
                <a:latin typeface="Book Antiqua"/>
              </a:rPr>
              <a:t>j</a:t>
            </a:r>
            <a:r>
              <a:rPr lang="en-US" sz="2600" dirty="0">
                <a:latin typeface="Book Antiqua"/>
              </a:rPr>
              <a:t>) =</a:t>
            </a: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5062240" y="7270946"/>
            <a:ext cx="6127385" cy="48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Book Antiqua"/>
              </a:rPr>
              <a:t>1 if attribute </a:t>
            </a:r>
            <a:r>
              <a:rPr lang="en-US" sz="2600" i="1" dirty="0" err="1">
                <a:solidFill>
                  <a:srgbClr val="000000"/>
                </a:solidFill>
                <a:latin typeface="Book Antiqua"/>
              </a:rPr>
              <a:t>A</a:t>
            </a:r>
            <a:r>
              <a:rPr lang="en-US" i="1" baseline="-25000" dirty="0" err="1">
                <a:solidFill>
                  <a:srgbClr val="000000"/>
                </a:solidFill>
                <a:latin typeface="Book Antiqua"/>
              </a:rPr>
              <a:t>j</a:t>
            </a:r>
            <a:r>
              <a:rPr lang="en-US" sz="2600" dirty="0">
                <a:solidFill>
                  <a:srgbClr val="000000"/>
                </a:solidFill>
                <a:latin typeface="Book Antiqua"/>
              </a:rPr>
              <a:t> is referenced by query </a:t>
            </a:r>
            <a:r>
              <a:rPr lang="en-US" sz="2600" i="1" dirty="0">
                <a:solidFill>
                  <a:srgbClr val="000000"/>
                </a:solidFill>
                <a:latin typeface="Book Antiqua"/>
              </a:rPr>
              <a:t>q</a:t>
            </a:r>
            <a:r>
              <a:rPr lang="en-US" sz="2600" i="1" baseline="-25000" dirty="0">
                <a:solidFill>
                  <a:srgbClr val="000000"/>
                </a:solidFill>
                <a:latin typeface="Book Antiqua"/>
              </a:rPr>
              <a:t>i</a:t>
            </a: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5128638" y="7758626"/>
            <a:ext cx="1885193" cy="48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Book Antiqua"/>
              </a:rPr>
              <a:t>0 otherwise</a:t>
            </a: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4662312" y="7234822"/>
            <a:ext cx="347850" cy="48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2600" dirty="0">
                <a:solidFill>
                  <a:srgbClr val="000000"/>
                </a:solidFill>
                <a:latin typeface="Symbol" charset="0"/>
                <a:sym typeface="Symbol"/>
              </a:rPr>
              <a:t></a:t>
            </a:r>
            <a:endParaRPr lang="en-US" sz="2600" dirty="0">
              <a:solidFill>
                <a:srgbClr val="000000"/>
              </a:solidFill>
              <a:latin typeface="Symbol" charset="0"/>
            </a:endParaRP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4662312" y="7843306"/>
            <a:ext cx="347850" cy="48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2600" dirty="0">
                <a:solidFill>
                  <a:srgbClr val="000000"/>
                </a:solidFill>
                <a:latin typeface="Symbol" charset="0"/>
                <a:sym typeface="Symbol"/>
              </a:rPr>
              <a:t></a:t>
            </a:r>
            <a:endParaRPr lang="en-US" sz="2600" dirty="0">
              <a:solidFill>
                <a:srgbClr val="000000"/>
              </a:solidFill>
              <a:latin typeface="Symbo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48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VF – Definition of </a:t>
            </a:r>
            <a:r>
              <a:rPr lang="en-US" i="1"/>
              <a:t>use</a:t>
            </a:r>
            <a:r>
              <a:rPr lang="en-US"/>
              <a:t>(</a:t>
            </a:r>
            <a:r>
              <a:rPr lang="en-US" i="1"/>
              <a:t>q</a:t>
            </a:r>
            <a:r>
              <a:rPr lang="en-US" i="1" baseline="-25000"/>
              <a:t>i</a:t>
            </a:r>
            <a:r>
              <a:rPr lang="en-US"/>
              <a:t>,</a:t>
            </a:r>
            <a:r>
              <a:rPr lang="en-US" i="1"/>
              <a:t>A</a:t>
            </a:r>
            <a:r>
              <a:rPr lang="en-US" i="1" baseline="-25000"/>
              <a:t>j</a:t>
            </a:r>
            <a:r>
              <a:rPr lang="en-US"/>
              <a:t>)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idx="1"/>
          </p:nvPr>
        </p:nvSpPr>
        <p:spPr>
          <a:xfrm>
            <a:off x="741760" y="3148608"/>
            <a:ext cx="11593288" cy="6120680"/>
          </a:xfrm>
          <a:noFill/>
          <a:ln/>
        </p:spPr>
        <p:txBody>
          <a:bodyPr/>
          <a:lstStyle/>
          <a:p>
            <a:pPr>
              <a:spcBef>
                <a:spcPct val="20000"/>
              </a:spcBef>
              <a:buNone/>
              <a:tabLst>
                <a:tab pos="812787" algn="l"/>
                <a:tab pos="2519641" algn="l"/>
                <a:tab pos="5039281" algn="l"/>
                <a:tab pos="5608232" algn="l"/>
                <a:tab pos="7315086" algn="l"/>
              </a:tabLst>
            </a:pPr>
            <a:r>
              <a:rPr lang="en-US" dirty="0"/>
              <a:t>Consider the following 4 queries for relation PROJ</a:t>
            </a:r>
          </a:p>
          <a:p>
            <a:pPr>
              <a:spcBef>
                <a:spcPct val="20000"/>
              </a:spcBef>
              <a:buNone/>
              <a:tabLst>
                <a:tab pos="812787" algn="l"/>
                <a:tab pos="2519641" algn="l"/>
                <a:tab pos="5039281" algn="l"/>
                <a:tab pos="5608232" algn="l"/>
                <a:tab pos="7315086" algn="l"/>
              </a:tabLst>
            </a:pPr>
            <a:r>
              <a:rPr lang="en-US" sz="2600" i="1" dirty="0"/>
              <a:t>q</a:t>
            </a:r>
            <a:r>
              <a:rPr lang="en-US" sz="2600" baseline="-25000" dirty="0"/>
              <a:t>1</a:t>
            </a:r>
            <a:r>
              <a:rPr lang="en-US" sz="2600" dirty="0"/>
              <a:t>:	</a:t>
            </a:r>
            <a:r>
              <a:rPr lang="en-US" sz="2600" b="1" dirty="0"/>
              <a:t>SELECT</a:t>
            </a:r>
            <a:r>
              <a:rPr lang="en-US" sz="2600" dirty="0"/>
              <a:t>	BUDGET	</a:t>
            </a:r>
            <a:r>
              <a:rPr lang="en-US" sz="2600" i="1" dirty="0"/>
              <a:t>q</a:t>
            </a:r>
            <a:r>
              <a:rPr lang="en-US" sz="2600" baseline="-25000" dirty="0"/>
              <a:t>2</a:t>
            </a:r>
            <a:r>
              <a:rPr lang="en-US" sz="2600" dirty="0"/>
              <a:t>:	</a:t>
            </a:r>
            <a:r>
              <a:rPr lang="en-US" sz="2600" b="1" dirty="0"/>
              <a:t>SELECT</a:t>
            </a:r>
            <a:r>
              <a:rPr lang="en-US" sz="2600" dirty="0"/>
              <a:t>	PNAME,BUDGET</a:t>
            </a:r>
          </a:p>
          <a:p>
            <a:pPr>
              <a:spcBef>
                <a:spcPct val="20000"/>
              </a:spcBef>
              <a:buNone/>
              <a:tabLst>
                <a:tab pos="812787" algn="l"/>
                <a:tab pos="2519641" algn="l"/>
                <a:tab pos="5039281" algn="l"/>
                <a:tab pos="5608232" algn="l"/>
                <a:tab pos="7315086" algn="l"/>
              </a:tabLst>
            </a:pPr>
            <a:r>
              <a:rPr lang="en-US" sz="2600" dirty="0"/>
              <a:t>		</a:t>
            </a:r>
            <a:r>
              <a:rPr lang="en-US" sz="2600" b="1" dirty="0"/>
              <a:t>FROM</a:t>
            </a:r>
            <a:r>
              <a:rPr lang="en-US" sz="2600" dirty="0"/>
              <a:t>	PROJ		</a:t>
            </a:r>
            <a:r>
              <a:rPr lang="en-US" sz="2600" b="1" dirty="0"/>
              <a:t>FROM</a:t>
            </a:r>
            <a:r>
              <a:rPr lang="en-US" sz="2600" dirty="0"/>
              <a:t>	PROJ</a:t>
            </a:r>
          </a:p>
          <a:p>
            <a:pPr>
              <a:spcBef>
                <a:spcPct val="20000"/>
              </a:spcBef>
              <a:buNone/>
              <a:tabLst>
                <a:tab pos="812787" algn="l"/>
                <a:tab pos="2519641" algn="l"/>
                <a:tab pos="5039281" algn="l"/>
                <a:tab pos="5608232" algn="l"/>
                <a:tab pos="7315086" algn="l"/>
              </a:tabLst>
            </a:pPr>
            <a:r>
              <a:rPr lang="en-US" sz="2600" dirty="0"/>
              <a:t>		</a:t>
            </a:r>
            <a:r>
              <a:rPr lang="en-US" sz="2600" b="1" dirty="0"/>
              <a:t>WHERE</a:t>
            </a:r>
            <a:r>
              <a:rPr lang="en-US" sz="2600" dirty="0"/>
              <a:t>	PNO=Value</a:t>
            </a:r>
          </a:p>
          <a:p>
            <a:pPr>
              <a:spcBef>
                <a:spcPct val="20000"/>
              </a:spcBef>
              <a:buNone/>
              <a:tabLst>
                <a:tab pos="812787" algn="l"/>
                <a:tab pos="2519641" algn="l"/>
                <a:tab pos="5039281" algn="l"/>
                <a:tab pos="5608232" algn="l"/>
                <a:tab pos="7315086" algn="l"/>
              </a:tabLst>
            </a:pPr>
            <a:r>
              <a:rPr lang="en-US" sz="2600" i="1" dirty="0"/>
              <a:t>q</a:t>
            </a:r>
            <a:r>
              <a:rPr lang="en-US" sz="2600" baseline="-25000" dirty="0"/>
              <a:t>3</a:t>
            </a:r>
            <a:r>
              <a:rPr lang="en-US" sz="2600" dirty="0"/>
              <a:t>:	</a:t>
            </a:r>
            <a:r>
              <a:rPr lang="en-US" sz="2600" b="1" dirty="0"/>
              <a:t>SELECT</a:t>
            </a:r>
            <a:r>
              <a:rPr lang="en-US" sz="2600" dirty="0"/>
              <a:t>	PNAME	</a:t>
            </a:r>
            <a:r>
              <a:rPr lang="en-US" sz="2600" i="1" dirty="0"/>
              <a:t>q</a:t>
            </a:r>
            <a:r>
              <a:rPr lang="en-US" sz="2600" baseline="-25000" dirty="0"/>
              <a:t>4</a:t>
            </a:r>
            <a:r>
              <a:rPr lang="en-US" sz="2600" dirty="0"/>
              <a:t>:	</a:t>
            </a:r>
            <a:r>
              <a:rPr lang="en-US" sz="2600" b="1" dirty="0"/>
              <a:t>SELECT	SUM</a:t>
            </a:r>
            <a:r>
              <a:rPr lang="en-US" sz="2600" dirty="0"/>
              <a:t>(BUDGET)</a:t>
            </a:r>
          </a:p>
          <a:p>
            <a:pPr>
              <a:spcBef>
                <a:spcPct val="20000"/>
              </a:spcBef>
              <a:buNone/>
              <a:tabLst>
                <a:tab pos="812787" algn="l"/>
                <a:tab pos="2519641" algn="l"/>
                <a:tab pos="5039281" algn="l"/>
                <a:tab pos="5608232" algn="l"/>
                <a:tab pos="7315086" algn="l"/>
              </a:tabLst>
            </a:pPr>
            <a:r>
              <a:rPr lang="en-US" sz="2600" dirty="0"/>
              <a:t>		</a:t>
            </a:r>
            <a:r>
              <a:rPr lang="en-US" sz="2600" b="1" dirty="0"/>
              <a:t>FROM</a:t>
            </a:r>
            <a:r>
              <a:rPr lang="en-US" sz="2600" dirty="0"/>
              <a:t>	PROJ		</a:t>
            </a:r>
            <a:r>
              <a:rPr lang="en-US" sz="2600" b="1" dirty="0"/>
              <a:t>FROM	</a:t>
            </a:r>
            <a:r>
              <a:rPr lang="en-US" sz="2600" dirty="0"/>
              <a:t>PROJ</a:t>
            </a:r>
          </a:p>
          <a:p>
            <a:pPr>
              <a:spcBef>
                <a:spcPct val="20000"/>
              </a:spcBef>
              <a:buNone/>
              <a:tabLst>
                <a:tab pos="812787" algn="l"/>
                <a:tab pos="2519641" algn="l"/>
                <a:tab pos="5039281" algn="l"/>
                <a:tab pos="5608232" algn="l"/>
                <a:tab pos="7315086" algn="l"/>
              </a:tabLst>
            </a:pPr>
            <a:r>
              <a:rPr lang="en-US" sz="2600" dirty="0"/>
              <a:t>		</a:t>
            </a:r>
            <a:r>
              <a:rPr lang="en-US" sz="2600" b="1" dirty="0"/>
              <a:t>WHERE</a:t>
            </a:r>
            <a:r>
              <a:rPr lang="en-US" sz="2600" dirty="0"/>
              <a:t>	LOC=Value		</a:t>
            </a:r>
            <a:r>
              <a:rPr lang="en-US" sz="2600" b="1" dirty="0"/>
              <a:t>WHERE</a:t>
            </a:r>
            <a:r>
              <a:rPr lang="en-US" sz="2600" dirty="0"/>
              <a:t>	LOC=Value</a:t>
            </a:r>
          </a:p>
          <a:p>
            <a:pPr>
              <a:spcBef>
                <a:spcPct val="20000"/>
              </a:spcBef>
              <a:buNone/>
              <a:tabLst>
                <a:tab pos="812787" algn="l"/>
                <a:tab pos="2519641" algn="l"/>
                <a:tab pos="5039281" algn="l"/>
                <a:tab pos="5608232" algn="l"/>
                <a:tab pos="7315086" algn="l"/>
              </a:tabLst>
            </a:pPr>
            <a:r>
              <a:rPr lang="en-US" dirty="0"/>
              <a:t>Let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= PNO,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= PNAME, </a:t>
            </a:r>
            <a:r>
              <a:rPr lang="en-US" i="1" dirty="0"/>
              <a:t>A</a:t>
            </a:r>
            <a:r>
              <a:rPr lang="en-US" baseline="-25000" dirty="0"/>
              <a:t>3</a:t>
            </a:r>
            <a:r>
              <a:rPr lang="en-US" dirty="0"/>
              <a:t>= BUDGET, </a:t>
            </a:r>
            <a:r>
              <a:rPr lang="en-US" i="1" dirty="0"/>
              <a:t>A</a:t>
            </a:r>
            <a:r>
              <a:rPr lang="en-US" baseline="-25000" dirty="0"/>
              <a:t>4</a:t>
            </a:r>
            <a:r>
              <a:rPr lang="en-US" dirty="0"/>
              <a:t>= LOC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98544" y="6921516"/>
            <a:ext cx="4077637" cy="2832034"/>
            <a:chOff x="4188664" y="6869302"/>
            <a:chExt cx="4077637" cy="2832034"/>
          </a:xfrm>
        </p:grpSpPr>
        <p:sp>
          <p:nvSpPr>
            <p:cNvPr id="82948" name="Rectangle 4"/>
            <p:cNvSpPr>
              <a:spLocks noChangeArrowheads="1"/>
            </p:cNvSpPr>
            <p:nvPr/>
          </p:nvSpPr>
          <p:spPr bwMode="auto">
            <a:xfrm>
              <a:off x="4206726" y="7385398"/>
              <a:ext cx="556700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i="1" dirty="0">
                  <a:solidFill>
                    <a:srgbClr val="000000"/>
                  </a:solidFill>
                  <a:latin typeface="Book Antiqua"/>
                </a:rPr>
                <a:t>q</a:t>
              </a:r>
              <a:r>
                <a:rPr lang="en-US" sz="2600" baseline="-25000" dirty="0">
                  <a:solidFill>
                    <a:srgbClr val="000000"/>
                  </a:solidFill>
                  <a:latin typeface="Book Antiqua"/>
                </a:rPr>
                <a:t>1</a:t>
              </a:r>
            </a:p>
          </p:txBody>
        </p:sp>
        <p:sp>
          <p:nvSpPr>
            <p:cNvPr id="82949" name="Rectangle 5"/>
            <p:cNvSpPr>
              <a:spLocks noChangeArrowheads="1"/>
            </p:cNvSpPr>
            <p:nvPr/>
          </p:nvSpPr>
          <p:spPr bwMode="auto">
            <a:xfrm>
              <a:off x="4206726" y="7999513"/>
              <a:ext cx="556700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i="1" dirty="0">
                  <a:solidFill>
                    <a:srgbClr val="000000"/>
                  </a:solidFill>
                  <a:latin typeface="Book Antiqua"/>
                </a:rPr>
                <a:t>q</a:t>
              </a:r>
              <a:r>
                <a:rPr lang="en-US" sz="2600" baseline="-25000" dirty="0">
                  <a:solidFill>
                    <a:srgbClr val="000000"/>
                  </a:solidFill>
                  <a:latin typeface="Book Antiqua"/>
                </a:rPr>
                <a:t>2</a:t>
              </a:r>
            </a:p>
          </p:txBody>
        </p:sp>
        <p:sp>
          <p:nvSpPr>
            <p:cNvPr id="82950" name="Rectangle 6"/>
            <p:cNvSpPr>
              <a:spLocks noChangeArrowheads="1"/>
            </p:cNvSpPr>
            <p:nvPr/>
          </p:nvSpPr>
          <p:spPr bwMode="auto">
            <a:xfrm>
              <a:off x="4188664" y="8559442"/>
              <a:ext cx="556700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i="1" dirty="0">
                  <a:solidFill>
                    <a:srgbClr val="000000"/>
                  </a:solidFill>
                  <a:latin typeface="Book Antiqua"/>
                </a:rPr>
                <a:t>q</a:t>
              </a:r>
              <a:r>
                <a:rPr lang="en-US" sz="2600" baseline="-25000" dirty="0">
                  <a:solidFill>
                    <a:srgbClr val="000000"/>
                  </a:solidFill>
                  <a:latin typeface="Book Antiqua"/>
                </a:rPr>
                <a:t>3</a:t>
              </a:r>
            </a:p>
          </p:txBody>
        </p:sp>
        <p:sp>
          <p:nvSpPr>
            <p:cNvPr id="82951" name="Rectangle 7"/>
            <p:cNvSpPr>
              <a:spLocks noChangeArrowheads="1"/>
            </p:cNvSpPr>
            <p:nvPr/>
          </p:nvSpPr>
          <p:spPr bwMode="auto">
            <a:xfrm>
              <a:off x="4204814" y="9173558"/>
              <a:ext cx="560524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i="1" dirty="0">
                  <a:solidFill>
                    <a:srgbClr val="000000"/>
                  </a:solidFill>
                  <a:latin typeface="Book Antiqua"/>
                </a:rPr>
                <a:t>q</a:t>
              </a:r>
              <a:r>
                <a:rPr lang="en-US" sz="2600" baseline="-25000" dirty="0">
                  <a:solidFill>
                    <a:srgbClr val="000000"/>
                  </a:solidFill>
                  <a:latin typeface="Book Antiqua"/>
                </a:rPr>
                <a:t>4</a:t>
              </a:r>
            </a:p>
          </p:txBody>
        </p:sp>
        <p:grpSp>
          <p:nvGrpSpPr>
            <p:cNvPr id="82954" name="Group 10"/>
            <p:cNvGrpSpPr>
              <a:grpSpLocks/>
            </p:cNvGrpSpPr>
            <p:nvPr/>
          </p:nvGrpSpPr>
          <p:grpSpPr bwMode="auto">
            <a:xfrm>
              <a:off x="4967111" y="7489256"/>
              <a:ext cx="255130" cy="2133601"/>
              <a:chOff x="2200" y="3052"/>
              <a:chExt cx="113" cy="945"/>
            </a:xfrm>
          </p:grpSpPr>
          <p:sp>
            <p:nvSpPr>
              <p:cNvPr id="82952" name="Line 8"/>
              <p:cNvSpPr>
                <a:spLocks noChangeShapeType="1"/>
              </p:cNvSpPr>
              <p:nvPr/>
            </p:nvSpPr>
            <p:spPr bwMode="auto">
              <a:xfrm>
                <a:off x="2204" y="3056"/>
                <a:ext cx="1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2953" name="Freeform 9"/>
              <p:cNvSpPr>
                <a:spLocks/>
              </p:cNvSpPr>
              <p:nvPr/>
            </p:nvSpPr>
            <p:spPr bwMode="auto">
              <a:xfrm>
                <a:off x="2200" y="3052"/>
                <a:ext cx="113" cy="945"/>
              </a:xfrm>
              <a:custGeom>
                <a:avLst/>
                <a:gdLst>
                  <a:gd name="T0" fmla="*/ 0 w 113"/>
                  <a:gd name="T1" fmla="*/ 0 h 945"/>
                  <a:gd name="T2" fmla="*/ 0 w 113"/>
                  <a:gd name="T3" fmla="*/ 944 h 945"/>
                  <a:gd name="T4" fmla="*/ 112 w 113"/>
                  <a:gd name="T5" fmla="*/ 944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3" h="945">
                    <a:moveTo>
                      <a:pt x="0" y="0"/>
                    </a:moveTo>
                    <a:lnTo>
                      <a:pt x="0" y="944"/>
                    </a:lnTo>
                    <a:lnTo>
                      <a:pt x="112" y="94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82955" name="Rectangle 11"/>
            <p:cNvSpPr>
              <a:spLocks noChangeArrowheads="1"/>
            </p:cNvSpPr>
            <p:nvPr/>
          </p:nvSpPr>
          <p:spPr bwMode="auto">
            <a:xfrm>
              <a:off x="5278264" y="6869302"/>
              <a:ext cx="643150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i="1" dirty="0">
                  <a:solidFill>
                    <a:srgbClr val="000000"/>
                  </a:solidFill>
                  <a:latin typeface="Book Antiqua"/>
                </a:rPr>
                <a:t>A</a:t>
              </a:r>
              <a:r>
                <a:rPr lang="en-US" sz="2600" baseline="-25000" dirty="0">
                  <a:solidFill>
                    <a:srgbClr val="000000"/>
                  </a:solidFill>
                  <a:latin typeface="Book Antiqua"/>
                </a:rPr>
                <a:t>1</a:t>
              </a:r>
            </a:p>
          </p:txBody>
        </p:sp>
        <p:grpSp>
          <p:nvGrpSpPr>
            <p:cNvPr id="82958" name="Group 14"/>
            <p:cNvGrpSpPr>
              <a:grpSpLocks/>
            </p:cNvGrpSpPr>
            <p:nvPr/>
          </p:nvGrpSpPr>
          <p:grpSpPr bwMode="auto">
            <a:xfrm>
              <a:off x="7965440" y="7489256"/>
              <a:ext cx="255130" cy="2133601"/>
              <a:chOff x="3528" y="3052"/>
              <a:chExt cx="113" cy="945"/>
            </a:xfrm>
          </p:grpSpPr>
          <p:sp>
            <p:nvSpPr>
              <p:cNvPr id="82956" name="Line 12"/>
              <p:cNvSpPr>
                <a:spLocks noChangeShapeType="1"/>
              </p:cNvSpPr>
              <p:nvPr/>
            </p:nvSpPr>
            <p:spPr bwMode="auto">
              <a:xfrm flipH="1">
                <a:off x="3528" y="3056"/>
                <a:ext cx="11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2957" name="Freeform 13"/>
              <p:cNvSpPr>
                <a:spLocks/>
              </p:cNvSpPr>
              <p:nvPr/>
            </p:nvSpPr>
            <p:spPr bwMode="auto">
              <a:xfrm>
                <a:off x="3528" y="3052"/>
                <a:ext cx="113" cy="945"/>
              </a:xfrm>
              <a:custGeom>
                <a:avLst/>
                <a:gdLst>
                  <a:gd name="T0" fmla="*/ 112 w 113"/>
                  <a:gd name="T1" fmla="*/ 0 h 945"/>
                  <a:gd name="T2" fmla="*/ 112 w 113"/>
                  <a:gd name="T3" fmla="*/ 944 h 945"/>
                  <a:gd name="T4" fmla="*/ 0 w 113"/>
                  <a:gd name="T5" fmla="*/ 944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3" h="945">
                    <a:moveTo>
                      <a:pt x="112" y="0"/>
                    </a:moveTo>
                    <a:lnTo>
                      <a:pt x="112" y="944"/>
                    </a:lnTo>
                    <a:lnTo>
                      <a:pt x="0" y="94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82959" name="Rectangle 15"/>
            <p:cNvSpPr>
              <a:spLocks noChangeArrowheads="1"/>
            </p:cNvSpPr>
            <p:nvPr/>
          </p:nvSpPr>
          <p:spPr bwMode="auto">
            <a:xfrm>
              <a:off x="5313737" y="7385398"/>
              <a:ext cx="426608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1</a:t>
              </a:r>
            </a:p>
          </p:txBody>
        </p:sp>
        <p:sp>
          <p:nvSpPr>
            <p:cNvPr id="82960" name="Rectangle 16"/>
            <p:cNvSpPr>
              <a:spLocks noChangeArrowheads="1"/>
            </p:cNvSpPr>
            <p:nvPr/>
          </p:nvSpPr>
          <p:spPr bwMode="auto">
            <a:xfrm>
              <a:off x="6054288" y="7385398"/>
              <a:ext cx="426608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0</a:t>
              </a:r>
            </a:p>
          </p:txBody>
        </p:sp>
        <p:sp>
          <p:nvSpPr>
            <p:cNvPr id="82961" name="Rectangle 17"/>
            <p:cNvSpPr>
              <a:spLocks noChangeArrowheads="1"/>
            </p:cNvSpPr>
            <p:nvPr/>
          </p:nvSpPr>
          <p:spPr bwMode="auto">
            <a:xfrm>
              <a:off x="6867088" y="7385398"/>
              <a:ext cx="426608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1</a:t>
              </a:r>
            </a:p>
          </p:txBody>
        </p:sp>
        <p:sp>
          <p:nvSpPr>
            <p:cNvPr id="82962" name="Rectangle 18"/>
            <p:cNvSpPr>
              <a:spLocks noChangeArrowheads="1"/>
            </p:cNvSpPr>
            <p:nvPr/>
          </p:nvSpPr>
          <p:spPr bwMode="auto">
            <a:xfrm>
              <a:off x="7716012" y="7385398"/>
              <a:ext cx="426608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0</a:t>
              </a:r>
            </a:p>
          </p:txBody>
        </p:sp>
        <p:sp>
          <p:nvSpPr>
            <p:cNvPr id="82963" name="Rectangle 19"/>
            <p:cNvSpPr>
              <a:spLocks noChangeArrowheads="1"/>
            </p:cNvSpPr>
            <p:nvPr/>
          </p:nvSpPr>
          <p:spPr bwMode="auto">
            <a:xfrm>
              <a:off x="5295675" y="7999513"/>
              <a:ext cx="426608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0</a:t>
              </a:r>
            </a:p>
          </p:txBody>
        </p:sp>
        <p:sp>
          <p:nvSpPr>
            <p:cNvPr id="82964" name="Rectangle 20"/>
            <p:cNvSpPr>
              <a:spLocks noChangeArrowheads="1"/>
            </p:cNvSpPr>
            <p:nvPr/>
          </p:nvSpPr>
          <p:spPr bwMode="auto">
            <a:xfrm>
              <a:off x="7734075" y="7999513"/>
              <a:ext cx="426608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0</a:t>
              </a:r>
            </a:p>
          </p:txBody>
        </p:sp>
        <p:sp>
          <p:nvSpPr>
            <p:cNvPr id="82965" name="Rectangle 21"/>
            <p:cNvSpPr>
              <a:spLocks noChangeArrowheads="1"/>
            </p:cNvSpPr>
            <p:nvPr/>
          </p:nvSpPr>
          <p:spPr bwMode="auto">
            <a:xfrm>
              <a:off x="6054288" y="7999513"/>
              <a:ext cx="426608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1</a:t>
              </a:r>
            </a:p>
          </p:txBody>
        </p:sp>
        <p:sp>
          <p:nvSpPr>
            <p:cNvPr id="82966" name="Rectangle 22"/>
            <p:cNvSpPr>
              <a:spLocks noChangeArrowheads="1"/>
            </p:cNvSpPr>
            <p:nvPr/>
          </p:nvSpPr>
          <p:spPr bwMode="auto">
            <a:xfrm>
              <a:off x="6867088" y="7999513"/>
              <a:ext cx="426608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1</a:t>
              </a:r>
            </a:p>
          </p:txBody>
        </p:sp>
        <p:sp>
          <p:nvSpPr>
            <p:cNvPr id="82967" name="Rectangle 23"/>
            <p:cNvSpPr>
              <a:spLocks noChangeArrowheads="1"/>
            </p:cNvSpPr>
            <p:nvPr/>
          </p:nvSpPr>
          <p:spPr bwMode="auto">
            <a:xfrm>
              <a:off x="5295675" y="8559442"/>
              <a:ext cx="426608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0</a:t>
              </a:r>
            </a:p>
          </p:txBody>
        </p:sp>
        <p:sp>
          <p:nvSpPr>
            <p:cNvPr id="82968" name="Rectangle 24"/>
            <p:cNvSpPr>
              <a:spLocks noChangeArrowheads="1"/>
            </p:cNvSpPr>
            <p:nvPr/>
          </p:nvSpPr>
          <p:spPr bwMode="auto">
            <a:xfrm>
              <a:off x="6849026" y="8559442"/>
              <a:ext cx="426608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0</a:t>
              </a:r>
            </a:p>
          </p:txBody>
        </p:sp>
        <p:sp>
          <p:nvSpPr>
            <p:cNvPr id="82969" name="Rectangle 25"/>
            <p:cNvSpPr>
              <a:spLocks noChangeArrowheads="1"/>
            </p:cNvSpPr>
            <p:nvPr/>
          </p:nvSpPr>
          <p:spPr bwMode="auto">
            <a:xfrm>
              <a:off x="6036226" y="8559442"/>
              <a:ext cx="426608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1</a:t>
              </a:r>
            </a:p>
          </p:txBody>
        </p:sp>
        <p:sp>
          <p:nvSpPr>
            <p:cNvPr id="82970" name="Rectangle 26"/>
            <p:cNvSpPr>
              <a:spLocks noChangeArrowheads="1"/>
            </p:cNvSpPr>
            <p:nvPr/>
          </p:nvSpPr>
          <p:spPr bwMode="auto">
            <a:xfrm>
              <a:off x="7716012" y="8559442"/>
              <a:ext cx="426608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1</a:t>
              </a:r>
            </a:p>
          </p:txBody>
        </p:sp>
        <p:sp>
          <p:nvSpPr>
            <p:cNvPr id="82971" name="Rectangle 27"/>
            <p:cNvSpPr>
              <a:spLocks noChangeArrowheads="1"/>
            </p:cNvSpPr>
            <p:nvPr/>
          </p:nvSpPr>
          <p:spPr bwMode="auto">
            <a:xfrm>
              <a:off x="5277612" y="9173558"/>
              <a:ext cx="426608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0</a:t>
              </a:r>
            </a:p>
          </p:txBody>
        </p:sp>
        <p:sp>
          <p:nvSpPr>
            <p:cNvPr id="82972" name="Rectangle 28"/>
            <p:cNvSpPr>
              <a:spLocks noChangeArrowheads="1"/>
            </p:cNvSpPr>
            <p:nvPr/>
          </p:nvSpPr>
          <p:spPr bwMode="auto">
            <a:xfrm>
              <a:off x="6036226" y="9173558"/>
              <a:ext cx="426608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0</a:t>
              </a:r>
            </a:p>
          </p:txBody>
        </p:sp>
        <p:sp>
          <p:nvSpPr>
            <p:cNvPr id="82973" name="Rectangle 29"/>
            <p:cNvSpPr>
              <a:spLocks noChangeArrowheads="1"/>
            </p:cNvSpPr>
            <p:nvPr/>
          </p:nvSpPr>
          <p:spPr bwMode="auto">
            <a:xfrm>
              <a:off x="6849026" y="9173558"/>
              <a:ext cx="426608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1</a:t>
              </a:r>
            </a:p>
          </p:txBody>
        </p:sp>
        <p:sp>
          <p:nvSpPr>
            <p:cNvPr id="82974" name="Rectangle 30"/>
            <p:cNvSpPr>
              <a:spLocks noChangeArrowheads="1"/>
            </p:cNvSpPr>
            <p:nvPr/>
          </p:nvSpPr>
          <p:spPr bwMode="auto">
            <a:xfrm>
              <a:off x="7716012" y="9173558"/>
              <a:ext cx="426608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1</a:t>
              </a:r>
            </a:p>
          </p:txBody>
        </p:sp>
        <p:sp>
          <p:nvSpPr>
            <p:cNvPr id="82975" name="Rectangle 31"/>
            <p:cNvSpPr>
              <a:spLocks noChangeArrowheads="1"/>
            </p:cNvSpPr>
            <p:nvPr/>
          </p:nvSpPr>
          <p:spPr bwMode="auto">
            <a:xfrm>
              <a:off x="6025589" y="6869302"/>
              <a:ext cx="643150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i="1" dirty="0">
                  <a:solidFill>
                    <a:srgbClr val="000000"/>
                  </a:solidFill>
                  <a:latin typeface="Book Antiqua"/>
                </a:rPr>
                <a:t>A</a:t>
              </a:r>
              <a:r>
                <a:rPr lang="en-US" sz="2600" baseline="-25000" dirty="0">
                  <a:solidFill>
                    <a:srgbClr val="000000"/>
                  </a:solidFill>
                  <a:latin typeface="Book Antiqua"/>
                </a:rPr>
                <a:t>2</a:t>
              </a:r>
            </a:p>
          </p:txBody>
        </p:sp>
        <p:sp>
          <p:nvSpPr>
            <p:cNvPr id="82976" name="Rectangle 32"/>
            <p:cNvSpPr>
              <a:spLocks noChangeArrowheads="1"/>
            </p:cNvSpPr>
            <p:nvPr/>
          </p:nvSpPr>
          <p:spPr bwMode="auto">
            <a:xfrm>
              <a:off x="6822584" y="6869302"/>
              <a:ext cx="643150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i="1" dirty="0">
                  <a:solidFill>
                    <a:srgbClr val="000000"/>
                  </a:solidFill>
                  <a:latin typeface="Book Antiqua"/>
                </a:rPr>
                <a:t>A</a:t>
              </a:r>
              <a:r>
                <a:rPr lang="en-US" sz="2600" baseline="-25000" dirty="0">
                  <a:solidFill>
                    <a:srgbClr val="000000"/>
                  </a:solidFill>
                  <a:latin typeface="Book Antiqua"/>
                </a:rPr>
                <a:t>3</a:t>
              </a:r>
            </a:p>
          </p:txBody>
        </p:sp>
        <p:sp>
          <p:nvSpPr>
            <p:cNvPr id="82977" name="Rectangle 33"/>
            <p:cNvSpPr>
              <a:spLocks noChangeArrowheads="1"/>
            </p:cNvSpPr>
            <p:nvPr/>
          </p:nvSpPr>
          <p:spPr bwMode="auto">
            <a:xfrm>
              <a:off x="7616009" y="6869302"/>
              <a:ext cx="650292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i="1" dirty="0">
                  <a:solidFill>
                    <a:srgbClr val="000000"/>
                  </a:solidFill>
                  <a:latin typeface="Book Antiqua"/>
                </a:rPr>
                <a:t>A</a:t>
              </a:r>
              <a:r>
                <a:rPr lang="en-US" sz="2600" baseline="-25000" dirty="0">
                  <a:solidFill>
                    <a:srgbClr val="000000"/>
                  </a:solidFill>
                  <a:latin typeface="Book Antiqua"/>
                </a:rPr>
                <a:t>4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49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69752" y="1852464"/>
            <a:ext cx="3384376" cy="3024336"/>
          </a:xfrm>
          <a:noFill/>
          <a:ln/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Top-Down Design process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E1DC-9A09-2845-A773-BB78DAEA547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5398DC-6924-4E21-9E40-4DBBD81F3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152" y="106833"/>
            <a:ext cx="7848872" cy="96163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E12D11-4FA6-4FE6-BDDF-9BB82E5719C5}"/>
              </a:ext>
            </a:extLst>
          </p:cNvPr>
          <p:cNvSpPr/>
          <p:nvPr/>
        </p:nvSpPr>
        <p:spPr>
          <a:xfrm>
            <a:off x="669751" y="5092824"/>
            <a:ext cx="32403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Distribution Design: </a:t>
            </a:r>
          </a:p>
          <a:p>
            <a:r>
              <a:rPr lang="en-US" sz="2400" dirty="0"/>
              <a:t>To design the </a:t>
            </a:r>
            <a:r>
              <a:rPr lang="en-US" sz="2400" u="sng" dirty="0"/>
              <a:t>local conceptual</a:t>
            </a:r>
            <a:br>
              <a:rPr lang="en-US" sz="2400" u="sng" dirty="0"/>
            </a:br>
            <a:r>
              <a:rPr lang="en-US" sz="2400" u="sng" dirty="0"/>
              <a:t>schemas (LCSs)</a:t>
            </a:r>
            <a:r>
              <a:rPr lang="en-US" sz="2400" dirty="0"/>
              <a:t> by distributing the entities over the sites of the distributed system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99346B3-D959-4BE5-B8F7-C47961108B46}"/>
              </a:ext>
            </a:extLst>
          </p:cNvPr>
          <p:cNvSpPr/>
          <p:nvPr/>
        </p:nvSpPr>
        <p:spPr>
          <a:xfrm>
            <a:off x="5926336" y="4372744"/>
            <a:ext cx="3024336" cy="1296144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VF – Affinity Measure </a:t>
            </a:r>
            <a:r>
              <a:rPr lang="en-US" i="1"/>
              <a:t>aff</a:t>
            </a:r>
            <a:r>
              <a:rPr lang="en-US"/>
              <a:t>(</a:t>
            </a:r>
            <a:r>
              <a:rPr lang="en-US" i="1"/>
              <a:t>A</a:t>
            </a:r>
            <a:r>
              <a:rPr lang="en-US" i="1" baseline="-25000"/>
              <a:t>i</a:t>
            </a:r>
            <a:r>
              <a:rPr lang="en-US"/>
              <a:t>,</a:t>
            </a:r>
            <a:r>
              <a:rPr lang="en-US" i="1"/>
              <a:t>A</a:t>
            </a:r>
            <a:r>
              <a:rPr lang="en-US" i="1" baseline="-25000"/>
              <a:t>j</a:t>
            </a:r>
            <a:r>
              <a:rPr lang="en-US"/>
              <a:t>)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idx="1"/>
          </p:nvPr>
        </p:nvSpPr>
        <p:spPr>
          <a:xfrm>
            <a:off x="957784" y="3795070"/>
            <a:ext cx="11088330" cy="1801810"/>
          </a:xfrm>
          <a:noFill/>
          <a:ln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attribute affinity measure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/>
              <a:t>between two attributes </a:t>
            </a:r>
            <a:r>
              <a:rPr lang="en-US" sz="2400" i="1" dirty="0"/>
              <a:t>A</a:t>
            </a:r>
            <a:r>
              <a:rPr lang="en-US" sz="2400" i="1" baseline="-25000" dirty="0"/>
              <a:t>i</a:t>
            </a:r>
            <a:r>
              <a:rPr lang="en-US" sz="2400" dirty="0"/>
              <a:t> and </a:t>
            </a:r>
            <a:r>
              <a:rPr lang="en-US" sz="2400" i="1" dirty="0" err="1"/>
              <a:t>A</a:t>
            </a:r>
            <a:r>
              <a:rPr lang="en-US" sz="2400" i="1" baseline="-25000" dirty="0" err="1"/>
              <a:t>j</a:t>
            </a:r>
            <a:r>
              <a:rPr lang="en-US" sz="2400" dirty="0"/>
              <a:t> of a relation </a:t>
            </a:r>
            <a:r>
              <a:rPr lang="en-US" sz="2400" i="1" dirty="0"/>
              <a:t>R</a:t>
            </a:r>
            <a:r>
              <a:rPr lang="en-US" sz="2400" dirty="0"/>
              <a:t>[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i="1" dirty="0"/>
              <a:t>A</a:t>
            </a:r>
            <a:r>
              <a:rPr lang="en-US" sz="2400" i="1" baseline="-25000" dirty="0"/>
              <a:t>n</a:t>
            </a:r>
            <a:r>
              <a:rPr lang="en-US" sz="2400" dirty="0"/>
              <a:t>] with respect to the set of applications  </a:t>
            </a:r>
            <a:r>
              <a:rPr lang="en-US" sz="2400" i="1" dirty="0"/>
              <a:t>Q</a:t>
            </a:r>
            <a:r>
              <a:rPr lang="en-US" sz="2400" dirty="0"/>
              <a:t> = (</a:t>
            </a:r>
            <a:r>
              <a:rPr lang="en-US" sz="2400" i="1" dirty="0"/>
              <a:t>q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i="1" dirty="0"/>
              <a:t>q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i="1" dirty="0" err="1"/>
              <a:t>q</a:t>
            </a:r>
            <a:r>
              <a:rPr lang="en-US" sz="2400" i="1" baseline="-25000" dirty="0" err="1"/>
              <a:t>q</a:t>
            </a:r>
            <a:r>
              <a:rPr lang="en-US" sz="2400" dirty="0"/>
              <a:t>) is defined as follows :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34952" y="5786575"/>
            <a:ext cx="6085165" cy="1223413"/>
            <a:chOff x="1634952" y="5093547"/>
            <a:chExt cx="6085165" cy="1223413"/>
          </a:xfrm>
        </p:grpSpPr>
        <p:sp>
          <p:nvSpPr>
            <p:cNvPr id="83974" name="Rectangle 6"/>
            <p:cNvSpPr>
              <a:spLocks noChangeArrowheads="1"/>
            </p:cNvSpPr>
            <p:nvPr/>
          </p:nvSpPr>
          <p:spPr bwMode="auto">
            <a:xfrm>
              <a:off x="1634952" y="5332872"/>
              <a:ext cx="1927680" cy="489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600" i="1" dirty="0" err="1">
                  <a:solidFill>
                    <a:srgbClr val="000000"/>
                  </a:solidFill>
                  <a:latin typeface="Book Antiqua"/>
                </a:rPr>
                <a:t>aff</a:t>
              </a:r>
              <a:r>
                <a:rPr lang="en-US" sz="2600" i="1" dirty="0">
                  <a:solidFill>
                    <a:srgbClr val="000000"/>
                  </a:solidFill>
                  <a:latin typeface="Book Antiqua"/>
                </a:rPr>
                <a:t> </a:t>
              </a: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(</a:t>
              </a:r>
              <a:r>
                <a:rPr lang="en-US" sz="2600" i="1" dirty="0">
                  <a:solidFill>
                    <a:srgbClr val="000000"/>
                  </a:solidFill>
                  <a:latin typeface="Book Antiqua"/>
                </a:rPr>
                <a:t>A</a:t>
              </a:r>
              <a:r>
                <a:rPr lang="en-US" sz="2600" i="1" baseline="-25000" dirty="0">
                  <a:solidFill>
                    <a:srgbClr val="000000"/>
                  </a:solidFill>
                  <a:latin typeface="Book Antiqua"/>
                </a:rPr>
                <a:t>i</a:t>
              </a:r>
              <a:r>
                <a:rPr lang="en-US" sz="2600" i="1" dirty="0">
                  <a:solidFill>
                    <a:srgbClr val="000000"/>
                  </a:solidFill>
                  <a:latin typeface="Book Antiqua"/>
                </a:rPr>
                <a:t>, </a:t>
              </a:r>
              <a:r>
                <a:rPr lang="en-US" sz="2600" i="1" dirty="0" err="1">
                  <a:solidFill>
                    <a:srgbClr val="000000"/>
                  </a:solidFill>
                  <a:latin typeface="Book Antiqua"/>
                </a:rPr>
                <a:t>A</a:t>
              </a:r>
              <a:r>
                <a:rPr lang="en-US" sz="2600" i="1" baseline="-25000" dirty="0" err="1">
                  <a:solidFill>
                    <a:srgbClr val="000000"/>
                  </a:solidFill>
                  <a:latin typeface="Book Antiqua"/>
                </a:rPr>
                <a:t>j</a:t>
              </a: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) </a:t>
              </a:r>
              <a:r>
                <a:rPr lang="en-US" sz="2600" dirty="0">
                  <a:solidFill>
                    <a:srgbClr val="000000"/>
                  </a:solidFill>
                  <a:latin typeface="Symbol" charset="0"/>
                  <a:sym typeface="Symbol"/>
                </a:rPr>
                <a:t></a:t>
              </a:r>
              <a:endParaRPr lang="en-US" sz="2600" dirty="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83975" name="Rectangle 7"/>
            <p:cNvSpPr>
              <a:spLocks noChangeArrowheads="1"/>
            </p:cNvSpPr>
            <p:nvPr/>
          </p:nvSpPr>
          <p:spPr bwMode="auto">
            <a:xfrm>
              <a:off x="4846216" y="5332872"/>
              <a:ext cx="2336800" cy="489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(query access)</a:t>
              </a:r>
            </a:p>
          </p:txBody>
        </p:sp>
        <p:sp>
          <p:nvSpPr>
            <p:cNvPr id="83976" name="Rectangle 8"/>
            <p:cNvSpPr>
              <a:spLocks noChangeArrowheads="1"/>
            </p:cNvSpPr>
            <p:nvPr/>
          </p:nvSpPr>
          <p:spPr bwMode="auto">
            <a:xfrm>
              <a:off x="3305448" y="5857860"/>
              <a:ext cx="4414669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Book Antiqua"/>
                </a:rPr>
                <a:t>all queries that access </a:t>
              </a:r>
              <a:r>
                <a:rPr lang="en-US" sz="2400" i="1" dirty="0">
                  <a:solidFill>
                    <a:srgbClr val="000000"/>
                  </a:solidFill>
                  <a:latin typeface="Book Antiqua"/>
                </a:rPr>
                <a:t>A</a:t>
              </a:r>
              <a:r>
                <a:rPr lang="en-US" sz="1400" i="1" baseline="-25000" dirty="0">
                  <a:solidFill>
                    <a:srgbClr val="000000"/>
                  </a:solidFill>
                  <a:latin typeface="Book Antiqua"/>
                </a:rPr>
                <a:t>i</a:t>
              </a:r>
              <a:r>
                <a:rPr lang="en-US" sz="2400" dirty="0">
                  <a:solidFill>
                    <a:srgbClr val="000000"/>
                  </a:solidFill>
                  <a:latin typeface="Book Antiqua"/>
                </a:rPr>
                <a:t> and </a:t>
              </a:r>
              <a:r>
                <a:rPr lang="en-US" sz="2400" i="1" dirty="0" err="1">
                  <a:solidFill>
                    <a:srgbClr val="000000"/>
                  </a:solidFill>
                  <a:latin typeface="Book Antiqua"/>
                </a:rPr>
                <a:t>A</a:t>
              </a:r>
              <a:r>
                <a:rPr lang="en-US" sz="1400" i="1" baseline="-25000" dirty="0" err="1">
                  <a:solidFill>
                    <a:srgbClr val="000000"/>
                  </a:solidFill>
                  <a:latin typeface="Book Antiqua"/>
                </a:rPr>
                <a:t>j</a:t>
              </a:r>
              <a:r>
                <a:rPr lang="en-US" sz="2400" dirty="0">
                  <a:solidFill>
                    <a:srgbClr val="000000"/>
                  </a:solidFill>
                  <a:latin typeface="Book Antiqua"/>
                </a:rPr>
                <a:t> </a:t>
              </a:r>
            </a:p>
          </p:txBody>
        </p:sp>
        <p:sp>
          <p:nvSpPr>
            <p:cNvPr id="83977" name="Rectangle 9"/>
            <p:cNvSpPr>
              <a:spLocks noChangeArrowheads="1"/>
            </p:cNvSpPr>
            <p:nvPr/>
          </p:nvSpPr>
          <p:spPr bwMode="auto">
            <a:xfrm>
              <a:off x="3327965" y="5093547"/>
              <a:ext cx="673260" cy="874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5100" dirty="0">
                  <a:solidFill>
                    <a:srgbClr val="000000"/>
                  </a:solidFill>
                  <a:latin typeface="Symbol" charset="0"/>
                  <a:sym typeface="Symbol"/>
                </a:rPr>
                <a:t></a:t>
              </a:r>
              <a:endParaRPr lang="en-US" sz="5100" dirty="0">
                <a:solidFill>
                  <a:srgbClr val="000000"/>
                </a:solidFill>
                <a:latin typeface="Symbol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605856" y="7829128"/>
            <a:ext cx="9106738" cy="1201871"/>
            <a:chOff x="1664851" y="7518405"/>
            <a:chExt cx="9106738" cy="1201871"/>
          </a:xfrm>
        </p:grpSpPr>
        <p:sp>
          <p:nvSpPr>
            <p:cNvPr id="83972" name="Rectangle 4"/>
            <p:cNvSpPr>
              <a:spLocks noChangeArrowheads="1"/>
            </p:cNvSpPr>
            <p:nvPr/>
          </p:nvSpPr>
          <p:spPr bwMode="auto">
            <a:xfrm>
              <a:off x="1770099" y="8042210"/>
              <a:ext cx="182880" cy="489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  </a:t>
              </a:r>
            </a:p>
          </p:txBody>
        </p:sp>
        <p:sp>
          <p:nvSpPr>
            <p:cNvPr id="83973" name="Rectangle 5"/>
            <p:cNvSpPr>
              <a:spLocks noChangeArrowheads="1"/>
            </p:cNvSpPr>
            <p:nvPr/>
          </p:nvSpPr>
          <p:spPr bwMode="auto">
            <a:xfrm>
              <a:off x="1770099" y="8042210"/>
              <a:ext cx="182880" cy="489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600" i="1" dirty="0">
                  <a:solidFill>
                    <a:srgbClr val="000000"/>
                  </a:solidFill>
                  <a:latin typeface="Book Antiqua"/>
                </a:rPr>
                <a:t>  </a:t>
              </a:r>
            </a:p>
          </p:txBody>
        </p:sp>
        <p:sp>
          <p:nvSpPr>
            <p:cNvPr id="83979" name="Rectangle 11"/>
            <p:cNvSpPr>
              <a:spLocks noChangeArrowheads="1"/>
            </p:cNvSpPr>
            <p:nvPr/>
          </p:nvSpPr>
          <p:spPr bwMode="auto">
            <a:xfrm>
              <a:off x="1664851" y="7762245"/>
              <a:ext cx="2302137" cy="489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query access </a:t>
              </a:r>
              <a:r>
                <a:rPr lang="en-US" sz="2600" dirty="0">
                  <a:solidFill>
                    <a:srgbClr val="000000"/>
                  </a:solidFill>
                  <a:latin typeface="Symbol" charset="0"/>
                  <a:sym typeface="Symbol"/>
                </a:rPr>
                <a:t></a:t>
              </a:r>
              <a:endParaRPr lang="en-US" sz="2600" dirty="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83980" name="Rectangle 12"/>
            <p:cNvSpPr>
              <a:spLocks noChangeArrowheads="1"/>
            </p:cNvSpPr>
            <p:nvPr/>
          </p:nvSpPr>
          <p:spPr bwMode="auto">
            <a:xfrm>
              <a:off x="4656564" y="7721605"/>
              <a:ext cx="4431107" cy="489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access frequency of a query </a:t>
              </a:r>
              <a:r>
                <a:rPr lang="en-US" sz="2600" dirty="0">
                  <a:solidFill>
                    <a:srgbClr val="000000"/>
                  </a:solidFill>
                  <a:latin typeface="Symbol" charset="0"/>
                  <a:sym typeface="Symbol"/>
                </a:rPr>
                <a:t></a:t>
              </a:r>
              <a:endParaRPr lang="en-US" sz="2600" dirty="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83981" name="Rectangle 13"/>
            <p:cNvSpPr>
              <a:spLocks noChangeArrowheads="1"/>
            </p:cNvSpPr>
            <p:nvPr/>
          </p:nvSpPr>
          <p:spPr bwMode="auto">
            <a:xfrm>
              <a:off x="9404742" y="7518405"/>
              <a:ext cx="1087774" cy="489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access</a:t>
              </a:r>
            </a:p>
          </p:txBody>
        </p:sp>
        <p:sp>
          <p:nvSpPr>
            <p:cNvPr id="83982" name="Rectangle 14"/>
            <p:cNvSpPr>
              <a:spLocks noChangeArrowheads="1"/>
            </p:cNvSpPr>
            <p:nvPr/>
          </p:nvSpPr>
          <p:spPr bwMode="auto">
            <a:xfrm>
              <a:off x="9118896" y="8006086"/>
              <a:ext cx="1652693" cy="489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execution</a:t>
              </a:r>
            </a:p>
          </p:txBody>
        </p:sp>
        <p:sp>
          <p:nvSpPr>
            <p:cNvPr id="83983" name="Line 15"/>
            <p:cNvSpPr>
              <a:spLocks noChangeShapeType="1"/>
            </p:cNvSpPr>
            <p:nvPr/>
          </p:nvSpPr>
          <p:spPr bwMode="auto">
            <a:xfrm>
              <a:off x="9285971" y="8010601"/>
              <a:ext cx="131854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3984" name="Rectangle 16"/>
            <p:cNvSpPr>
              <a:spLocks noChangeArrowheads="1"/>
            </p:cNvSpPr>
            <p:nvPr/>
          </p:nvSpPr>
          <p:spPr bwMode="auto">
            <a:xfrm>
              <a:off x="3598988" y="8261176"/>
              <a:ext cx="1190980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Book Antiqua"/>
                </a:rPr>
                <a:t>all sites</a:t>
              </a:r>
            </a:p>
          </p:txBody>
        </p:sp>
        <p:sp>
          <p:nvSpPr>
            <p:cNvPr id="83985" name="Rectangle 17"/>
            <p:cNvSpPr>
              <a:spLocks noChangeArrowheads="1"/>
            </p:cNvSpPr>
            <p:nvPr/>
          </p:nvSpPr>
          <p:spPr bwMode="auto">
            <a:xfrm>
              <a:off x="3648570" y="7527436"/>
              <a:ext cx="673260" cy="874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5100" dirty="0">
                  <a:solidFill>
                    <a:srgbClr val="000000"/>
                  </a:solidFill>
                  <a:latin typeface="Symbol" charset="0"/>
                  <a:sym typeface="Symbol"/>
                </a:rPr>
                <a:t></a:t>
              </a:r>
              <a:endParaRPr lang="en-US" sz="5100" dirty="0">
                <a:solidFill>
                  <a:srgbClr val="000000"/>
                </a:solidFill>
                <a:latin typeface="Symbol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50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957784" y="1082652"/>
            <a:ext cx="10110916" cy="1625600"/>
          </a:xfrm>
          <a:noFill/>
          <a:ln/>
        </p:spPr>
        <p:txBody>
          <a:bodyPr/>
          <a:lstStyle/>
          <a:p>
            <a:r>
              <a:rPr lang="en-US" dirty="0"/>
              <a:t>VF – Calculation of </a:t>
            </a:r>
            <a:r>
              <a:rPr lang="en-US" i="1" dirty="0" err="1"/>
              <a:t>aff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i="1" baseline="-25000" dirty="0"/>
              <a:t>i</a:t>
            </a:r>
            <a:r>
              <a:rPr lang="en-US" dirty="0"/>
              <a:t>, </a:t>
            </a:r>
            <a:r>
              <a:rPr lang="en-US" i="1" dirty="0" err="1"/>
              <a:t>A</a:t>
            </a:r>
            <a:r>
              <a:rPr lang="en-US" i="1" baseline="-25000" dirty="0" err="1"/>
              <a:t>j</a:t>
            </a:r>
            <a:r>
              <a:rPr lang="en-US" dirty="0"/>
              <a:t>)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idx="1"/>
          </p:nvPr>
        </p:nvSpPr>
        <p:spPr>
          <a:xfrm>
            <a:off x="751454" y="3370310"/>
            <a:ext cx="6476215" cy="5053188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  <a:tabLst>
                <a:tab pos="2519641" algn="l"/>
              </a:tabLst>
            </a:pPr>
            <a:r>
              <a:rPr lang="en-US" sz="2400" dirty="0"/>
              <a:t>Assume each query in the previous example accesses the attributes once during each execution. </a:t>
            </a:r>
          </a:p>
          <a:p>
            <a:pPr>
              <a:lnSpc>
                <a:spcPct val="87000"/>
              </a:lnSpc>
              <a:spcBef>
                <a:spcPct val="43000"/>
              </a:spcBef>
              <a:buNone/>
              <a:tabLst>
                <a:tab pos="2519641" algn="l"/>
              </a:tabLst>
            </a:pPr>
            <a:r>
              <a:rPr lang="en-US" sz="2400" dirty="0"/>
              <a:t>Also assume the access frequencies</a:t>
            </a:r>
          </a:p>
          <a:p>
            <a:pPr>
              <a:lnSpc>
                <a:spcPct val="80000"/>
              </a:lnSpc>
              <a:buNone/>
              <a:tabLst>
                <a:tab pos="2519641" algn="l"/>
              </a:tabLst>
            </a:pPr>
            <a:endParaRPr lang="en-US" sz="2400" dirty="0"/>
          </a:p>
          <a:p>
            <a:pPr>
              <a:lnSpc>
                <a:spcPct val="80000"/>
              </a:lnSpc>
              <a:buNone/>
              <a:tabLst>
                <a:tab pos="2519641" algn="l"/>
              </a:tabLst>
            </a:pPr>
            <a:endParaRPr lang="en-US" sz="2400" dirty="0"/>
          </a:p>
          <a:p>
            <a:pPr>
              <a:lnSpc>
                <a:spcPct val="80000"/>
              </a:lnSpc>
              <a:buNone/>
              <a:tabLst>
                <a:tab pos="2519641" algn="l"/>
              </a:tabLst>
            </a:pPr>
            <a:endParaRPr lang="en-US" sz="2400" dirty="0"/>
          </a:p>
          <a:p>
            <a:pPr>
              <a:lnSpc>
                <a:spcPct val="80000"/>
              </a:lnSpc>
              <a:buNone/>
              <a:tabLst>
                <a:tab pos="2519641" algn="l"/>
              </a:tabLst>
            </a:pPr>
            <a:endParaRPr lang="en-US" sz="2400" dirty="0"/>
          </a:p>
          <a:p>
            <a:pPr>
              <a:lnSpc>
                <a:spcPct val="80000"/>
              </a:lnSpc>
              <a:buNone/>
              <a:tabLst>
                <a:tab pos="2519641" algn="l"/>
              </a:tabLst>
            </a:pPr>
            <a:r>
              <a:rPr lang="en-US" sz="2400" dirty="0"/>
              <a:t>Then </a:t>
            </a:r>
          </a:p>
          <a:p>
            <a:pPr lvl="1">
              <a:lnSpc>
                <a:spcPct val="80000"/>
              </a:lnSpc>
              <a:buNone/>
              <a:tabLst>
                <a:tab pos="2519641" algn="l"/>
              </a:tabLst>
            </a:pPr>
            <a:r>
              <a:rPr lang="en-US" sz="2400" i="1" dirty="0" err="1"/>
              <a:t>aff</a:t>
            </a:r>
            <a:r>
              <a:rPr lang="en-US" sz="2400" dirty="0"/>
              <a:t>(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i="1" dirty="0"/>
              <a:t>A</a:t>
            </a:r>
            <a:r>
              <a:rPr lang="en-US" sz="2400" baseline="-25000" dirty="0"/>
              <a:t>3</a:t>
            </a:r>
            <a:r>
              <a:rPr lang="en-US" sz="2400" dirty="0"/>
              <a:t>)	= 15*1 + 20*1+10*1</a:t>
            </a:r>
          </a:p>
          <a:p>
            <a:pPr lvl="1">
              <a:lnSpc>
                <a:spcPct val="80000"/>
              </a:lnSpc>
              <a:buNone/>
              <a:tabLst>
                <a:tab pos="2519641" algn="l"/>
              </a:tabLst>
            </a:pPr>
            <a:r>
              <a:rPr lang="en-US" sz="2400" dirty="0"/>
              <a:t>		= 45</a:t>
            </a:r>
          </a:p>
          <a:p>
            <a:pPr>
              <a:lnSpc>
                <a:spcPct val="80000"/>
              </a:lnSpc>
              <a:buNone/>
              <a:tabLst>
                <a:tab pos="2519641" algn="l"/>
              </a:tabLst>
            </a:pPr>
            <a:r>
              <a:rPr lang="en-US" sz="2400" dirty="0"/>
              <a:t>and  the attribute affinity matrix </a:t>
            </a:r>
            <a:r>
              <a:rPr lang="en-US" sz="2400" i="1" dirty="0"/>
              <a:t>AA</a:t>
            </a:r>
            <a:r>
              <a:rPr lang="en-US" sz="2400" dirty="0"/>
              <a:t> is</a:t>
            </a:r>
          </a:p>
        </p:txBody>
      </p:sp>
      <p:sp>
        <p:nvSpPr>
          <p:cNvPr id="84995" name="Line 3"/>
          <p:cNvSpPr>
            <a:spLocks noChangeShapeType="1"/>
          </p:cNvSpPr>
          <p:nvPr/>
        </p:nvSpPr>
        <p:spPr bwMode="auto">
          <a:xfrm>
            <a:off x="7227668" y="3646042"/>
            <a:ext cx="1560747" cy="6622"/>
          </a:xfrm>
          <a:prstGeom prst="line">
            <a:avLst/>
          </a:prstGeom>
          <a:noFill/>
          <a:ln w="38100" cmpd="dbl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7236178" y="8006080"/>
            <a:ext cx="1714493" cy="39072"/>
          </a:xfrm>
          <a:prstGeom prst="line">
            <a:avLst/>
          </a:prstGeom>
          <a:noFill/>
          <a:ln w="38100" cmpd="dbl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074858" y="2932584"/>
            <a:ext cx="3245836" cy="2904042"/>
            <a:chOff x="9074858" y="2932584"/>
            <a:chExt cx="3245836" cy="2904042"/>
          </a:xfrm>
        </p:grpSpPr>
        <p:sp>
          <p:nvSpPr>
            <p:cNvPr id="85005" name="Rectangle 13"/>
            <p:cNvSpPr>
              <a:spLocks noChangeArrowheads="1"/>
            </p:cNvSpPr>
            <p:nvPr/>
          </p:nvSpPr>
          <p:spPr bwMode="auto">
            <a:xfrm>
              <a:off x="9238704" y="5444315"/>
              <a:ext cx="377048" cy="3860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Book Antiqua"/>
                </a:rPr>
                <a:t>4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9074858" y="2932584"/>
              <a:ext cx="3245836" cy="2839742"/>
              <a:chOff x="9074858" y="3282809"/>
              <a:chExt cx="3245836" cy="2839742"/>
            </a:xfrm>
          </p:grpSpPr>
          <p:sp>
            <p:nvSpPr>
              <p:cNvPr id="84998" name="Rectangle 6"/>
              <p:cNvSpPr>
                <a:spLocks noChangeArrowheads="1"/>
              </p:cNvSpPr>
              <p:nvPr/>
            </p:nvSpPr>
            <p:spPr bwMode="auto">
              <a:xfrm>
                <a:off x="9092920" y="3806613"/>
                <a:ext cx="490502" cy="5277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28691" tIns="63217" rIns="128691" bIns="63217">
                <a:spAutoFit/>
              </a:bodyPr>
              <a:lstStyle/>
              <a:p>
                <a:r>
                  <a:rPr lang="en-US" sz="2600" i="1" dirty="0">
                    <a:solidFill>
                      <a:srgbClr val="000000"/>
                    </a:solidFill>
                    <a:latin typeface="Book Antiqua"/>
                  </a:rPr>
                  <a:t>q</a:t>
                </a:r>
              </a:p>
            </p:txBody>
          </p:sp>
          <p:sp>
            <p:nvSpPr>
              <p:cNvPr id="84999" name="Rectangle 7"/>
              <p:cNvSpPr>
                <a:spLocks noChangeArrowheads="1"/>
              </p:cNvSpPr>
              <p:nvPr/>
            </p:nvSpPr>
            <p:spPr bwMode="auto">
              <a:xfrm>
                <a:off x="9317850" y="3996267"/>
                <a:ext cx="377048" cy="3860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28691" tIns="63217" rIns="128691" bIns="63217">
                <a:spAutoFit/>
              </a:bodyPr>
              <a:lstStyle/>
              <a:p>
                <a:r>
                  <a:rPr lang="en-US" sz="1700" dirty="0">
                    <a:solidFill>
                      <a:srgbClr val="000000"/>
                    </a:solidFill>
                    <a:latin typeface="Book Antiqua"/>
                  </a:rPr>
                  <a:t>1</a:t>
                </a:r>
              </a:p>
            </p:txBody>
          </p:sp>
          <p:sp>
            <p:nvSpPr>
              <p:cNvPr id="85000" name="Rectangle 8"/>
              <p:cNvSpPr>
                <a:spLocks noChangeArrowheads="1"/>
              </p:cNvSpPr>
              <p:nvPr/>
            </p:nvSpPr>
            <p:spPr bwMode="auto">
              <a:xfrm>
                <a:off x="9092920" y="4420729"/>
                <a:ext cx="490502" cy="5277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28691" tIns="63217" rIns="128691" bIns="63217">
                <a:spAutoFit/>
              </a:bodyPr>
              <a:lstStyle/>
              <a:p>
                <a:r>
                  <a:rPr lang="en-US" sz="2600" i="1" dirty="0">
                    <a:solidFill>
                      <a:srgbClr val="000000"/>
                    </a:solidFill>
                    <a:latin typeface="Book Antiqua"/>
                  </a:rPr>
                  <a:t>q</a:t>
                </a:r>
              </a:p>
            </p:txBody>
          </p:sp>
          <p:sp>
            <p:nvSpPr>
              <p:cNvPr id="85001" name="Rectangle 9"/>
              <p:cNvSpPr>
                <a:spLocks noChangeArrowheads="1"/>
              </p:cNvSpPr>
              <p:nvPr/>
            </p:nvSpPr>
            <p:spPr bwMode="auto">
              <a:xfrm>
                <a:off x="9335912" y="4610383"/>
                <a:ext cx="377048" cy="3860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28691" tIns="63217" rIns="128691" bIns="63217">
                <a:spAutoFit/>
              </a:bodyPr>
              <a:lstStyle/>
              <a:p>
                <a:r>
                  <a:rPr lang="en-US" sz="1700" dirty="0">
                    <a:solidFill>
                      <a:srgbClr val="000000"/>
                    </a:solidFill>
                    <a:latin typeface="Book Antiqua"/>
                  </a:rPr>
                  <a:t>2</a:t>
                </a:r>
              </a:p>
            </p:txBody>
          </p:sp>
          <p:sp>
            <p:nvSpPr>
              <p:cNvPr id="85002" name="Rectangle 10"/>
              <p:cNvSpPr>
                <a:spLocks noChangeArrowheads="1"/>
              </p:cNvSpPr>
              <p:nvPr/>
            </p:nvSpPr>
            <p:spPr bwMode="auto">
              <a:xfrm>
                <a:off x="9074858" y="4980658"/>
                <a:ext cx="490502" cy="5277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28691" tIns="63217" rIns="128691" bIns="63217">
                <a:spAutoFit/>
              </a:bodyPr>
              <a:lstStyle/>
              <a:p>
                <a:r>
                  <a:rPr lang="en-US" sz="2600" i="1" dirty="0">
                    <a:solidFill>
                      <a:srgbClr val="000000"/>
                    </a:solidFill>
                    <a:latin typeface="Book Antiqua"/>
                  </a:rPr>
                  <a:t>q</a:t>
                </a:r>
              </a:p>
            </p:txBody>
          </p:sp>
          <p:sp>
            <p:nvSpPr>
              <p:cNvPr id="85003" name="Rectangle 11"/>
              <p:cNvSpPr>
                <a:spLocks noChangeArrowheads="1"/>
              </p:cNvSpPr>
              <p:nvPr/>
            </p:nvSpPr>
            <p:spPr bwMode="auto">
              <a:xfrm>
                <a:off x="9299787" y="5170312"/>
                <a:ext cx="377048" cy="3860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28691" tIns="63217" rIns="128691" bIns="63217">
                <a:spAutoFit/>
              </a:bodyPr>
              <a:lstStyle/>
              <a:p>
                <a:r>
                  <a:rPr lang="en-US" sz="1700" dirty="0">
                    <a:solidFill>
                      <a:srgbClr val="000000"/>
                    </a:solidFill>
                    <a:latin typeface="Book Antiqua"/>
                  </a:rPr>
                  <a:t>3</a:t>
                </a:r>
              </a:p>
            </p:txBody>
          </p:sp>
          <p:sp>
            <p:nvSpPr>
              <p:cNvPr id="85004" name="Rectangle 12"/>
              <p:cNvSpPr>
                <a:spLocks noChangeArrowheads="1"/>
              </p:cNvSpPr>
              <p:nvPr/>
            </p:nvSpPr>
            <p:spPr bwMode="auto">
              <a:xfrm>
                <a:off x="9092920" y="5594773"/>
                <a:ext cx="490502" cy="5277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28691" tIns="63217" rIns="128691" bIns="63217">
                <a:spAutoFit/>
              </a:bodyPr>
              <a:lstStyle/>
              <a:p>
                <a:r>
                  <a:rPr lang="en-US" sz="2600" i="1" dirty="0">
                    <a:solidFill>
                      <a:srgbClr val="000000"/>
                    </a:solidFill>
                    <a:latin typeface="Book Antiqua"/>
                  </a:rPr>
                  <a:t>q</a:t>
                </a:r>
              </a:p>
            </p:txBody>
          </p:sp>
          <p:grpSp>
            <p:nvGrpSpPr>
              <p:cNvPr id="85008" name="Group 16"/>
              <p:cNvGrpSpPr>
                <a:grpSpLocks/>
              </p:cNvGrpSpPr>
              <p:nvPr/>
            </p:nvGrpSpPr>
            <p:grpSpPr bwMode="auto">
              <a:xfrm>
                <a:off x="9880035" y="3910471"/>
                <a:ext cx="255130" cy="2133601"/>
                <a:chOff x="4376" y="1732"/>
                <a:chExt cx="113" cy="945"/>
              </a:xfrm>
            </p:grpSpPr>
            <p:sp>
              <p:nvSpPr>
                <p:cNvPr id="85006" name="Line 14"/>
                <p:cNvSpPr>
                  <a:spLocks noChangeShapeType="1"/>
                </p:cNvSpPr>
                <p:nvPr/>
              </p:nvSpPr>
              <p:spPr bwMode="auto">
                <a:xfrm>
                  <a:off x="4380" y="1736"/>
                  <a:ext cx="10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85007" name="Freeform 15"/>
                <p:cNvSpPr>
                  <a:spLocks/>
                </p:cNvSpPr>
                <p:nvPr/>
              </p:nvSpPr>
              <p:spPr bwMode="auto">
                <a:xfrm>
                  <a:off x="4376" y="1732"/>
                  <a:ext cx="113" cy="945"/>
                </a:xfrm>
                <a:custGeom>
                  <a:avLst/>
                  <a:gdLst>
                    <a:gd name="T0" fmla="*/ 0 w 113"/>
                    <a:gd name="T1" fmla="*/ 0 h 945"/>
                    <a:gd name="T2" fmla="*/ 0 w 113"/>
                    <a:gd name="T3" fmla="*/ 944 h 945"/>
                    <a:gd name="T4" fmla="*/ 112 w 113"/>
                    <a:gd name="T5" fmla="*/ 944 h 9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3" h="945">
                      <a:moveTo>
                        <a:pt x="0" y="0"/>
                      </a:moveTo>
                      <a:lnTo>
                        <a:pt x="0" y="944"/>
                      </a:lnTo>
                      <a:lnTo>
                        <a:pt x="112" y="944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sp>
            <p:nvSpPr>
              <p:cNvPr id="85009" name="Rectangle 17"/>
              <p:cNvSpPr>
                <a:spLocks noChangeArrowheads="1"/>
              </p:cNvSpPr>
              <p:nvPr/>
            </p:nvSpPr>
            <p:spPr bwMode="auto">
              <a:xfrm>
                <a:off x="10106918" y="3282809"/>
                <a:ext cx="521598" cy="5277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28691" tIns="63217" rIns="128691" bIns="63217">
                <a:spAutoFit/>
              </a:bodyPr>
              <a:lstStyle/>
              <a:p>
                <a:r>
                  <a:rPr lang="en-US" sz="2600" i="1" dirty="0">
                    <a:solidFill>
                      <a:srgbClr val="000000"/>
                    </a:solidFill>
                    <a:latin typeface="Book Antiqua"/>
                  </a:rPr>
                  <a:t>S</a:t>
                </a:r>
              </a:p>
            </p:txBody>
          </p:sp>
          <p:sp>
            <p:nvSpPr>
              <p:cNvPr id="85010" name="Rectangle 18"/>
              <p:cNvSpPr>
                <a:spLocks noChangeArrowheads="1"/>
              </p:cNvSpPr>
              <p:nvPr/>
            </p:nvSpPr>
            <p:spPr bwMode="auto">
              <a:xfrm>
                <a:off x="10365459" y="3508587"/>
                <a:ext cx="377048" cy="3860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28691" tIns="63217" rIns="128691" bIns="63217">
                <a:spAutoFit/>
              </a:bodyPr>
              <a:lstStyle/>
              <a:p>
                <a:r>
                  <a:rPr lang="en-US" sz="1700" dirty="0">
                    <a:solidFill>
                      <a:srgbClr val="000000"/>
                    </a:solidFill>
                    <a:latin typeface="Book Antiqua"/>
                  </a:rPr>
                  <a:t>1</a:t>
                </a:r>
              </a:p>
            </p:txBody>
          </p:sp>
          <p:sp>
            <p:nvSpPr>
              <p:cNvPr id="85011" name="Rectangle 19"/>
              <p:cNvSpPr>
                <a:spLocks noChangeArrowheads="1"/>
              </p:cNvSpPr>
              <p:nvPr/>
            </p:nvSpPr>
            <p:spPr bwMode="auto">
              <a:xfrm>
                <a:off x="10865532" y="3282809"/>
                <a:ext cx="521598" cy="5277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28691" tIns="63217" rIns="128691" bIns="63217">
                <a:spAutoFit/>
              </a:bodyPr>
              <a:lstStyle/>
              <a:p>
                <a:r>
                  <a:rPr lang="en-US" sz="2600" i="1" dirty="0">
                    <a:solidFill>
                      <a:srgbClr val="000000"/>
                    </a:solidFill>
                    <a:latin typeface="Book Antiqua"/>
                  </a:rPr>
                  <a:t>S</a:t>
                </a:r>
              </a:p>
            </p:txBody>
          </p:sp>
          <p:sp>
            <p:nvSpPr>
              <p:cNvPr id="85012" name="Rectangle 20"/>
              <p:cNvSpPr>
                <a:spLocks noChangeArrowheads="1"/>
              </p:cNvSpPr>
              <p:nvPr/>
            </p:nvSpPr>
            <p:spPr bwMode="auto">
              <a:xfrm>
                <a:off x="11124072" y="3508587"/>
                <a:ext cx="377048" cy="3860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28691" tIns="63217" rIns="128691" bIns="63217">
                <a:spAutoFit/>
              </a:bodyPr>
              <a:lstStyle/>
              <a:p>
                <a:r>
                  <a:rPr lang="en-US" sz="1700" dirty="0">
                    <a:solidFill>
                      <a:srgbClr val="000000"/>
                    </a:solidFill>
                    <a:latin typeface="Book Antiqua"/>
                  </a:rPr>
                  <a:t>2</a:t>
                </a:r>
              </a:p>
            </p:txBody>
          </p:sp>
          <p:sp>
            <p:nvSpPr>
              <p:cNvPr id="85013" name="Rectangle 21"/>
              <p:cNvSpPr>
                <a:spLocks noChangeArrowheads="1"/>
              </p:cNvSpPr>
              <p:nvPr/>
            </p:nvSpPr>
            <p:spPr bwMode="auto">
              <a:xfrm>
                <a:off x="11678332" y="3282809"/>
                <a:ext cx="521598" cy="5277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28691" tIns="63217" rIns="128691" bIns="63217">
                <a:spAutoFit/>
              </a:bodyPr>
              <a:lstStyle/>
              <a:p>
                <a:r>
                  <a:rPr lang="en-US" sz="2600" i="1" dirty="0">
                    <a:solidFill>
                      <a:srgbClr val="000000"/>
                    </a:solidFill>
                    <a:latin typeface="Book Antiqua"/>
                  </a:rPr>
                  <a:t>S</a:t>
                </a:r>
              </a:p>
            </p:txBody>
          </p:sp>
          <p:sp>
            <p:nvSpPr>
              <p:cNvPr id="85014" name="Rectangle 22"/>
              <p:cNvSpPr>
                <a:spLocks noChangeArrowheads="1"/>
              </p:cNvSpPr>
              <p:nvPr/>
            </p:nvSpPr>
            <p:spPr bwMode="auto">
              <a:xfrm>
                <a:off x="11936872" y="3508587"/>
                <a:ext cx="377048" cy="3860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28691" tIns="63217" rIns="128691" bIns="63217">
                <a:spAutoFit/>
              </a:bodyPr>
              <a:lstStyle/>
              <a:p>
                <a:r>
                  <a:rPr lang="en-US" sz="1700" dirty="0">
                    <a:solidFill>
                      <a:srgbClr val="000000"/>
                    </a:solidFill>
                    <a:latin typeface="Book Antiqua"/>
                  </a:rPr>
                  <a:t>3</a:t>
                </a:r>
              </a:p>
            </p:txBody>
          </p:sp>
          <p:grpSp>
            <p:nvGrpSpPr>
              <p:cNvPr id="85017" name="Group 25"/>
              <p:cNvGrpSpPr>
                <a:grpSpLocks/>
              </p:cNvGrpSpPr>
              <p:nvPr/>
            </p:nvGrpSpPr>
            <p:grpSpPr bwMode="auto">
              <a:xfrm>
                <a:off x="12065564" y="3910471"/>
                <a:ext cx="255130" cy="2133601"/>
                <a:chOff x="5344" y="1732"/>
                <a:chExt cx="113" cy="945"/>
              </a:xfrm>
            </p:grpSpPr>
            <p:sp>
              <p:nvSpPr>
                <p:cNvPr id="85015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5344" y="1736"/>
                  <a:ext cx="11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85016" name="Freeform 24"/>
                <p:cNvSpPr>
                  <a:spLocks/>
                </p:cNvSpPr>
                <p:nvPr/>
              </p:nvSpPr>
              <p:spPr bwMode="auto">
                <a:xfrm>
                  <a:off x="5344" y="1732"/>
                  <a:ext cx="113" cy="945"/>
                </a:xfrm>
                <a:custGeom>
                  <a:avLst/>
                  <a:gdLst>
                    <a:gd name="T0" fmla="*/ 112 w 113"/>
                    <a:gd name="T1" fmla="*/ 0 h 945"/>
                    <a:gd name="T2" fmla="*/ 112 w 113"/>
                    <a:gd name="T3" fmla="*/ 944 h 945"/>
                    <a:gd name="T4" fmla="*/ 0 w 113"/>
                    <a:gd name="T5" fmla="*/ 944 h 9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3" h="945">
                      <a:moveTo>
                        <a:pt x="112" y="0"/>
                      </a:moveTo>
                      <a:lnTo>
                        <a:pt x="112" y="944"/>
                      </a:lnTo>
                      <a:lnTo>
                        <a:pt x="0" y="944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sp>
            <p:nvSpPr>
              <p:cNvPr id="85018" name="Rectangle 26"/>
              <p:cNvSpPr>
                <a:spLocks noChangeArrowheads="1"/>
              </p:cNvSpPr>
              <p:nvPr/>
            </p:nvSpPr>
            <p:spPr bwMode="auto">
              <a:xfrm>
                <a:off x="10125243" y="3860800"/>
                <a:ext cx="593320" cy="5277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28691" tIns="63217" rIns="128691" bIns="63217">
                <a:spAutoFit/>
              </a:bodyPr>
              <a:lstStyle/>
              <a:p>
                <a:r>
                  <a:rPr lang="en-US" sz="2600" dirty="0">
                    <a:solidFill>
                      <a:srgbClr val="000000"/>
                    </a:solidFill>
                    <a:latin typeface="Book Antiqua"/>
                  </a:rPr>
                  <a:t>15</a:t>
                </a:r>
              </a:p>
            </p:txBody>
          </p:sp>
          <p:sp>
            <p:nvSpPr>
              <p:cNvPr id="85019" name="Rectangle 27"/>
              <p:cNvSpPr>
                <a:spLocks noChangeArrowheads="1"/>
              </p:cNvSpPr>
              <p:nvPr/>
            </p:nvSpPr>
            <p:spPr bwMode="auto">
              <a:xfrm>
                <a:off x="10865794" y="3860800"/>
                <a:ext cx="593320" cy="5277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28691" tIns="63217" rIns="128691" bIns="63217">
                <a:spAutoFit/>
              </a:bodyPr>
              <a:lstStyle/>
              <a:p>
                <a:r>
                  <a:rPr lang="en-US" sz="2600" dirty="0">
                    <a:solidFill>
                      <a:srgbClr val="000000"/>
                    </a:solidFill>
                    <a:latin typeface="Book Antiqua"/>
                  </a:rPr>
                  <a:t>20</a:t>
                </a:r>
              </a:p>
            </p:txBody>
          </p:sp>
          <p:sp>
            <p:nvSpPr>
              <p:cNvPr id="85020" name="Rectangle 28"/>
              <p:cNvSpPr>
                <a:spLocks noChangeArrowheads="1"/>
              </p:cNvSpPr>
              <p:nvPr/>
            </p:nvSpPr>
            <p:spPr bwMode="auto">
              <a:xfrm>
                <a:off x="11678594" y="3878862"/>
                <a:ext cx="593320" cy="5277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28691" tIns="63217" rIns="128691" bIns="63217">
                <a:spAutoFit/>
              </a:bodyPr>
              <a:lstStyle/>
              <a:p>
                <a:r>
                  <a:rPr lang="en-US" sz="2600" dirty="0">
                    <a:solidFill>
                      <a:srgbClr val="000000"/>
                    </a:solidFill>
                    <a:latin typeface="Book Antiqua"/>
                  </a:rPr>
                  <a:t>10</a:t>
                </a:r>
              </a:p>
            </p:txBody>
          </p:sp>
          <p:sp>
            <p:nvSpPr>
              <p:cNvPr id="85021" name="Rectangle 29"/>
              <p:cNvSpPr>
                <a:spLocks noChangeArrowheads="1"/>
              </p:cNvSpPr>
              <p:nvPr/>
            </p:nvSpPr>
            <p:spPr bwMode="auto">
              <a:xfrm>
                <a:off x="10298910" y="4474915"/>
                <a:ext cx="426608" cy="5277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28691" tIns="63217" rIns="128691" bIns="63217">
                <a:spAutoFit/>
              </a:bodyPr>
              <a:lstStyle/>
              <a:p>
                <a:r>
                  <a:rPr lang="en-US" sz="2600" dirty="0">
                    <a:solidFill>
                      <a:srgbClr val="000000"/>
                    </a:solidFill>
                    <a:latin typeface="Book Antiqua"/>
                  </a:rPr>
                  <a:t>5</a:t>
                </a:r>
              </a:p>
            </p:txBody>
          </p:sp>
          <p:sp>
            <p:nvSpPr>
              <p:cNvPr id="85022" name="Rectangle 30"/>
              <p:cNvSpPr>
                <a:spLocks noChangeArrowheads="1"/>
              </p:cNvSpPr>
              <p:nvPr/>
            </p:nvSpPr>
            <p:spPr bwMode="auto">
              <a:xfrm>
                <a:off x="11039461" y="4474915"/>
                <a:ext cx="426608" cy="5277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28691" tIns="63217" rIns="128691" bIns="63217">
                <a:spAutoFit/>
              </a:bodyPr>
              <a:lstStyle/>
              <a:p>
                <a:r>
                  <a:rPr lang="en-US" sz="2600" dirty="0">
                    <a:solidFill>
                      <a:srgbClr val="000000"/>
                    </a:solidFill>
                    <a:latin typeface="Book Antiqua"/>
                  </a:rPr>
                  <a:t>0</a:t>
                </a:r>
              </a:p>
            </p:txBody>
          </p:sp>
          <p:sp>
            <p:nvSpPr>
              <p:cNvPr id="85023" name="Rectangle 31"/>
              <p:cNvSpPr>
                <a:spLocks noChangeArrowheads="1"/>
              </p:cNvSpPr>
              <p:nvPr/>
            </p:nvSpPr>
            <p:spPr bwMode="auto">
              <a:xfrm>
                <a:off x="11852261" y="4474915"/>
                <a:ext cx="426608" cy="5277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28691" tIns="63217" rIns="128691" bIns="63217">
                <a:spAutoFit/>
              </a:bodyPr>
              <a:lstStyle/>
              <a:p>
                <a:r>
                  <a:rPr lang="en-US" sz="2600" dirty="0">
                    <a:solidFill>
                      <a:srgbClr val="000000"/>
                    </a:solidFill>
                    <a:latin typeface="Book Antiqua"/>
                  </a:rPr>
                  <a:t>0</a:t>
                </a:r>
              </a:p>
            </p:txBody>
          </p:sp>
          <p:sp>
            <p:nvSpPr>
              <p:cNvPr id="85024" name="Rectangle 32"/>
              <p:cNvSpPr>
                <a:spLocks noChangeArrowheads="1"/>
              </p:cNvSpPr>
              <p:nvPr/>
            </p:nvSpPr>
            <p:spPr bwMode="auto">
              <a:xfrm>
                <a:off x="10125243" y="5034844"/>
                <a:ext cx="593320" cy="5277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28691" tIns="63217" rIns="128691" bIns="63217">
                <a:spAutoFit/>
              </a:bodyPr>
              <a:lstStyle/>
              <a:p>
                <a:r>
                  <a:rPr lang="en-US" sz="2600" dirty="0">
                    <a:solidFill>
                      <a:srgbClr val="000000"/>
                    </a:solidFill>
                    <a:latin typeface="Book Antiqua"/>
                  </a:rPr>
                  <a:t>25</a:t>
                </a:r>
              </a:p>
            </p:txBody>
          </p:sp>
          <p:sp>
            <p:nvSpPr>
              <p:cNvPr id="85025" name="Rectangle 33"/>
              <p:cNvSpPr>
                <a:spLocks noChangeArrowheads="1"/>
              </p:cNvSpPr>
              <p:nvPr/>
            </p:nvSpPr>
            <p:spPr bwMode="auto">
              <a:xfrm>
                <a:off x="11678594" y="5034844"/>
                <a:ext cx="593320" cy="5277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28691" tIns="63217" rIns="128691" bIns="63217">
                <a:spAutoFit/>
              </a:bodyPr>
              <a:lstStyle/>
              <a:p>
                <a:r>
                  <a:rPr lang="en-US" sz="2600" dirty="0">
                    <a:solidFill>
                      <a:srgbClr val="000000"/>
                    </a:solidFill>
                    <a:latin typeface="Book Antiqua"/>
                  </a:rPr>
                  <a:t>25</a:t>
                </a:r>
              </a:p>
            </p:txBody>
          </p:sp>
          <p:sp>
            <p:nvSpPr>
              <p:cNvPr id="85026" name="Rectangle 34"/>
              <p:cNvSpPr>
                <a:spLocks noChangeArrowheads="1"/>
              </p:cNvSpPr>
              <p:nvPr/>
            </p:nvSpPr>
            <p:spPr bwMode="auto">
              <a:xfrm>
                <a:off x="10865794" y="5034844"/>
                <a:ext cx="593320" cy="5277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28691" tIns="63217" rIns="128691" bIns="63217">
                <a:spAutoFit/>
              </a:bodyPr>
              <a:lstStyle/>
              <a:p>
                <a:r>
                  <a:rPr lang="en-US" sz="2600" dirty="0">
                    <a:solidFill>
                      <a:srgbClr val="000000"/>
                    </a:solidFill>
                    <a:latin typeface="Book Antiqua"/>
                  </a:rPr>
                  <a:t>25</a:t>
                </a:r>
              </a:p>
            </p:txBody>
          </p:sp>
        </p:grpSp>
        <p:sp>
          <p:nvSpPr>
            <p:cNvPr id="85027" name="Rectangle 35"/>
            <p:cNvSpPr>
              <a:spLocks noChangeArrowheads="1"/>
            </p:cNvSpPr>
            <p:nvPr/>
          </p:nvSpPr>
          <p:spPr bwMode="auto">
            <a:xfrm>
              <a:off x="10219764" y="5308848"/>
              <a:ext cx="426608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3</a:t>
              </a:r>
            </a:p>
          </p:txBody>
        </p:sp>
        <p:sp>
          <p:nvSpPr>
            <p:cNvPr id="85028" name="Rectangle 36"/>
            <p:cNvSpPr>
              <a:spLocks noChangeArrowheads="1"/>
            </p:cNvSpPr>
            <p:nvPr/>
          </p:nvSpPr>
          <p:spPr bwMode="auto">
            <a:xfrm>
              <a:off x="10960315" y="5308848"/>
              <a:ext cx="426608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0</a:t>
              </a:r>
            </a:p>
          </p:txBody>
        </p:sp>
        <p:sp>
          <p:nvSpPr>
            <p:cNvPr id="85029" name="Rectangle 37"/>
            <p:cNvSpPr>
              <a:spLocks noChangeArrowheads="1"/>
            </p:cNvSpPr>
            <p:nvPr/>
          </p:nvSpPr>
          <p:spPr bwMode="auto">
            <a:xfrm>
              <a:off x="11830992" y="5236840"/>
              <a:ext cx="426608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0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103881" y="6407573"/>
            <a:ext cx="3331958" cy="2442916"/>
            <a:chOff x="9103881" y="6407573"/>
            <a:chExt cx="3331958" cy="2442916"/>
          </a:xfrm>
        </p:grpSpPr>
        <p:sp>
          <p:nvSpPr>
            <p:cNvPr id="85030" name="Rectangle 38"/>
            <p:cNvSpPr>
              <a:spLocks noChangeArrowheads="1"/>
            </p:cNvSpPr>
            <p:nvPr/>
          </p:nvSpPr>
          <p:spPr bwMode="auto">
            <a:xfrm>
              <a:off x="9844433" y="6425635"/>
              <a:ext cx="576952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i="1" dirty="0">
                  <a:solidFill>
                    <a:srgbClr val="000000"/>
                  </a:solidFill>
                  <a:latin typeface="Book Antiqua"/>
                </a:rPr>
                <a:t>A</a:t>
              </a:r>
            </a:p>
          </p:txBody>
        </p:sp>
        <p:sp>
          <p:nvSpPr>
            <p:cNvPr id="85031" name="Rectangle 39"/>
            <p:cNvSpPr>
              <a:spLocks noChangeArrowheads="1"/>
            </p:cNvSpPr>
            <p:nvPr/>
          </p:nvSpPr>
          <p:spPr bwMode="auto">
            <a:xfrm>
              <a:off x="10494673" y="6407573"/>
              <a:ext cx="576952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i="1" dirty="0">
                  <a:solidFill>
                    <a:srgbClr val="000000"/>
                  </a:solidFill>
                  <a:latin typeface="Book Antiqua"/>
                </a:rPr>
                <a:t>A</a:t>
              </a:r>
            </a:p>
          </p:txBody>
        </p:sp>
        <p:sp>
          <p:nvSpPr>
            <p:cNvPr id="85032" name="Rectangle 40"/>
            <p:cNvSpPr>
              <a:spLocks noChangeArrowheads="1"/>
            </p:cNvSpPr>
            <p:nvPr/>
          </p:nvSpPr>
          <p:spPr bwMode="auto">
            <a:xfrm>
              <a:off x="11144913" y="6425635"/>
              <a:ext cx="576952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i="1" dirty="0">
                  <a:solidFill>
                    <a:srgbClr val="000000"/>
                  </a:solidFill>
                  <a:latin typeface="Book Antiqua"/>
                </a:rPr>
                <a:t>A</a:t>
              </a:r>
            </a:p>
          </p:txBody>
        </p:sp>
        <p:sp>
          <p:nvSpPr>
            <p:cNvPr id="85033" name="Rectangle 41"/>
            <p:cNvSpPr>
              <a:spLocks noChangeArrowheads="1"/>
            </p:cNvSpPr>
            <p:nvPr/>
          </p:nvSpPr>
          <p:spPr bwMode="auto">
            <a:xfrm>
              <a:off x="11795153" y="6425635"/>
              <a:ext cx="576952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i="1" dirty="0">
                  <a:solidFill>
                    <a:srgbClr val="000000"/>
                  </a:solidFill>
                  <a:latin typeface="Book Antiqua"/>
                </a:rPr>
                <a:t>A</a:t>
              </a:r>
            </a:p>
          </p:txBody>
        </p:sp>
        <p:grpSp>
          <p:nvGrpSpPr>
            <p:cNvPr id="85038" name="Group 46"/>
            <p:cNvGrpSpPr>
              <a:grpSpLocks/>
            </p:cNvGrpSpPr>
            <p:nvPr/>
          </p:nvGrpSpPr>
          <p:grpSpPr bwMode="auto">
            <a:xfrm>
              <a:off x="10191609" y="6615284"/>
              <a:ext cx="2244230" cy="352214"/>
              <a:chOff x="4514" y="2930"/>
              <a:chExt cx="994" cy="156"/>
            </a:xfrm>
          </p:grpSpPr>
          <p:sp>
            <p:nvSpPr>
              <p:cNvPr id="85034" name="Rectangle 42"/>
              <p:cNvSpPr>
                <a:spLocks noChangeArrowheads="1"/>
              </p:cNvSpPr>
              <p:nvPr/>
            </p:nvSpPr>
            <p:spPr bwMode="auto">
              <a:xfrm>
                <a:off x="4514" y="2930"/>
                <a:ext cx="129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700" dirty="0">
                    <a:solidFill>
                      <a:srgbClr val="000000"/>
                    </a:solidFill>
                    <a:latin typeface="Book Antiqua"/>
                  </a:rPr>
                  <a:t>1</a:t>
                </a:r>
              </a:p>
            </p:txBody>
          </p:sp>
          <p:sp>
            <p:nvSpPr>
              <p:cNvPr id="85035" name="Rectangle 43"/>
              <p:cNvSpPr>
                <a:spLocks noChangeArrowheads="1"/>
              </p:cNvSpPr>
              <p:nvPr/>
            </p:nvSpPr>
            <p:spPr bwMode="auto">
              <a:xfrm>
                <a:off x="4802" y="2930"/>
                <a:ext cx="129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700" dirty="0">
                    <a:solidFill>
                      <a:srgbClr val="000000"/>
                    </a:solidFill>
                    <a:latin typeface="Book Antiqua"/>
                  </a:rPr>
                  <a:t>2</a:t>
                </a:r>
              </a:p>
            </p:txBody>
          </p:sp>
          <p:sp>
            <p:nvSpPr>
              <p:cNvPr id="85036" name="Rectangle 44"/>
              <p:cNvSpPr>
                <a:spLocks noChangeArrowheads="1"/>
              </p:cNvSpPr>
              <p:nvPr/>
            </p:nvSpPr>
            <p:spPr bwMode="auto">
              <a:xfrm>
                <a:off x="5088" y="2930"/>
                <a:ext cx="132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700" dirty="0">
                    <a:solidFill>
                      <a:srgbClr val="000000"/>
                    </a:solidFill>
                    <a:latin typeface="Book Antiqua"/>
                  </a:rPr>
                  <a:t>3</a:t>
                </a:r>
              </a:p>
            </p:txBody>
          </p:sp>
          <p:sp>
            <p:nvSpPr>
              <p:cNvPr id="85037" name="Rectangle 45"/>
              <p:cNvSpPr>
                <a:spLocks noChangeArrowheads="1"/>
              </p:cNvSpPr>
              <p:nvPr/>
            </p:nvSpPr>
            <p:spPr bwMode="auto">
              <a:xfrm>
                <a:off x="5376" y="2930"/>
                <a:ext cx="132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700" dirty="0">
                    <a:solidFill>
                      <a:srgbClr val="000000"/>
                    </a:solidFill>
                    <a:latin typeface="Book Antiqua"/>
                  </a:rPr>
                  <a:t>4</a:t>
                </a:r>
              </a:p>
            </p:txBody>
          </p:sp>
        </p:grpSp>
        <p:sp>
          <p:nvSpPr>
            <p:cNvPr id="85039" name="Rectangle 47"/>
            <p:cNvSpPr>
              <a:spLocks noChangeArrowheads="1"/>
            </p:cNvSpPr>
            <p:nvPr/>
          </p:nvSpPr>
          <p:spPr bwMode="auto">
            <a:xfrm>
              <a:off x="9158068" y="6913315"/>
              <a:ext cx="576952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i="1" dirty="0">
                  <a:solidFill>
                    <a:srgbClr val="000000"/>
                  </a:solidFill>
                  <a:latin typeface="Book Antiqua"/>
                </a:rPr>
                <a:t>A</a:t>
              </a:r>
            </a:p>
          </p:txBody>
        </p:sp>
        <p:sp>
          <p:nvSpPr>
            <p:cNvPr id="85040" name="Rectangle 48"/>
            <p:cNvSpPr>
              <a:spLocks noChangeArrowheads="1"/>
            </p:cNvSpPr>
            <p:nvPr/>
          </p:nvSpPr>
          <p:spPr bwMode="auto">
            <a:xfrm>
              <a:off x="9140006" y="7364871"/>
              <a:ext cx="576952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i="1" dirty="0">
                  <a:solidFill>
                    <a:srgbClr val="000000"/>
                  </a:solidFill>
                  <a:latin typeface="Book Antiqua"/>
                </a:rPr>
                <a:t>A</a:t>
              </a:r>
            </a:p>
          </p:txBody>
        </p:sp>
        <p:sp>
          <p:nvSpPr>
            <p:cNvPr id="85041" name="Rectangle 49"/>
            <p:cNvSpPr>
              <a:spLocks noChangeArrowheads="1"/>
            </p:cNvSpPr>
            <p:nvPr/>
          </p:nvSpPr>
          <p:spPr bwMode="auto">
            <a:xfrm>
              <a:off x="9103881" y="7816427"/>
              <a:ext cx="576952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i="1" dirty="0">
                  <a:solidFill>
                    <a:srgbClr val="000000"/>
                  </a:solidFill>
                  <a:latin typeface="Book Antiqua"/>
                </a:rPr>
                <a:t>A</a:t>
              </a:r>
            </a:p>
          </p:txBody>
        </p:sp>
        <p:sp>
          <p:nvSpPr>
            <p:cNvPr id="85042" name="Rectangle 50"/>
            <p:cNvSpPr>
              <a:spLocks noChangeArrowheads="1"/>
            </p:cNvSpPr>
            <p:nvPr/>
          </p:nvSpPr>
          <p:spPr bwMode="auto">
            <a:xfrm>
              <a:off x="9103881" y="8304107"/>
              <a:ext cx="576952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i="1" dirty="0">
                  <a:solidFill>
                    <a:srgbClr val="000000"/>
                  </a:solidFill>
                  <a:latin typeface="Book Antiqua"/>
                </a:rPr>
                <a:t>A</a:t>
              </a:r>
            </a:p>
          </p:txBody>
        </p:sp>
        <p:grpSp>
          <p:nvGrpSpPr>
            <p:cNvPr id="85047" name="Group 55"/>
            <p:cNvGrpSpPr>
              <a:grpSpLocks/>
            </p:cNvGrpSpPr>
            <p:nvPr/>
          </p:nvGrpSpPr>
          <p:grpSpPr bwMode="auto">
            <a:xfrm>
              <a:off x="9500730" y="7121031"/>
              <a:ext cx="298026" cy="1724943"/>
              <a:chOff x="4208" y="3154"/>
              <a:chExt cx="132" cy="764"/>
            </a:xfrm>
          </p:grpSpPr>
          <p:sp>
            <p:nvSpPr>
              <p:cNvPr id="85043" name="Rectangle 51"/>
              <p:cNvSpPr>
                <a:spLocks noChangeArrowheads="1"/>
              </p:cNvSpPr>
              <p:nvPr/>
            </p:nvSpPr>
            <p:spPr bwMode="auto">
              <a:xfrm>
                <a:off x="4210" y="3154"/>
                <a:ext cx="129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700" dirty="0">
                    <a:solidFill>
                      <a:srgbClr val="000000"/>
                    </a:solidFill>
                    <a:latin typeface="Book Antiqua"/>
                  </a:rPr>
                  <a:t>1</a:t>
                </a:r>
              </a:p>
            </p:txBody>
          </p:sp>
          <p:sp>
            <p:nvSpPr>
              <p:cNvPr id="85044" name="Rectangle 52"/>
              <p:cNvSpPr>
                <a:spLocks noChangeArrowheads="1"/>
              </p:cNvSpPr>
              <p:nvPr/>
            </p:nvSpPr>
            <p:spPr bwMode="auto">
              <a:xfrm>
                <a:off x="4210" y="3346"/>
                <a:ext cx="129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700" dirty="0">
                    <a:solidFill>
                      <a:srgbClr val="000000"/>
                    </a:solidFill>
                    <a:latin typeface="Book Antiqua"/>
                  </a:rPr>
                  <a:t>2</a:t>
                </a:r>
              </a:p>
            </p:txBody>
          </p:sp>
          <p:sp>
            <p:nvSpPr>
              <p:cNvPr id="85045" name="Rectangle 53"/>
              <p:cNvSpPr>
                <a:spLocks noChangeArrowheads="1"/>
              </p:cNvSpPr>
              <p:nvPr/>
            </p:nvSpPr>
            <p:spPr bwMode="auto">
              <a:xfrm>
                <a:off x="4208" y="3546"/>
                <a:ext cx="132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700" dirty="0">
                    <a:solidFill>
                      <a:srgbClr val="000000"/>
                    </a:solidFill>
                    <a:latin typeface="Book Antiqua"/>
                  </a:rPr>
                  <a:t>3</a:t>
                </a:r>
              </a:p>
            </p:txBody>
          </p:sp>
          <p:sp>
            <p:nvSpPr>
              <p:cNvPr id="85046" name="Rectangle 54"/>
              <p:cNvSpPr>
                <a:spLocks noChangeArrowheads="1"/>
              </p:cNvSpPr>
              <p:nvPr/>
            </p:nvSpPr>
            <p:spPr bwMode="auto">
              <a:xfrm>
                <a:off x="4208" y="3762"/>
                <a:ext cx="132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700" dirty="0">
                    <a:solidFill>
                      <a:srgbClr val="000000"/>
                    </a:solidFill>
                    <a:latin typeface="Book Antiqua"/>
                  </a:rPr>
                  <a:t>4</a:t>
                </a:r>
              </a:p>
            </p:txBody>
          </p:sp>
        </p:grpSp>
        <p:grpSp>
          <p:nvGrpSpPr>
            <p:cNvPr id="85051" name="Group 59"/>
            <p:cNvGrpSpPr>
              <a:grpSpLocks/>
            </p:cNvGrpSpPr>
            <p:nvPr/>
          </p:nvGrpSpPr>
          <p:grpSpPr bwMode="auto">
            <a:xfrm>
              <a:off x="9852942" y="6935893"/>
              <a:ext cx="288996" cy="1914596"/>
              <a:chOff x="4364" y="3072"/>
              <a:chExt cx="128" cy="848"/>
            </a:xfrm>
          </p:grpSpPr>
          <p:sp>
            <p:nvSpPr>
              <p:cNvPr id="85048" name="Line 56"/>
              <p:cNvSpPr>
                <a:spLocks noChangeShapeType="1"/>
              </p:cNvSpPr>
              <p:nvPr/>
            </p:nvSpPr>
            <p:spPr bwMode="auto">
              <a:xfrm>
                <a:off x="4364" y="3072"/>
                <a:ext cx="0" cy="84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5049" name="Line 57"/>
              <p:cNvSpPr>
                <a:spLocks noChangeShapeType="1"/>
              </p:cNvSpPr>
              <p:nvPr/>
            </p:nvSpPr>
            <p:spPr bwMode="auto">
              <a:xfrm>
                <a:off x="4364" y="3072"/>
                <a:ext cx="12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5050" name="Line 58"/>
              <p:cNvSpPr>
                <a:spLocks noChangeShapeType="1"/>
              </p:cNvSpPr>
              <p:nvPr/>
            </p:nvSpPr>
            <p:spPr bwMode="auto">
              <a:xfrm>
                <a:off x="4364" y="3920"/>
                <a:ext cx="12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grpSp>
          <p:nvGrpSpPr>
            <p:cNvPr id="85055" name="Group 63"/>
            <p:cNvGrpSpPr>
              <a:grpSpLocks/>
            </p:cNvGrpSpPr>
            <p:nvPr/>
          </p:nvGrpSpPr>
          <p:grpSpPr bwMode="auto">
            <a:xfrm>
              <a:off x="12101689" y="6908800"/>
              <a:ext cx="316089" cy="1923627"/>
              <a:chOff x="5360" y="3060"/>
              <a:chExt cx="140" cy="852"/>
            </a:xfrm>
          </p:grpSpPr>
          <p:sp>
            <p:nvSpPr>
              <p:cNvPr id="85052" name="Line 60"/>
              <p:cNvSpPr>
                <a:spLocks noChangeShapeType="1"/>
              </p:cNvSpPr>
              <p:nvPr/>
            </p:nvSpPr>
            <p:spPr bwMode="auto">
              <a:xfrm flipV="1">
                <a:off x="5500" y="3060"/>
                <a:ext cx="0" cy="8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5053" name="Line 61"/>
              <p:cNvSpPr>
                <a:spLocks noChangeShapeType="1"/>
              </p:cNvSpPr>
              <p:nvPr/>
            </p:nvSpPr>
            <p:spPr bwMode="auto">
              <a:xfrm flipH="1">
                <a:off x="5360" y="3912"/>
                <a:ext cx="1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5054" name="Line 62"/>
              <p:cNvSpPr>
                <a:spLocks noChangeShapeType="1"/>
              </p:cNvSpPr>
              <p:nvPr/>
            </p:nvSpPr>
            <p:spPr bwMode="auto">
              <a:xfrm flipH="1">
                <a:off x="5360" y="3064"/>
                <a:ext cx="1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85056" name="Rectangle 64"/>
            <p:cNvSpPr>
              <a:spLocks noChangeArrowheads="1"/>
            </p:cNvSpPr>
            <p:nvPr/>
          </p:nvSpPr>
          <p:spPr bwMode="auto">
            <a:xfrm>
              <a:off x="9872372" y="6913315"/>
              <a:ext cx="593320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45</a:t>
              </a:r>
            </a:p>
          </p:txBody>
        </p:sp>
        <p:sp>
          <p:nvSpPr>
            <p:cNvPr id="85057" name="Rectangle 65"/>
            <p:cNvSpPr>
              <a:spLocks noChangeArrowheads="1"/>
            </p:cNvSpPr>
            <p:nvPr/>
          </p:nvSpPr>
          <p:spPr bwMode="auto">
            <a:xfrm>
              <a:off x="10642092" y="6913315"/>
              <a:ext cx="426608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0</a:t>
              </a:r>
            </a:p>
          </p:txBody>
        </p:sp>
        <p:sp>
          <p:nvSpPr>
            <p:cNvPr id="85058" name="Rectangle 66"/>
            <p:cNvSpPr>
              <a:spLocks noChangeArrowheads="1"/>
            </p:cNvSpPr>
            <p:nvPr/>
          </p:nvSpPr>
          <p:spPr bwMode="auto">
            <a:xfrm>
              <a:off x="11190914" y="6913315"/>
              <a:ext cx="593320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45</a:t>
              </a:r>
            </a:p>
          </p:txBody>
        </p:sp>
        <p:sp>
          <p:nvSpPr>
            <p:cNvPr id="85059" name="Rectangle 67"/>
            <p:cNvSpPr>
              <a:spLocks noChangeArrowheads="1"/>
            </p:cNvSpPr>
            <p:nvPr/>
          </p:nvSpPr>
          <p:spPr bwMode="auto">
            <a:xfrm>
              <a:off x="11978697" y="6895253"/>
              <a:ext cx="426608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0</a:t>
              </a:r>
            </a:p>
          </p:txBody>
        </p:sp>
        <p:sp>
          <p:nvSpPr>
            <p:cNvPr id="85060" name="Rectangle 68"/>
            <p:cNvSpPr>
              <a:spLocks noChangeArrowheads="1"/>
            </p:cNvSpPr>
            <p:nvPr/>
          </p:nvSpPr>
          <p:spPr bwMode="auto">
            <a:xfrm>
              <a:off x="10046039" y="7364871"/>
              <a:ext cx="426608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0</a:t>
              </a:r>
            </a:p>
          </p:txBody>
        </p:sp>
        <p:sp>
          <p:nvSpPr>
            <p:cNvPr id="85061" name="Rectangle 69"/>
            <p:cNvSpPr>
              <a:spLocks noChangeArrowheads="1"/>
            </p:cNvSpPr>
            <p:nvPr/>
          </p:nvSpPr>
          <p:spPr bwMode="auto">
            <a:xfrm>
              <a:off x="10468425" y="7328747"/>
              <a:ext cx="593320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80</a:t>
              </a:r>
            </a:p>
          </p:txBody>
        </p:sp>
        <p:sp>
          <p:nvSpPr>
            <p:cNvPr id="85062" name="Rectangle 70"/>
            <p:cNvSpPr>
              <a:spLocks noChangeArrowheads="1"/>
            </p:cNvSpPr>
            <p:nvPr/>
          </p:nvSpPr>
          <p:spPr bwMode="auto">
            <a:xfrm>
              <a:off x="11364581" y="7328747"/>
              <a:ext cx="426608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5</a:t>
              </a:r>
            </a:p>
          </p:txBody>
        </p:sp>
        <p:sp>
          <p:nvSpPr>
            <p:cNvPr id="85063" name="Rectangle 71"/>
            <p:cNvSpPr>
              <a:spLocks noChangeArrowheads="1"/>
            </p:cNvSpPr>
            <p:nvPr/>
          </p:nvSpPr>
          <p:spPr bwMode="auto">
            <a:xfrm>
              <a:off x="11805030" y="7346809"/>
              <a:ext cx="593320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75</a:t>
              </a:r>
            </a:p>
          </p:txBody>
        </p:sp>
        <p:sp>
          <p:nvSpPr>
            <p:cNvPr id="85064" name="Rectangle 72"/>
            <p:cNvSpPr>
              <a:spLocks noChangeArrowheads="1"/>
            </p:cNvSpPr>
            <p:nvPr/>
          </p:nvSpPr>
          <p:spPr bwMode="auto">
            <a:xfrm>
              <a:off x="9872372" y="7816427"/>
              <a:ext cx="593320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45</a:t>
              </a:r>
            </a:p>
          </p:txBody>
        </p:sp>
        <p:sp>
          <p:nvSpPr>
            <p:cNvPr id="85065" name="Rectangle 73"/>
            <p:cNvSpPr>
              <a:spLocks noChangeArrowheads="1"/>
            </p:cNvSpPr>
            <p:nvPr/>
          </p:nvSpPr>
          <p:spPr bwMode="auto">
            <a:xfrm>
              <a:off x="10642092" y="7816427"/>
              <a:ext cx="426608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5</a:t>
              </a:r>
            </a:p>
          </p:txBody>
        </p:sp>
        <p:sp>
          <p:nvSpPr>
            <p:cNvPr id="85066" name="Rectangle 74"/>
            <p:cNvSpPr>
              <a:spLocks noChangeArrowheads="1"/>
            </p:cNvSpPr>
            <p:nvPr/>
          </p:nvSpPr>
          <p:spPr bwMode="auto">
            <a:xfrm>
              <a:off x="11190914" y="7816427"/>
              <a:ext cx="593320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53</a:t>
              </a:r>
            </a:p>
          </p:txBody>
        </p:sp>
        <p:sp>
          <p:nvSpPr>
            <p:cNvPr id="85067" name="Rectangle 75"/>
            <p:cNvSpPr>
              <a:spLocks noChangeArrowheads="1"/>
            </p:cNvSpPr>
            <p:nvPr/>
          </p:nvSpPr>
          <p:spPr bwMode="auto">
            <a:xfrm>
              <a:off x="11978697" y="7816427"/>
              <a:ext cx="426608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3</a:t>
              </a:r>
            </a:p>
          </p:txBody>
        </p:sp>
        <p:sp>
          <p:nvSpPr>
            <p:cNvPr id="85068" name="Rectangle 76"/>
            <p:cNvSpPr>
              <a:spLocks noChangeArrowheads="1"/>
            </p:cNvSpPr>
            <p:nvPr/>
          </p:nvSpPr>
          <p:spPr bwMode="auto">
            <a:xfrm>
              <a:off x="10046039" y="8286044"/>
              <a:ext cx="426608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0</a:t>
              </a:r>
            </a:p>
          </p:txBody>
        </p:sp>
        <p:sp>
          <p:nvSpPr>
            <p:cNvPr id="85069" name="Rectangle 77"/>
            <p:cNvSpPr>
              <a:spLocks noChangeArrowheads="1"/>
            </p:cNvSpPr>
            <p:nvPr/>
          </p:nvSpPr>
          <p:spPr bwMode="auto">
            <a:xfrm>
              <a:off x="10468425" y="8267982"/>
              <a:ext cx="593320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75</a:t>
              </a:r>
            </a:p>
          </p:txBody>
        </p:sp>
        <p:sp>
          <p:nvSpPr>
            <p:cNvPr id="85070" name="Rectangle 78"/>
            <p:cNvSpPr>
              <a:spLocks noChangeArrowheads="1"/>
            </p:cNvSpPr>
            <p:nvPr/>
          </p:nvSpPr>
          <p:spPr bwMode="auto">
            <a:xfrm>
              <a:off x="11364581" y="8267982"/>
              <a:ext cx="426608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3</a:t>
              </a:r>
            </a:p>
          </p:txBody>
        </p:sp>
        <p:sp>
          <p:nvSpPr>
            <p:cNvPr id="85071" name="Rectangle 79"/>
            <p:cNvSpPr>
              <a:spLocks noChangeArrowheads="1"/>
            </p:cNvSpPr>
            <p:nvPr/>
          </p:nvSpPr>
          <p:spPr bwMode="auto">
            <a:xfrm>
              <a:off x="11805030" y="8286044"/>
              <a:ext cx="593320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78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51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VF – Clustering Algorithm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idx="1"/>
          </p:nvPr>
        </p:nvSpPr>
        <p:spPr>
          <a:xfrm>
            <a:off x="1229343" y="3540195"/>
            <a:ext cx="9024370" cy="4160543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Take the attribute affinity matrix </a:t>
            </a:r>
            <a:r>
              <a:rPr lang="en-US" i="1" dirty="0"/>
              <a:t>AA</a:t>
            </a:r>
            <a:r>
              <a:rPr lang="en-US" dirty="0"/>
              <a:t> and reorganize the attribute orders to form clusters where the attributes in each cluster demonstrate high affinity to one another.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/>
                </a:solidFill>
              </a:rPr>
              <a:t>Bond Energy Algorithm </a:t>
            </a:r>
            <a:r>
              <a:rPr lang="en-US" dirty="0"/>
              <a:t>(BEA) has been used for clustering of entities.  BEA finds an ordering of entities (in our case attributes) such that the global affinity measure is maximized.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2425858" y="7662898"/>
            <a:ext cx="259895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Book Antiqua"/>
              </a:rPr>
              <a:t>  </a:t>
            </a: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2425858" y="7662898"/>
            <a:ext cx="259895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i="1" dirty="0">
                <a:solidFill>
                  <a:srgbClr val="000000"/>
                </a:solidFill>
                <a:latin typeface="Book Antiqua"/>
              </a:rPr>
              <a:t>  </a:t>
            </a:r>
          </a:p>
        </p:txBody>
      </p:sp>
      <p:grpSp>
        <p:nvGrpSpPr>
          <p:cNvPr id="86028" name="Group 12"/>
          <p:cNvGrpSpPr>
            <a:grpSpLocks/>
          </p:cNvGrpSpPr>
          <p:nvPr/>
        </p:nvGrpSpPr>
        <p:grpSpPr bwMode="auto">
          <a:xfrm>
            <a:off x="1821880" y="7685112"/>
            <a:ext cx="8520853" cy="1253067"/>
            <a:chOff x="1010" y="3072"/>
            <a:chExt cx="3774" cy="555"/>
          </a:xfrm>
        </p:grpSpPr>
        <p:sp>
          <p:nvSpPr>
            <p:cNvPr id="86022" name="Rectangle 6"/>
            <p:cNvSpPr>
              <a:spLocks noChangeArrowheads="1"/>
            </p:cNvSpPr>
            <p:nvPr/>
          </p:nvSpPr>
          <p:spPr bwMode="auto">
            <a:xfrm>
              <a:off x="1010" y="3154"/>
              <a:ext cx="453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600" i="1" dirty="0">
                  <a:solidFill>
                    <a:srgbClr val="000000"/>
                  </a:solidFill>
                  <a:latin typeface="Book Antiqua"/>
                </a:rPr>
                <a:t>AM </a:t>
              </a:r>
              <a:r>
                <a:rPr lang="en-US" sz="2600" dirty="0">
                  <a:solidFill>
                    <a:srgbClr val="000000"/>
                  </a:solidFill>
                  <a:latin typeface="Symbol" charset="0"/>
                  <a:sym typeface="Symbol"/>
                </a:rPr>
                <a:t></a:t>
              </a:r>
              <a:endParaRPr lang="en-US" sz="2600" dirty="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86023" name="Rectangle 7"/>
            <p:cNvSpPr>
              <a:spLocks noChangeArrowheads="1"/>
            </p:cNvSpPr>
            <p:nvPr/>
          </p:nvSpPr>
          <p:spPr bwMode="auto">
            <a:xfrm>
              <a:off x="1961" y="3154"/>
              <a:ext cx="2823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(affinity of </a:t>
              </a:r>
              <a:r>
                <a:rPr lang="en-US" sz="2600" i="1" dirty="0">
                  <a:solidFill>
                    <a:srgbClr val="000000"/>
                  </a:solidFill>
                  <a:latin typeface="Book Antiqua"/>
                </a:rPr>
                <a:t>A</a:t>
              </a:r>
              <a:r>
                <a:rPr lang="en-US" i="1" baseline="-25000" dirty="0">
                  <a:solidFill>
                    <a:srgbClr val="000000"/>
                  </a:solidFill>
                  <a:latin typeface="Book Antiqua"/>
                </a:rPr>
                <a:t>i</a:t>
              </a: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 and </a:t>
              </a:r>
              <a:r>
                <a:rPr lang="en-US" sz="2600" i="1" dirty="0" err="1">
                  <a:solidFill>
                    <a:srgbClr val="000000"/>
                  </a:solidFill>
                  <a:latin typeface="Book Antiqua"/>
                </a:rPr>
                <a:t>A</a:t>
              </a:r>
              <a:r>
                <a:rPr lang="en-US" i="1" baseline="-25000" dirty="0" err="1">
                  <a:solidFill>
                    <a:srgbClr val="000000"/>
                  </a:solidFill>
                  <a:latin typeface="Book Antiqua"/>
                </a:rPr>
                <a:t>j</a:t>
              </a: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 with their neighbors) </a:t>
              </a:r>
            </a:p>
          </p:txBody>
        </p:sp>
        <p:sp>
          <p:nvSpPr>
            <p:cNvPr id="86024" name="Rectangle 8"/>
            <p:cNvSpPr>
              <a:spLocks noChangeArrowheads="1"/>
            </p:cNvSpPr>
            <p:nvPr/>
          </p:nvSpPr>
          <p:spPr bwMode="auto">
            <a:xfrm>
              <a:off x="1749" y="3383"/>
              <a:ext cx="178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i="1" dirty="0">
                  <a:solidFill>
                    <a:srgbClr val="000000"/>
                  </a:solidFill>
                  <a:latin typeface="Book Antiqua"/>
                </a:rPr>
                <a:t>j</a:t>
              </a:r>
            </a:p>
          </p:txBody>
        </p:sp>
        <p:sp>
          <p:nvSpPr>
            <p:cNvPr id="86025" name="Rectangle 9"/>
            <p:cNvSpPr>
              <a:spLocks noChangeArrowheads="1"/>
            </p:cNvSpPr>
            <p:nvPr/>
          </p:nvSpPr>
          <p:spPr bwMode="auto">
            <a:xfrm>
              <a:off x="1628" y="3072"/>
              <a:ext cx="298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5100" dirty="0">
                  <a:solidFill>
                    <a:srgbClr val="000000"/>
                  </a:solidFill>
                  <a:latin typeface="Symbol" charset="0"/>
                  <a:sym typeface="Symbol"/>
                </a:rPr>
                <a:t></a:t>
              </a:r>
              <a:endParaRPr lang="en-US" sz="5100" dirty="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86026" name="Rectangle 10"/>
            <p:cNvSpPr>
              <a:spLocks noChangeArrowheads="1"/>
            </p:cNvSpPr>
            <p:nvPr/>
          </p:nvSpPr>
          <p:spPr bwMode="auto">
            <a:xfrm>
              <a:off x="1525" y="3383"/>
              <a:ext cx="162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i="1" dirty="0" err="1">
                  <a:solidFill>
                    <a:srgbClr val="000000"/>
                  </a:solidFill>
                  <a:latin typeface="Book Antiqua"/>
                </a:rPr>
                <a:t>i</a:t>
              </a:r>
              <a:endParaRPr lang="en-US" i="1" dirty="0">
                <a:solidFill>
                  <a:srgbClr val="000000"/>
                </a:solidFill>
                <a:latin typeface="Book Antiqua"/>
              </a:endParaRPr>
            </a:p>
          </p:txBody>
        </p:sp>
        <p:sp>
          <p:nvSpPr>
            <p:cNvPr id="86027" name="Rectangle 11"/>
            <p:cNvSpPr>
              <a:spLocks noChangeArrowheads="1"/>
            </p:cNvSpPr>
            <p:nvPr/>
          </p:nvSpPr>
          <p:spPr bwMode="auto">
            <a:xfrm>
              <a:off x="1396" y="3072"/>
              <a:ext cx="298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5100" dirty="0">
                  <a:solidFill>
                    <a:srgbClr val="000000"/>
                  </a:solidFill>
                  <a:latin typeface="Symbol" charset="0"/>
                  <a:sym typeface="Symbol"/>
                </a:rPr>
                <a:t></a:t>
              </a:r>
              <a:endParaRPr lang="en-US" sz="5100" dirty="0">
                <a:solidFill>
                  <a:srgbClr val="000000"/>
                </a:solidFill>
                <a:latin typeface="Symbol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52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Bond Energy Algorithm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529641" cy="5585077"/>
          </a:xfrm>
          <a:noFill/>
          <a:ln/>
        </p:spPr>
        <p:txBody>
          <a:bodyPr>
            <a:normAutofit/>
          </a:bodyPr>
          <a:lstStyle/>
          <a:p>
            <a:pPr>
              <a:buNone/>
              <a:tabLst>
                <a:tab pos="1788132" algn="l"/>
              </a:tabLst>
            </a:pPr>
            <a:r>
              <a:rPr lang="en-US" dirty="0">
                <a:solidFill>
                  <a:schemeClr val="hlink"/>
                </a:solidFill>
              </a:rPr>
              <a:t>Input:</a:t>
            </a:r>
            <a:r>
              <a:rPr lang="en-US" dirty="0"/>
              <a:t>	The </a:t>
            </a:r>
            <a:r>
              <a:rPr lang="en-US" i="1" dirty="0"/>
              <a:t>AA</a:t>
            </a:r>
            <a:r>
              <a:rPr lang="en-US" dirty="0"/>
              <a:t> matrix</a:t>
            </a:r>
          </a:p>
          <a:p>
            <a:pPr>
              <a:buNone/>
              <a:tabLst>
                <a:tab pos="1788132" algn="l"/>
              </a:tabLst>
            </a:pPr>
            <a:r>
              <a:rPr lang="en-US" dirty="0">
                <a:solidFill>
                  <a:schemeClr val="hlink"/>
                </a:solidFill>
              </a:rPr>
              <a:t>Output:</a:t>
            </a:r>
            <a:r>
              <a:rPr lang="en-US" dirty="0"/>
              <a:t>	The clustered affinity matrix </a:t>
            </a:r>
            <a:r>
              <a:rPr lang="en-US" i="1" dirty="0"/>
              <a:t>CA</a:t>
            </a:r>
            <a:r>
              <a:rPr lang="en-US" dirty="0"/>
              <a:t>  which is a perturbation	of </a:t>
            </a:r>
            <a:r>
              <a:rPr lang="en-US" i="1" dirty="0"/>
              <a:t>AA</a:t>
            </a:r>
            <a:r>
              <a:rPr lang="en-US" dirty="0"/>
              <a:t> </a:t>
            </a:r>
          </a:p>
          <a:p>
            <a:pPr>
              <a:buClr>
                <a:schemeClr val="hlink"/>
              </a:buClr>
              <a:buSzPct val="100000"/>
              <a:buFont typeface="Wingdings" pitchFamily="2" charset="2"/>
              <a:buChar char=""/>
              <a:tabLst>
                <a:tab pos="1788132" algn="l"/>
              </a:tabLst>
            </a:pPr>
            <a:r>
              <a:rPr lang="en-US" i="1" dirty="0">
                <a:solidFill>
                  <a:schemeClr val="tx2"/>
                </a:solidFill>
              </a:rPr>
              <a:t>Initialization</a:t>
            </a:r>
            <a:r>
              <a:rPr lang="en-US" dirty="0">
                <a:solidFill>
                  <a:schemeClr val="tx2"/>
                </a:solidFill>
              </a:rPr>
              <a:t>: </a:t>
            </a:r>
            <a:r>
              <a:rPr lang="en-US" dirty="0"/>
              <a:t>Place and fix one of the columns of </a:t>
            </a:r>
            <a:r>
              <a:rPr lang="en-US" i="1" dirty="0"/>
              <a:t>AA</a:t>
            </a:r>
            <a:r>
              <a:rPr lang="en-US" dirty="0"/>
              <a:t> in </a:t>
            </a:r>
            <a:r>
              <a:rPr lang="en-US" i="1" dirty="0"/>
              <a:t>CA</a:t>
            </a:r>
            <a:r>
              <a:rPr lang="en-US" dirty="0"/>
              <a:t>.</a:t>
            </a:r>
          </a:p>
          <a:p>
            <a:pPr>
              <a:buClr>
                <a:schemeClr val="hlink"/>
              </a:buClr>
              <a:buSzPct val="100000"/>
              <a:buFont typeface="Wingdings" pitchFamily="2" charset="2"/>
              <a:buChar char=""/>
              <a:tabLst>
                <a:tab pos="1788132" algn="l"/>
              </a:tabLst>
            </a:pPr>
            <a:r>
              <a:rPr lang="en-US" i="1" dirty="0">
                <a:solidFill>
                  <a:schemeClr val="tx2"/>
                </a:solidFill>
              </a:rPr>
              <a:t>Iteration</a:t>
            </a:r>
            <a:r>
              <a:rPr lang="en-US" dirty="0">
                <a:solidFill>
                  <a:schemeClr val="tx2"/>
                </a:solidFill>
              </a:rPr>
              <a:t>:</a:t>
            </a:r>
            <a:r>
              <a:rPr lang="en-US" dirty="0"/>
              <a:t> Place the remaining </a:t>
            </a:r>
            <a:r>
              <a:rPr lang="en-US" i="1" dirty="0"/>
              <a:t>n-</a:t>
            </a:r>
            <a:r>
              <a:rPr lang="en-US" i="1" dirty="0" err="1"/>
              <a:t>i</a:t>
            </a:r>
            <a:r>
              <a:rPr lang="en-US" dirty="0"/>
              <a:t> columns in the remaining </a:t>
            </a:r>
            <a:r>
              <a:rPr lang="en-US" i="1" dirty="0"/>
              <a:t>i</a:t>
            </a:r>
            <a:r>
              <a:rPr lang="en-US" dirty="0"/>
              <a:t>+1 positions in the </a:t>
            </a:r>
            <a:r>
              <a:rPr lang="en-US" i="1" dirty="0"/>
              <a:t>CA</a:t>
            </a:r>
            <a:r>
              <a:rPr lang="en-US" dirty="0"/>
              <a:t> matrix. For each column, choose the placement that makes the most contribution to the global affinity measure.</a:t>
            </a:r>
          </a:p>
          <a:p>
            <a:pPr>
              <a:buClr>
                <a:schemeClr val="hlink"/>
              </a:buClr>
              <a:buSzPct val="100000"/>
              <a:buFont typeface="Wingdings" pitchFamily="2" charset="2"/>
              <a:buChar char=""/>
              <a:tabLst>
                <a:tab pos="1788132" algn="l"/>
              </a:tabLst>
            </a:pPr>
            <a:r>
              <a:rPr lang="en-US" i="1" dirty="0">
                <a:solidFill>
                  <a:schemeClr val="tx2"/>
                </a:solidFill>
              </a:rPr>
              <a:t>Row order</a:t>
            </a:r>
            <a:r>
              <a:rPr lang="en-US" dirty="0">
                <a:solidFill>
                  <a:schemeClr val="tx2"/>
                </a:solidFill>
              </a:rPr>
              <a:t>:</a:t>
            </a:r>
            <a:r>
              <a:rPr lang="en-US" dirty="0"/>
              <a:t> Order the rows according to the column ordering.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53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Bond Energy Algorithm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4012704"/>
            <a:ext cx="10816771" cy="4608511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en-US" dirty="0"/>
              <a:t>“Best” placement? Define contribution of a placement: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 typeface="Monotype Sorts" charset="0"/>
              <a:buNone/>
            </a:pPr>
            <a:r>
              <a:rPr lang="en-US" i="1" dirty="0" err="1"/>
              <a:t>cont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i="1" baseline="-25000" dirty="0"/>
              <a:t>i</a:t>
            </a:r>
            <a:r>
              <a:rPr lang="en-US" dirty="0"/>
              <a:t>, </a:t>
            </a:r>
            <a:r>
              <a:rPr lang="en-US" i="1" dirty="0" err="1"/>
              <a:t>A</a:t>
            </a:r>
            <a:r>
              <a:rPr lang="en-US" i="1" baseline="-25000" dirty="0" err="1"/>
              <a:t>k</a:t>
            </a:r>
            <a:r>
              <a:rPr lang="en-US" dirty="0"/>
              <a:t>, </a:t>
            </a:r>
            <a:r>
              <a:rPr lang="en-US" i="1" dirty="0" err="1"/>
              <a:t>A</a:t>
            </a:r>
            <a:r>
              <a:rPr lang="en-US" i="1" baseline="-25000" dirty="0" err="1"/>
              <a:t>j</a:t>
            </a:r>
            <a:r>
              <a:rPr lang="en-US" dirty="0"/>
              <a:t>) = 2</a:t>
            </a:r>
            <a:r>
              <a:rPr lang="en-US" i="1" dirty="0"/>
              <a:t>bond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i="1" baseline="-25000" dirty="0"/>
              <a:t>i</a:t>
            </a:r>
            <a:r>
              <a:rPr lang="en-US" dirty="0"/>
              <a:t>, </a:t>
            </a:r>
            <a:r>
              <a:rPr lang="en-US" i="1" dirty="0" err="1"/>
              <a:t>A</a:t>
            </a:r>
            <a:r>
              <a:rPr lang="en-US" i="1" baseline="-25000" dirty="0" err="1"/>
              <a:t>k</a:t>
            </a:r>
            <a:r>
              <a:rPr lang="en-US" dirty="0"/>
              <a:t>)+2</a:t>
            </a:r>
            <a:r>
              <a:rPr lang="en-US" i="1" dirty="0"/>
              <a:t>bond</a:t>
            </a:r>
            <a:r>
              <a:rPr lang="en-US" dirty="0"/>
              <a:t>(</a:t>
            </a:r>
            <a:r>
              <a:rPr lang="en-US" i="1" dirty="0" err="1"/>
              <a:t>A</a:t>
            </a:r>
            <a:r>
              <a:rPr lang="en-US" i="1" baseline="-25000" dirty="0" err="1"/>
              <a:t>k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i="1" baseline="-25000" dirty="0"/>
              <a:t>l</a:t>
            </a:r>
            <a:r>
              <a:rPr lang="en-US" dirty="0"/>
              <a:t>) –2</a:t>
            </a:r>
            <a:r>
              <a:rPr lang="en-US" i="1" dirty="0"/>
              <a:t>bond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i="1" baseline="-25000" dirty="0"/>
              <a:t>i</a:t>
            </a:r>
            <a:r>
              <a:rPr lang="en-US" dirty="0"/>
              <a:t>, </a:t>
            </a:r>
            <a:r>
              <a:rPr lang="en-US" i="1" dirty="0" err="1"/>
              <a:t>A</a:t>
            </a:r>
            <a:r>
              <a:rPr lang="en-US" i="1" baseline="-25000" dirty="0" err="1"/>
              <a:t>j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where</a:t>
            </a:r>
          </a:p>
          <a:p>
            <a:pPr marL="0" indent="0"/>
            <a:endParaRPr lang="en-US" dirty="0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2469952" y="7038547"/>
            <a:ext cx="259895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Book Antiqua"/>
              </a:rPr>
              <a:t>  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2469952" y="7038547"/>
            <a:ext cx="259895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i="1" dirty="0">
                <a:solidFill>
                  <a:srgbClr val="000000"/>
                </a:solidFill>
                <a:latin typeface="Book Antiqua"/>
              </a:rPr>
              <a:t>  </a:t>
            </a: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2619908" y="6426691"/>
            <a:ext cx="2238080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i="1" dirty="0">
                <a:solidFill>
                  <a:srgbClr val="000000"/>
                </a:solidFill>
                <a:latin typeface="Book Antiqua"/>
              </a:rPr>
              <a:t>bond</a:t>
            </a:r>
            <a:r>
              <a:rPr lang="en-US" sz="2600" dirty="0">
                <a:solidFill>
                  <a:srgbClr val="000000"/>
                </a:solidFill>
                <a:latin typeface="Book Antiqua"/>
              </a:rPr>
              <a:t>(</a:t>
            </a:r>
            <a:r>
              <a:rPr lang="en-US" sz="2600" i="1" dirty="0" err="1">
                <a:solidFill>
                  <a:srgbClr val="000000"/>
                </a:solidFill>
                <a:latin typeface="Book Antiqua"/>
              </a:rPr>
              <a:t>A</a:t>
            </a:r>
            <a:r>
              <a:rPr lang="en-US" sz="2600" i="1" baseline="-25000" dirty="0" err="1">
                <a:solidFill>
                  <a:srgbClr val="000000"/>
                </a:solidFill>
                <a:latin typeface="Book Antiqua"/>
              </a:rPr>
              <a:t>x</a:t>
            </a:r>
            <a:r>
              <a:rPr lang="en-US" sz="2600" dirty="0" err="1">
                <a:solidFill>
                  <a:srgbClr val="000000"/>
                </a:solidFill>
                <a:latin typeface="Book Antiqua"/>
              </a:rPr>
              <a:t>,</a:t>
            </a:r>
            <a:r>
              <a:rPr lang="en-US" sz="2600" i="1" dirty="0" err="1">
                <a:solidFill>
                  <a:srgbClr val="000000"/>
                </a:solidFill>
                <a:latin typeface="Book Antiqua"/>
              </a:rPr>
              <a:t>A</a:t>
            </a:r>
            <a:r>
              <a:rPr lang="en-US" sz="2600" i="1" baseline="-25000" dirty="0" err="1">
                <a:solidFill>
                  <a:srgbClr val="000000"/>
                </a:solidFill>
                <a:latin typeface="Book Antiqua"/>
              </a:rPr>
              <a:t>y</a:t>
            </a:r>
            <a:r>
              <a:rPr lang="en-US" sz="2600" dirty="0">
                <a:solidFill>
                  <a:srgbClr val="000000"/>
                </a:solidFill>
                <a:latin typeface="Book Antiqua"/>
              </a:rPr>
              <a:t>) =</a:t>
            </a: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5373706" y="6406370"/>
            <a:ext cx="2946146" cy="56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600" i="1" dirty="0" err="1">
                <a:solidFill>
                  <a:srgbClr val="000000"/>
                </a:solidFill>
                <a:latin typeface="Book Antiqua"/>
              </a:rPr>
              <a:t>aff</a:t>
            </a:r>
            <a:r>
              <a:rPr lang="en-US" sz="2600" dirty="0">
                <a:solidFill>
                  <a:srgbClr val="000000"/>
                </a:solidFill>
                <a:latin typeface="Book Antiqua"/>
              </a:rPr>
              <a:t>(</a:t>
            </a:r>
            <a:r>
              <a:rPr lang="en-US" sz="2600" i="1" dirty="0" err="1">
                <a:solidFill>
                  <a:srgbClr val="000000"/>
                </a:solidFill>
                <a:latin typeface="Book Antiqua"/>
              </a:rPr>
              <a:t>A</a:t>
            </a:r>
            <a:r>
              <a:rPr lang="en-US" sz="2600" i="1" baseline="-25000" dirty="0" err="1">
                <a:solidFill>
                  <a:srgbClr val="000000"/>
                </a:solidFill>
                <a:latin typeface="Book Antiqua"/>
              </a:rPr>
              <a:t>z</a:t>
            </a:r>
            <a:r>
              <a:rPr lang="en-US" sz="2600" dirty="0" err="1">
                <a:solidFill>
                  <a:srgbClr val="000000"/>
                </a:solidFill>
                <a:latin typeface="Book Antiqua"/>
              </a:rPr>
              <a:t>,</a:t>
            </a:r>
            <a:r>
              <a:rPr lang="en-US" sz="2600" i="1" dirty="0" err="1">
                <a:solidFill>
                  <a:srgbClr val="000000"/>
                </a:solidFill>
                <a:latin typeface="Book Antiqua"/>
              </a:rPr>
              <a:t>A</a:t>
            </a:r>
            <a:r>
              <a:rPr lang="en-US" sz="2600" i="1" baseline="-25000" dirty="0" err="1">
                <a:solidFill>
                  <a:srgbClr val="000000"/>
                </a:solidFill>
                <a:latin typeface="Book Antiqua"/>
              </a:rPr>
              <a:t>x</a:t>
            </a:r>
            <a:r>
              <a:rPr lang="en-US" sz="2600" dirty="0">
                <a:solidFill>
                  <a:srgbClr val="000000"/>
                </a:solidFill>
                <a:latin typeface="Book Antiqua"/>
              </a:rPr>
              <a:t>)</a:t>
            </a:r>
            <a:r>
              <a:rPr lang="en-US" sz="2600" i="1" dirty="0" err="1">
                <a:solidFill>
                  <a:srgbClr val="000000"/>
                </a:solidFill>
                <a:latin typeface="Book Antiqua"/>
              </a:rPr>
              <a:t>aff</a:t>
            </a:r>
            <a:r>
              <a:rPr lang="en-US" sz="2600" dirty="0">
                <a:solidFill>
                  <a:srgbClr val="000000"/>
                </a:solidFill>
                <a:latin typeface="Book Antiqua"/>
              </a:rPr>
              <a:t>(</a:t>
            </a:r>
            <a:r>
              <a:rPr lang="en-US" sz="2600" i="1" dirty="0" err="1">
                <a:solidFill>
                  <a:srgbClr val="000000"/>
                </a:solidFill>
                <a:latin typeface="Book Antiqua"/>
              </a:rPr>
              <a:t>A</a:t>
            </a:r>
            <a:r>
              <a:rPr lang="en-US" sz="2600" i="1" baseline="-25000" dirty="0" err="1">
                <a:solidFill>
                  <a:srgbClr val="000000"/>
                </a:solidFill>
                <a:latin typeface="Book Antiqua"/>
              </a:rPr>
              <a:t>z</a:t>
            </a:r>
            <a:r>
              <a:rPr lang="en-US" sz="2600" dirty="0" err="1">
                <a:solidFill>
                  <a:srgbClr val="000000"/>
                </a:solidFill>
                <a:latin typeface="Book Antiqua"/>
              </a:rPr>
              <a:t>,</a:t>
            </a:r>
            <a:r>
              <a:rPr lang="en-US" sz="2600" i="1" dirty="0" err="1">
                <a:solidFill>
                  <a:srgbClr val="000000"/>
                </a:solidFill>
                <a:latin typeface="Book Antiqua"/>
              </a:rPr>
              <a:t>A</a:t>
            </a:r>
            <a:r>
              <a:rPr lang="en-US" sz="2600" i="1" baseline="-25000" dirty="0" err="1">
                <a:solidFill>
                  <a:srgbClr val="000000"/>
                </a:solidFill>
                <a:latin typeface="Book Antiqua"/>
              </a:rPr>
              <a:t>y</a:t>
            </a:r>
            <a:r>
              <a:rPr lang="en-US" sz="2600" dirty="0">
                <a:solidFill>
                  <a:srgbClr val="000000"/>
                </a:solidFill>
                <a:latin typeface="Book Antiqua"/>
              </a:rPr>
              <a:t>)</a:t>
            </a: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4674757" y="6879914"/>
            <a:ext cx="970025" cy="58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Book Antiqua"/>
              </a:rPr>
              <a:t>z </a:t>
            </a:r>
            <a:r>
              <a:rPr lang="en-US" dirty="0">
                <a:solidFill>
                  <a:srgbClr val="000000"/>
                </a:solidFill>
                <a:latin typeface="Symbol" charset="0"/>
                <a:sym typeface="Symbol"/>
              </a:rPr>
              <a:t></a:t>
            </a:r>
            <a:r>
              <a:rPr lang="en-US" dirty="0">
                <a:solidFill>
                  <a:srgbClr val="000000"/>
                </a:solidFill>
                <a:latin typeface="Book Antiqua"/>
              </a:rPr>
              <a:t>1</a:t>
            </a:r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4911783" y="5956920"/>
            <a:ext cx="551060" cy="58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Book Antiqua"/>
              </a:rPr>
              <a:t>n</a:t>
            </a:r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4217714" y="6244952"/>
            <a:ext cx="1216888" cy="91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5100" dirty="0">
                <a:solidFill>
                  <a:srgbClr val="000000"/>
                </a:solidFill>
                <a:latin typeface="Symbol" charset="0"/>
                <a:sym typeface="Symbol"/>
              </a:rPr>
              <a:t>   </a:t>
            </a:r>
            <a:endParaRPr lang="en-US" sz="5100" dirty="0">
              <a:solidFill>
                <a:srgbClr val="000000"/>
              </a:solidFill>
              <a:latin typeface="Symbo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54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BEA – Example</a:t>
            </a:r>
          </a:p>
        </p:txBody>
      </p:sp>
      <p:sp>
        <p:nvSpPr>
          <p:cNvPr id="89090" name="Rectangle 2"/>
          <p:cNvSpPr>
            <a:spLocks noGrp="1" noChangeArrowheads="1"/>
          </p:cNvSpPr>
          <p:nvPr>
            <p:ph idx="1"/>
          </p:nvPr>
        </p:nvSpPr>
        <p:spPr>
          <a:xfrm>
            <a:off x="741760" y="3148608"/>
            <a:ext cx="11521280" cy="6336704"/>
          </a:xfrm>
          <a:noFill/>
          <a:ln/>
        </p:spPr>
        <p:txBody>
          <a:bodyPr>
            <a:normAutofit/>
          </a:bodyPr>
          <a:lstStyle/>
          <a:p>
            <a:pPr marL="0" indent="0">
              <a:spcBef>
                <a:spcPct val="15000"/>
              </a:spcBef>
              <a:buNone/>
              <a:tabLst>
                <a:tab pos="3088592" algn="l"/>
              </a:tabLst>
            </a:pPr>
            <a:r>
              <a:rPr lang="en-US" sz="2400" dirty="0"/>
              <a:t>Consider the following </a:t>
            </a:r>
            <a:r>
              <a:rPr lang="en-US" sz="2400" i="1" dirty="0"/>
              <a:t>AA</a:t>
            </a:r>
            <a:r>
              <a:rPr lang="en-US" sz="2400" dirty="0"/>
              <a:t> matrix and the corresponding </a:t>
            </a:r>
            <a:r>
              <a:rPr lang="en-US" sz="2400" i="1" dirty="0"/>
              <a:t>CA</a:t>
            </a:r>
            <a:r>
              <a:rPr lang="en-US" sz="2400" dirty="0"/>
              <a:t> matrix where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 and 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dirty="0"/>
              <a:t> have been placed.  Place </a:t>
            </a:r>
            <a:r>
              <a:rPr lang="en-US" sz="2400" i="1" dirty="0"/>
              <a:t>A</a:t>
            </a:r>
            <a:r>
              <a:rPr lang="en-US" sz="2400" baseline="-25000" dirty="0"/>
              <a:t>3</a:t>
            </a:r>
            <a:r>
              <a:rPr lang="en-US" sz="2400" dirty="0"/>
              <a:t>:</a:t>
            </a:r>
          </a:p>
          <a:p>
            <a:pPr marL="0" indent="0">
              <a:spcBef>
                <a:spcPct val="15000"/>
              </a:spcBef>
              <a:buNone/>
              <a:tabLst>
                <a:tab pos="3088592" algn="l"/>
              </a:tabLst>
            </a:pPr>
            <a:endParaRPr lang="en-US" sz="2400" dirty="0"/>
          </a:p>
          <a:p>
            <a:pPr marL="0" indent="0">
              <a:spcBef>
                <a:spcPct val="15000"/>
              </a:spcBef>
              <a:buNone/>
              <a:tabLst>
                <a:tab pos="3088592" algn="l"/>
              </a:tabLst>
            </a:pPr>
            <a:endParaRPr lang="en-US" sz="2400" dirty="0"/>
          </a:p>
          <a:p>
            <a:pPr marL="0" indent="0">
              <a:spcBef>
                <a:spcPct val="15000"/>
              </a:spcBef>
              <a:buNone/>
              <a:tabLst>
                <a:tab pos="3088592" algn="l"/>
              </a:tabLst>
            </a:pPr>
            <a:endParaRPr lang="en-US" sz="2400" dirty="0"/>
          </a:p>
          <a:p>
            <a:pPr marL="0" indent="0">
              <a:spcBef>
                <a:spcPct val="15000"/>
              </a:spcBef>
              <a:buNone/>
              <a:tabLst>
                <a:tab pos="3088592" algn="l"/>
              </a:tabLst>
            </a:pPr>
            <a:endParaRPr lang="en-US" sz="2400" dirty="0"/>
          </a:p>
          <a:p>
            <a:pPr marL="0" indent="0">
              <a:spcBef>
                <a:spcPct val="15000"/>
              </a:spcBef>
              <a:buNone/>
              <a:tabLst>
                <a:tab pos="3088592" algn="l"/>
              </a:tabLst>
            </a:pPr>
            <a:endParaRPr lang="en-US" sz="2400" dirty="0"/>
          </a:p>
          <a:p>
            <a:pPr marL="0" indent="0">
              <a:spcBef>
                <a:spcPct val="15000"/>
              </a:spcBef>
              <a:buNone/>
              <a:tabLst>
                <a:tab pos="3088592" algn="l"/>
              </a:tabLst>
            </a:pPr>
            <a:r>
              <a:rPr lang="en-US" sz="2400" dirty="0"/>
              <a:t>Ordering (0-3-1) :</a:t>
            </a:r>
          </a:p>
          <a:p>
            <a:pPr lvl="1">
              <a:spcBef>
                <a:spcPct val="15000"/>
              </a:spcBef>
              <a:buNone/>
              <a:tabLst>
                <a:tab pos="3088592" algn="l"/>
              </a:tabLst>
            </a:pPr>
            <a:r>
              <a:rPr lang="en-US" sz="2400" i="1" dirty="0" err="1"/>
              <a:t>cont</a:t>
            </a:r>
            <a:r>
              <a:rPr lang="en-US" sz="2400" dirty="0"/>
              <a:t>(</a:t>
            </a:r>
            <a:r>
              <a:rPr lang="en-US" sz="2400" i="1" dirty="0"/>
              <a:t>A</a:t>
            </a:r>
            <a:r>
              <a:rPr lang="en-US" sz="2400" baseline="-25000" dirty="0"/>
              <a:t>0</a:t>
            </a:r>
            <a:r>
              <a:rPr lang="en-US" sz="2400" dirty="0"/>
              <a:t>,</a:t>
            </a:r>
            <a:r>
              <a:rPr lang="en-US" sz="2400" i="1" dirty="0"/>
              <a:t>A</a:t>
            </a:r>
            <a:r>
              <a:rPr lang="en-US" sz="2400" baseline="-25000" dirty="0"/>
              <a:t>3</a:t>
            </a:r>
            <a:r>
              <a:rPr lang="en-US" sz="2400" dirty="0"/>
              <a:t>,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)	= 2</a:t>
            </a:r>
            <a:r>
              <a:rPr lang="en-US" sz="2400" i="1" dirty="0"/>
              <a:t>bond</a:t>
            </a:r>
            <a:r>
              <a:rPr lang="en-US" sz="2400" dirty="0"/>
              <a:t>(</a:t>
            </a:r>
            <a:r>
              <a:rPr lang="en-US" sz="2400" i="1" dirty="0"/>
              <a:t>A</a:t>
            </a:r>
            <a:r>
              <a:rPr lang="en-US" sz="2400" baseline="-25000" dirty="0"/>
              <a:t>0</a:t>
            </a:r>
            <a:r>
              <a:rPr lang="en-US" sz="2400" dirty="0"/>
              <a:t> , </a:t>
            </a:r>
            <a:r>
              <a:rPr lang="en-US" sz="2400" i="1" dirty="0"/>
              <a:t>A</a:t>
            </a:r>
            <a:r>
              <a:rPr lang="en-US" sz="2400" baseline="-25000" dirty="0"/>
              <a:t>3</a:t>
            </a:r>
            <a:r>
              <a:rPr lang="en-US" sz="2400" dirty="0"/>
              <a:t>)+2</a:t>
            </a:r>
            <a:r>
              <a:rPr lang="en-US" sz="2400" i="1" dirty="0"/>
              <a:t>bond</a:t>
            </a:r>
            <a:r>
              <a:rPr lang="en-US" sz="2400" dirty="0"/>
              <a:t>(</a:t>
            </a:r>
            <a:r>
              <a:rPr lang="en-US" sz="2400" i="1" dirty="0"/>
              <a:t>A</a:t>
            </a:r>
            <a:r>
              <a:rPr lang="en-US" sz="2400" baseline="-25000" dirty="0"/>
              <a:t>3</a:t>
            </a:r>
            <a:r>
              <a:rPr lang="en-US" sz="2400" dirty="0"/>
              <a:t> ,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)–2</a:t>
            </a:r>
            <a:r>
              <a:rPr lang="en-US" sz="2400" i="1" dirty="0"/>
              <a:t>bond</a:t>
            </a:r>
            <a:r>
              <a:rPr lang="en-US" sz="2400" dirty="0"/>
              <a:t>(</a:t>
            </a:r>
            <a:r>
              <a:rPr lang="en-US" sz="2400" i="1" dirty="0"/>
              <a:t>A</a:t>
            </a:r>
            <a:r>
              <a:rPr lang="en-US" sz="2400" baseline="-25000" dirty="0"/>
              <a:t>0</a:t>
            </a:r>
            <a:r>
              <a:rPr lang="en-US" sz="2400" dirty="0"/>
              <a:t> ,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)</a:t>
            </a:r>
          </a:p>
          <a:p>
            <a:pPr lvl="1">
              <a:spcBef>
                <a:spcPct val="15000"/>
              </a:spcBef>
              <a:buNone/>
              <a:tabLst>
                <a:tab pos="3088592" algn="l"/>
              </a:tabLst>
            </a:pPr>
            <a:r>
              <a:rPr lang="en-US" sz="2400" dirty="0"/>
              <a:t>		= 2* 0 + 2* 4410 – 2*0 = 8820</a:t>
            </a:r>
          </a:p>
          <a:p>
            <a:pPr marL="0" indent="0">
              <a:spcBef>
                <a:spcPct val="15000"/>
              </a:spcBef>
              <a:buNone/>
              <a:tabLst>
                <a:tab pos="3088592" algn="l"/>
              </a:tabLst>
            </a:pPr>
            <a:r>
              <a:rPr lang="en-US" sz="2400" dirty="0"/>
              <a:t>Ordering (1-3-2) :</a:t>
            </a:r>
          </a:p>
          <a:p>
            <a:pPr lvl="1">
              <a:spcBef>
                <a:spcPct val="15000"/>
              </a:spcBef>
              <a:buNone/>
              <a:tabLst>
                <a:tab pos="3088592" algn="l"/>
              </a:tabLst>
            </a:pPr>
            <a:r>
              <a:rPr lang="en-US" sz="2400" i="1" dirty="0" err="1"/>
              <a:t>cont</a:t>
            </a:r>
            <a:r>
              <a:rPr lang="en-US" sz="2400" dirty="0"/>
              <a:t>(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,</a:t>
            </a:r>
            <a:r>
              <a:rPr lang="en-US" sz="2400" i="1" dirty="0"/>
              <a:t>A</a:t>
            </a:r>
            <a:r>
              <a:rPr lang="en-US" sz="2400" baseline="-25000" dirty="0"/>
              <a:t>3</a:t>
            </a:r>
            <a:r>
              <a:rPr lang="en-US" sz="2400" dirty="0"/>
              <a:t>,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dirty="0"/>
              <a:t>)	= 2</a:t>
            </a:r>
            <a:r>
              <a:rPr lang="en-US" sz="2400" i="1" dirty="0"/>
              <a:t>bond</a:t>
            </a:r>
            <a:r>
              <a:rPr lang="en-US" sz="2400" dirty="0"/>
              <a:t>(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 , </a:t>
            </a:r>
            <a:r>
              <a:rPr lang="en-US" sz="2400" i="1" dirty="0"/>
              <a:t>A</a:t>
            </a:r>
            <a:r>
              <a:rPr lang="en-US" sz="2400" baseline="-25000" dirty="0"/>
              <a:t>3</a:t>
            </a:r>
            <a:r>
              <a:rPr lang="en-US" sz="2400" dirty="0"/>
              <a:t>)+2</a:t>
            </a:r>
            <a:r>
              <a:rPr lang="en-US" sz="2400" i="1" dirty="0"/>
              <a:t>bond</a:t>
            </a:r>
            <a:r>
              <a:rPr lang="en-US" sz="2400" dirty="0"/>
              <a:t>(</a:t>
            </a:r>
            <a:r>
              <a:rPr lang="en-US" sz="2400" i="1" dirty="0"/>
              <a:t>A</a:t>
            </a:r>
            <a:r>
              <a:rPr lang="en-US" sz="2400" baseline="-25000" dirty="0"/>
              <a:t>3</a:t>
            </a:r>
            <a:r>
              <a:rPr lang="en-US" sz="2400" dirty="0"/>
              <a:t> , 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dirty="0"/>
              <a:t>)–2</a:t>
            </a:r>
            <a:r>
              <a:rPr lang="en-US" sz="2400" i="1" dirty="0"/>
              <a:t>bond</a:t>
            </a:r>
            <a:r>
              <a:rPr lang="en-US" sz="2400" dirty="0"/>
              <a:t>(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,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</a:p>
          <a:p>
            <a:pPr lvl="1">
              <a:spcBef>
                <a:spcPct val="15000"/>
              </a:spcBef>
              <a:buNone/>
              <a:tabLst>
                <a:tab pos="3088592" algn="l"/>
              </a:tabLst>
            </a:pPr>
            <a:r>
              <a:rPr lang="en-US" sz="2400" dirty="0"/>
              <a:t>		= 2* 4410 + 2* 890 – 2*225 = 10150</a:t>
            </a:r>
          </a:p>
          <a:p>
            <a:pPr marL="0" indent="0">
              <a:spcBef>
                <a:spcPct val="15000"/>
              </a:spcBef>
              <a:buNone/>
              <a:tabLst>
                <a:tab pos="3088592" algn="l"/>
              </a:tabLst>
            </a:pPr>
            <a:r>
              <a:rPr lang="en-US" sz="2400" dirty="0"/>
              <a:t>Ordering (2-3-4) :</a:t>
            </a:r>
          </a:p>
          <a:p>
            <a:pPr lvl="1">
              <a:spcBef>
                <a:spcPct val="15000"/>
              </a:spcBef>
              <a:buNone/>
              <a:tabLst>
                <a:tab pos="3088592" algn="l"/>
              </a:tabLst>
            </a:pPr>
            <a:r>
              <a:rPr lang="en-US" sz="2400" i="1" dirty="0" err="1"/>
              <a:t>cont</a:t>
            </a:r>
            <a:r>
              <a:rPr lang="en-US" sz="2400" dirty="0"/>
              <a:t> (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dirty="0"/>
              <a:t>,</a:t>
            </a:r>
            <a:r>
              <a:rPr lang="en-US" sz="2400" i="1" dirty="0"/>
              <a:t>A</a:t>
            </a:r>
            <a:r>
              <a:rPr lang="en-US" sz="2400" baseline="-25000" dirty="0"/>
              <a:t>3</a:t>
            </a:r>
            <a:r>
              <a:rPr lang="en-US" sz="2400" dirty="0"/>
              <a:t>,</a:t>
            </a:r>
            <a:r>
              <a:rPr lang="en-US" sz="2400" i="1" dirty="0"/>
              <a:t>A</a:t>
            </a:r>
            <a:r>
              <a:rPr lang="en-US" sz="2400" baseline="-25000" dirty="0"/>
              <a:t>4</a:t>
            </a:r>
            <a:r>
              <a:rPr lang="en-US" sz="2400" dirty="0"/>
              <a:t>)	= 1780</a:t>
            </a:r>
          </a:p>
        </p:txBody>
      </p:sp>
      <p:pic>
        <p:nvPicPr>
          <p:cNvPr id="8909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00" y="4180342"/>
            <a:ext cx="7583120" cy="192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55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BEA –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29343" y="3540195"/>
            <a:ext cx="6431539" cy="5021298"/>
          </a:xfrm>
        </p:spPr>
        <p:txBody>
          <a:bodyPr>
            <a:normAutofit/>
          </a:bodyPr>
          <a:lstStyle/>
          <a:p>
            <a:r>
              <a:rPr lang="en-US" sz="2400" dirty="0"/>
              <a:t>Therefore, the CA matrix has the form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>
                <a:latin typeface="Book Antiqua"/>
              </a:rPr>
              <a:t>When </a:t>
            </a:r>
            <a:r>
              <a:rPr lang="en-US" sz="2400" i="1" dirty="0">
                <a:latin typeface="Book Antiqua"/>
              </a:rPr>
              <a:t>A</a:t>
            </a:r>
            <a:r>
              <a:rPr lang="en-US" sz="2400" baseline="-25000" dirty="0">
                <a:latin typeface="Book Antiqua"/>
              </a:rPr>
              <a:t>4</a:t>
            </a:r>
            <a:r>
              <a:rPr lang="en-US" sz="2400" dirty="0">
                <a:latin typeface="Book Antiqua"/>
              </a:rPr>
              <a:t> is placed, the final form of the </a:t>
            </a:r>
            <a:r>
              <a:rPr lang="en-US" sz="2400" i="1" dirty="0">
                <a:latin typeface="Book Antiqua"/>
              </a:rPr>
              <a:t>CA</a:t>
            </a:r>
            <a:r>
              <a:rPr lang="en-US" sz="2400" dirty="0">
                <a:latin typeface="Book Antiqua"/>
              </a:rPr>
              <a:t> matrix (after row organization) is</a:t>
            </a:r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8871907" y="3353700"/>
            <a:ext cx="2589173" cy="2404751"/>
            <a:chOff x="5761849" y="4511040"/>
            <a:chExt cx="2438400" cy="3257915"/>
          </a:xfrm>
        </p:grpSpPr>
        <p:sp>
          <p:nvSpPr>
            <p:cNvPr id="90116" name="Rectangle 4"/>
            <p:cNvSpPr>
              <a:spLocks noChangeArrowheads="1"/>
            </p:cNvSpPr>
            <p:nvPr/>
          </p:nvSpPr>
          <p:spPr bwMode="auto">
            <a:xfrm>
              <a:off x="5786685" y="4511040"/>
              <a:ext cx="785707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28691" tIns="63217" rIns="128691" bIns="63217">
              <a:spAutoFit/>
            </a:bodyPr>
            <a:lstStyle/>
            <a:p>
              <a:r>
                <a:rPr lang="en-US" sz="2600" i="1" dirty="0">
                  <a:solidFill>
                    <a:srgbClr val="000000"/>
                  </a:solidFill>
                  <a:latin typeface="Book Antiqua"/>
                </a:rPr>
                <a:t>A</a:t>
              </a:r>
              <a:r>
                <a:rPr lang="en-US" sz="2600" baseline="-25000" dirty="0">
                  <a:solidFill>
                    <a:srgbClr val="000000"/>
                  </a:solidFill>
                  <a:latin typeface="Book Antiqua"/>
                </a:rPr>
                <a:t>1</a:t>
              </a:r>
            </a:p>
          </p:txBody>
        </p:sp>
        <p:sp>
          <p:nvSpPr>
            <p:cNvPr id="90117" name="Rectangle 5"/>
            <p:cNvSpPr>
              <a:spLocks noChangeArrowheads="1"/>
            </p:cNvSpPr>
            <p:nvPr/>
          </p:nvSpPr>
          <p:spPr bwMode="auto">
            <a:xfrm>
              <a:off x="7087166" y="4511040"/>
              <a:ext cx="833119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28691" tIns="63217" rIns="128691" bIns="63217">
              <a:spAutoFit/>
            </a:bodyPr>
            <a:lstStyle/>
            <a:p>
              <a:r>
                <a:rPr lang="en-US" sz="2600" i="1" dirty="0">
                  <a:solidFill>
                    <a:srgbClr val="000000"/>
                  </a:solidFill>
                  <a:latin typeface="Book Antiqua"/>
                </a:rPr>
                <a:t>A</a:t>
              </a:r>
              <a:r>
                <a:rPr lang="en-US" sz="2600" baseline="-25000" dirty="0">
                  <a:solidFill>
                    <a:srgbClr val="000000"/>
                  </a:solidFill>
                  <a:latin typeface="Book Antiqua"/>
                </a:rPr>
                <a:t>2</a:t>
              </a:r>
            </a:p>
          </p:txBody>
        </p:sp>
        <p:sp>
          <p:nvSpPr>
            <p:cNvPr id="90118" name="Rectangle 6"/>
            <p:cNvSpPr>
              <a:spLocks noChangeArrowheads="1"/>
            </p:cNvSpPr>
            <p:nvPr/>
          </p:nvSpPr>
          <p:spPr bwMode="auto">
            <a:xfrm>
              <a:off x="6436925" y="4511040"/>
              <a:ext cx="785707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28691" tIns="63217" rIns="128691" bIns="63217">
              <a:spAutoFit/>
            </a:bodyPr>
            <a:lstStyle/>
            <a:p>
              <a:r>
                <a:rPr lang="en-US" sz="2600" i="1" dirty="0">
                  <a:solidFill>
                    <a:srgbClr val="000000"/>
                  </a:solidFill>
                  <a:latin typeface="Book Antiqua"/>
                </a:rPr>
                <a:t>A</a:t>
              </a:r>
              <a:r>
                <a:rPr lang="en-US" sz="2600" baseline="-25000" dirty="0">
                  <a:solidFill>
                    <a:srgbClr val="000000"/>
                  </a:solidFill>
                  <a:latin typeface="Book Antiqua"/>
                </a:rPr>
                <a:t>3</a:t>
              </a:r>
            </a:p>
          </p:txBody>
        </p:sp>
        <p:grpSp>
          <p:nvGrpSpPr>
            <p:cNvPr id="90122" name="Group 10"/>
            <p:cNvGrpSpPr>
              <a:grpSpLocks/>
            </p:cNvGrpSpPr>
            <p:nvPr/>
          </p:nvGrpSpPr>
          <p:grpSpPr bwMode="auto">
            <a:xfrm>
              <a:off x="5761849" y="5274169"/>
              <a:ext cx="144498" cy="2438400"/>
              <a:chOff x="2552" y="2336"/>
              <a:chExt cx="64" cy="1080"/>
            </a:xfrm>
          </p:grpSpPr>
          <p:sp>
            <p:nvSpPr>
              <p:cNvPr id="90119" name="Line 7"/>
              <p:cNvSpPr>
                <a:spLocks noChangeShapeType="1"/>
              </p:cNvSpPr>
              <p:nvPr/>
            </p:nvSpPr>
            <p:spPr bwMode="auto">
              <a:xfrm>
                <a:off x="2552" y="2336"/>
                <a:ext cx="0" cy="107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0120" name="Line 8"/>
              <p:cNvSpPr>
                <a:spLocks noChangeShapeType="1"/>
              </p:cNvSpPr>
              <p:nvPr/>
            </p:nvSpPr>
            <p:spPr bwMode="auto">
              <a:xfrm>
                <a:off x="2552" y="2336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0121" name="Line 9"/>
              <p:cNvSpPr>
                <a:spLocks noChangeShapeType="1"/>
              </p:cNvSpPr>
              <p:nvPr/>
            </p:nvSpPr>
            <p:spPr bwMode="auto">
              <a:xfrm>
                <a:off x="2552" y="3416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90123" name="Rectangle 11"/>
            <p:cNvSpPr>
              <a:spLocks noChangeArrowheads="1"/>
            </p:cNvSpPr>
            <p:nvPr/>
          </p:nvSpPr>
          <p:spPr bwMode="auto">
            <a:xfrm>
              <a:off x="5781279" y="5215467"/>
              <a:ext cx="593320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45</a:t>
              </a:r>
            </a:p>
          </p:txBody>
        </p:sp>
        <p:sp>
          <p:nvSpPr>
            <p:cNvPr id="90124" name="Rectangle 12"/>
            <p:cNvSpPr>
              <a:spLocks noChangeArrowheads="1"/>
            </p:cNvSpPr>
            <p:nvPr/>
          </p:nvSpPr>
          <p:spPr bwMode="auto">
            <a:xfrm>
              <a:off x="5947992" y="5540587"/>
              <a:ext cx="259895" cy="927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endParaRPr lang="en-US" sz="2600" dirty="0">
                <a:solidFill>
                  <a:srgbClr val="000000"/>
                </a:solidFill>
                <a:latin typeface="Book Antiqua"/>
              </a:endParaRPr>
            </a:p>
            <a:p>
              <a:endParaRPr lang="en-US" sz="2600" dirty="0">
                <a:solidFill>
                  <a:srgbClr val="000000"/>
                </a:solidFill>
                <a:latin typeface="Book Antiqua"/>
              </a:endParaRPr>
            </a:p>
          </p:txBody>
        </p:sp>
        <p:sp>
          <p:nvSpPr>
            <p:cNvPr id="90125" name="Rectangle 13"/>
            <p:cNvSpPr>
              <a:spLocks noChangeArrowheads="1"/>
            </p:cNvSpPr>
            <p:nvPr/>
          </p:nvSpPr>
          <p:spPr bwMode="auto">
            <a:xfrm>
              <a:off x="5868113" y="5865707"/>
              <a:ext cx="509964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 0</a:t>
              </a:r>
            </a:p>
          </p:txBody>
        </p:sp>
        <p:sp>
          <p:nvSpPr>
            <p:cNvPr id="90126" name="Rectangle 14"/>
            <p:cNvSpPr>
              <a:spLocks noChangeArrowheads="1"/>
            </p:cNvSpPr>
            <p:nvPr/>
          </p:nvSpPr>
          <p:spPr bwMode="auto">
            <a:xfrm>
              <a:off x="5947992" y="6190827"/>
              <a:ext cx="259895" cy="927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endParaRPr lang="en-US" sz="2600" dirty="0">
                <a:solidFill>
                  <a:srgbClr val="000000"/>
                </a:solidFill>
                <a:latin typeface="Book Antiqua"/>
              </a:endParaRPr>
            </a:p>
            <a:p>
              <a:endParaRPr lang="en-US" sz="2600" dirty="0">
                <a:solidFill>
                  <a:srgbClr val="000000"/>
                </a:solidFill>
                <a:latin typeface="Book Antiqua"/>
              </a:endParaRPr>
            </a:p>
          </p:txBody>
        </p:sp>
        <p:sp>
          <p:nvSpPr>
            <p:cNvPr id="90127" name="Rectangle 15"/>
            <p:cNvSpPr>
              <a:spLocks noChangeArrowheads="1"/>
            </p:cNvSpPr>
            <p:nvPr/>
          </p:nvSpPr>
          <p:spPr bwMode="auto">
            <a:xfrm>
              <a:off x="5781279" y="6515947"/>
              <a:ext cx="593320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45</a:t>
              </a:r>
            </a:p>
          </p:txBody>
        </p:sp>
        <p:sp>
          <p:nvSpPr>
            <p:cNvPr id="90128" name="Rectangle 16"/>
            <p:cNvSpPr>
              <a:spLocks noChangeArrowheads="1"/>
            </p:cNvSpPr>
            <p:nvPr/>
          </p:nvSpPr>
          <p:spPr bwMode="auto">
            <a:xfrm>
              <a:off x="5947992" y="6841067"/>
              <a:ext cx="259895" cy="927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endParaRPr lang="en-US" sz="2600" dirty="0">
                <a:solidFill>
                  <a:srgbClr val="000000"/>
                </a:solidFill>
                <a:latin typeface="Book Antiqua"/>
              </a:endParaRPr>
            </a:p>
            <a:p>
              <a:endParaRPr lang="en-US" sz="2600" dirty="0">
                <a:solidFill>
                  <a:srgbClr val="000000"/>
                </a:solidFill>
                <a:latin typeface="Book Antiqua"/>
              </a:endParaRPr>
            </a:p>
          </p:txBody>
        </p:sp>
        <p:sp>
          <p:nvSpPr>
            <p:cNvPr id="90129" name="Rectangle 17"/>
            <p:cNvSpPr>
              <a:spLocks noChangeArrowheads="1"/>
            </p:cNvSpPr>
            <p:nvPr/>
          </p:nvSpPr>
          <p:spPr bwMode="auto">
            <a:xfrm>
              <a:off x="5868113" y="7166187"/>
              <a:ext cx="509964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 0</a:t>
              </a:r>
            </a:p>
          </p:txBody>
        </p:sp>
        <p:sp>
          <p:nvSpPr>
            <p:cNvPr id="90130" name="Rectangle 18"/>
            <p:cNvSpPr>
              <a:spLocks noChangeArrowheads="1"/>
            </p:cNvSpPr>
            <p:nvPr/>
          </p:nvSpPr>
          <p:spPr bwMode="auto">
            <a:xfrm>
              <a:off x="6431519" y="5215467"/>
              <a:ext cx="593320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45</a:t>
              </a:r>
            </a:p>
          </p:txBody>
        </p:sp>
        <p:sp>
          <p:nvSpPr>
            <p:cNvPr id="90131" name="Rectangle 19"/>
            <p:cNvSpPr>
              <a:spLocks noChangeArrowheads="1"/>
            </p:cNvSpPr>
            <p:nvPr/>
          </p:nvSpPr>
          <p:spPr bwMode="auto">
            <a:xfrm>
              <a:off x="6598232" y="5540587"/>
              <a:ext cx="259895" cy="927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endParaRPr lang="en-US" sz="2600" dirty="0">
                <a:solidFill>
                  <a:srgbClr val="000000"/>
                </a:solidFill>
                <a:latin typeface="Book Antiqua"/>
              </a:endParaRPr>
            </a:p>
            <a:p>
              <a:endParaRPr lang="en-US" sz="2600" dirty="0">
                <a:solidFill>
                  <a:srgbClr val="000000"/>
                </a:solidFill>
                <a:latin typeface="Book Antiqua"/>
              </a:endParaRPr>
            </a:p>
          </p:txBody>
        </p:sp>
        <p:sp>
          <p:nvSpPr>
            <p:cNvPr id="90132" name="Rectangle 20"/>
            <p:cNvSpPr>
              <a:spLocks noChangeArrowheads="1"/>
            </p:cNvSpPr>
            <p:nvPr/>
          </p:nvSpPr>
          <p:spPr bwMode="auto">
            <a:xfrm>
              <a:off x="6482228" y="5865707"/>
              <a:ext cx="509964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 5</a:t>
              </a:r>
            </a:p>
          </p:txBody>
        </p:sp>
        <p:sp>
          <p:nvSpPr>
            <p:cNvPr id="90133" name="Rectangle 21"/>
            <p:cNvSpPr>
              <a:spLocks noChangeArrowheads="1"/>
            </p:cNvSpPr>
            <p:nvPr/>
          </p:nvSpPr>
          <p:spPr bwMode="auto">
            <a:xfrm>
              <a:off x="6733698" y="6190827"/>
              <a:ext cx="259895" cy="927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 </a:t>
              </a:r>
            </a:p>
            <a:p>
              <a:endParaRPr lang="en-US" sz="2600" dirty="0">
                <a:solidFill>
                  <a:srgbClr val="000000"/>
                </a:solidFill>
                <a:latin typeface="Book Antiqua"/>
              </a:endParaRPr>
            </a:p>
          </p:txBody>
        </p:sp>
        <p:sp>
          <p:nvSpPr>
            <p:cNvPr id="90134" name="Rectangle 22"/>
            <p:cNvSpPr>
              <a:spLocks noChangeArrowheads="1"/>
            </p:cNvSpPr>
            <p:nvPr/>
          </p:nvSpPr>
          <p:spPr bwMode="auto">
            <a:xfrm>
              <a:off x="6431519" y="6515947"/>
              <a:ext cx="593320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53</a:t>
              </a:r>
            </a:p>
          </p:txBody>
        </p:sp>
        <p:sp>
          <p:nvSpPr>
            <p:cNvPr id="90135" name="Rectangle 23"/>
            <p:cNvSpPr>
              <a:spLocks noChangeArrowheads="1"/>
            </p:cNvSpPr>
            <p:nvPr/>
          </p:nvSpPr>
          <p:spPr bwMode="auto">
            <a:xfrm>
              <a:off x="6598232" y="6841067"/>
              <a:ext cx="259895" cy="927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endParaRPr lang="en-US" sz="2600" dirty="0">
                <a:solidFill>
                  <a:srgbClr val="000000"/>
                </a:solidFill>
                <a:latin typeface="Book Antiqua"/>
              </a:endParaRPr>
            </a:p>
            <a:p>
              <a:endParaRPr lang="en-US" sz="2600" dirty="0">
                <a:solidFill>
                  <a:srgbClr val="000000"/>
                </a:solidFill>
                <a:latin typeface="Book Antiqua"/>
              </a:endParaRPr>
            </a:p>
          </p:txBody>
        </p:sp>
        <p:sp>
          <p:nvSpPr>
            <p:cNvPr id="90136" name="Rectangle 24"/>
            <p:cNvSpPr>
              <a:spLocks noChangeArrowheads="1"/>
            </p:cNvSpPr>
            <p:nvPr/>
          </p:nvSpPr>
          <p:spPr bwMode="auto">
            <a:xfrm>
              <a:off x="6518353" y="7166187"/>
              <a:ext cx="509964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 3</a:t>
              </a:r>
            </a:p>
          </p:txBody>
        </p:sp>
        <p:sp>
          <p:nvSpPr>
            <p:cNvPr id="90137" name="Rectangle 25"/>
            <p:cNvSpPr>
              <a:spLocks noChangeArrowheads="1"/>
            </p:cNvSpPr>
            <p:nvPr/>
          </p:nvSpPr>
          <p:spPr bwMode="auto">
            <a:xfrm>
              <a:off x="7168593" y="5215467"/>
              <a:ext cx="509964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 0</a:t>
              </a:r>
            </a:p>
          </p:txBody>
        </p:sp>
        <p:sp>
          <p:nvSpPr>
            <p:cNvPr id="90138" name="Rectangle 26"/>
            <p:cNvSpPr>
              <a:spLocks noChangeArrowheads="1"/>
            </p:cNvSpPr>
            <p:nvPr/>
          </p:nvSpPr>
          <p:spPr bwMode="auto">
            <a:xfrm>
              <a:off x="7248472" y="5540587"/>
              <a:ext cx="259895" cy="927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endParaRPr lang="en-US" sz="2600" dirty="0">
                <a:solidFill>
                  <a:srgbClr val="000000"/>
                </a:solidFill>
                <a:latin typeface="Book Antiqua"/>
              </a:endParaRPr>
            </a:p>
            <a:p>
              <a:endParaRPr lang="en-US" sz="2600" dirty="0">
                <a:solidFill>
                  <a:srgbClr val="000000"/>
                </a:solidFill>
                <a:latin typeface="Book Antiqua"/>
              </a:endParaRPr>
            </a:p>
          </p:txBody>
        </p:sp>
        <p:sp>
          <p:nvSpPr>
            <p:cNvPr id="90139" name="Rectangle 27"/>
            <p:cNvSpPr>
              <a:spLocks noChangeArrowheads="1"/>
            </p:cNvSpPr>
            <p:nvPr/>
          </p:nvSpPr>
          <p:spPr bwMode="auto">
            <a:xfrm>
              <a:off x="7081759" y="5865707"/>
              <a:ext cx="593320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80</a:t>
              </a:r>
            </a:p>
          </p:txBody>
        </p:sp>
        <p:sp>
          <p:nvSpPr>
            <p:cNvPr id="90140" name="Rectangle 28"/>
            <p:cNvSpPr>
              <a:spLocks noChangeArrowheads="1"/>
            </p:cNvSpPr>
            <p:nvPr/>
          </p:nvSpPr>
          <p:spPr bwMode="auto">
            <a:xfrm>
              <a:off x="7429094" y="6190827"/>
              <a:ext cx="259895" cy="927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endParaRPr lang="en-US" sz="2600" dirty="0">
                <a:solidFill>
                  <a:srgbClr val="000000"/>
                </a:solidFill>
                <a:latin typeface="Book Antiqua"/>
              </a:endParaRPr>
            </a:p>
            <a:p>
              <a:endParaRPr lang="en-US" sz="2600" dirty="0">
                <a:solidFill>
                  <a:srgbClr val="000000"/>
                </a:solidFill>
                <a:latin typeface="Book Antiqua"/>
              </a:endParaRPr>
            </a:p>
          </p:txBody>
        </p:sp>
        <p:sp>
          <p:nvSpPr>
            <p:cNvPr id="90141" name="Rectangle 29"/>
            <p:cNvSpPr>
              <a:spLocks noChangeArrowheads="1"/>
            </p:cNvSpPr>
            <p:nvPr/>
          </p:nvSpPr>
          <p:spPr bwMode="auto">
            <a:xfrm>
              <a:off x="7168593" y="6515947"/>
              <a:ext cx="509964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 5</a:t>
              </a:r>
            </a:p>
          </p:txBody>
        </p:sp>
        <p:sp>
          <p:nvSpPr>
            <p:cNvPr id="90142" name="Rectangle 30"/>
            <p:cNvSpPr>
              <a:spLocks noChangeArrowheads="1"/>
            </p:cNvSpPr>
            <p:nvPr/>
          </p:nvSpPr>
          <p:spPr bwMode="auto">
            <a:xfrm>
              <a:off x="7248472" y="6841067"/>
              <a:ext cx="259895" cy="927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endParaRPr lang="en-US" sz="2600" dirty="0">
                <a:solidFill>
                  <a:srgbClr val="000000"/>
                </a:solidFill>
                <a:latin typeface="Book Antiqua"/>
              </a:endParaRPr>
            </a:p>
            <a:p>
              <a:endParaRPr lang="en-US" sz="2600" dirty="0">
                <a:solidFill>
                  <a:srgbClr val="000000"/>
                </a:solidFill>
                <a:latin typeface="Book Antiqua"/>
              </a:endParaRPr>
            </a:p>
          </p:txBody>
        </p:sp>
        <p:sp>
          <p:nvSpPr>
            <p:cNvPr id="90143" name="Rectangle 31"/>
            <p:cNvSpPr>
              <a:spLocks noChangeArrowheads="1"/>
            </p:cNvSpPr>
            <p:nvPr/>
          </p:nvSpPr>
          <p:spPr bwMode="auto">
            <a:xfrm>
              <a:off x="7081759" y="7166187"/>
              <a:ext cx="593320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75</a:t>
              </a:r>
            </a:p>
          </p:txBody>
        </p:sp>
        <p:grpSp>
          <p:nvGrpSpPr>
            <p:cNvPr id="90147" name="Group 35"/>
            <p:cNvGrpSpPr>
              <a:grpSpLocks/>
            </p:cNvGrpSpPr>
            <p:nvPr/>
          </p:nvGrpSpPr>
          <p:grpSpPr bwMode="auto">
            <a:xfrm>
              <a:off x="8028658" y="5265138"/>
              <a:ext cx="171591" cy="2447431"/>
              <a:chOff x="3556" y="2332"/>
              <a:chExt cx="76" cy="1084"/>
            </a:xfrm>
          </p:grpSpPr>
          <p:sp>
            <p:nvSpPr>
              <p:cNvPr id="90144" name="Line 32"/>
              <p:cNvSpPr>
                <a:spLocks noChangeShapeType="1"/>
              </p:cNvSpPr>
              <p:nvPr/>
            </p:nvSpPr>
            <p:spPr bwMode="auto">
              <a:xfrm flipV="1">
                <a:off x="3632" y="2332"/>
                <a:ext cx="0" cy="10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0145" name="Line 33"/>
              <p:cNvSpPr>
                <a:spLocks noChangeShapeType="1"/>
              </p:cNvSpPr>
              <p:nvPr/>
            </p:nvSpPr>
            <p:spPr bwMode="auto">
              <a:xfrm flipH="1">
                <a:off x="3556" y="3416"/>
                <a:ext cx="7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0146" name="Line 34"/>
              <p:cNvSpPr>
                <a:spLocks noChangeShapeType="1"/>
              </p:cNvSpPr>
              <p:nvPr/>
            </p:nvSpPr>
            <p:spPr bwMode="auto">
              <a:xfrm flipH="1">
                <a:off x="3556" y="2336"/>
                <a:ext cx="7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8231849" y="6172944"/>
            <a:ext cx="3311111" cy="3131480"/>
            <a:chOff x="8231849" y="6172944"/>
            <a:chExt cx="3311111" cy="3131480"/>
          </a:xfrm>
        </p:grpSpPr>
        <p:sp>
          <p:nvSpPr>
            <p:cNvPr id="39" name="Rectangle 4"/>
            <p:cNvSpPr>
              <a:spLocks noChangeArrowheads="1"/>
            </p:cNvSpPr>
            <p:nvPr/>
          </p:nvSpPr>
          <p:spPr bwMode="auto">
            <a:xfrm>
              <a:off x="8885660" y="6172944"/>
              <a:ext cx="636487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i="1" dirty="0">
                  <a:solidFill>
                    <a:srgbClr val="000000"/>
                  </a:solidFill>
                  <a:latin typeface="Book Antiqua"/>
                </a:rPr>
                <a:t>A</a:t>
              </a:r>
              <a:r>
                <a:rPr lang="en-US" sz="2600" baseline="-25000" dirty="0">
                  <a:solidFill>
                    <a:srgbClr val="000000"/>
                  </a:solidFill>
                  <a:latin typeface="Book Antiqua"/>
                </a:rPr>
                <a:t>1</a:t>
              </a:r>
            </a:p>
          </p:txBody>
        </p:sp>
        <p:sp>
          <p:nvSpPr>
            <p:cNvPr id="40" name="Rectangle 5"/>
            <p:cNvSpPr>
              <a:spLocks noChangeArrowheads="1"/>
            </p:cNvSpPr>
            <p:nvPr/>
          </p:nvSpPr>
          <p:spPr bwMode="auto">
            <a:xfrm>
              <a:off x="10186140" y="6172944"/>
              <a:ext cx="636487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i="1" dirty="0">
                  <a:solidFill>
                    <a:srgbClr val="000000"/>
                  </a:solidFill>
                  <a:latin typeface="Book Antiqua"/>
                </a:rPr>
                <a:t>A</a:t>
              </a:r>
              <a:r>
                <a:rPr lang="en-US" sz="2600" baseline="-25000" dirty="0">
                  <a:solidFill>
                    <a:srgbClr val="000000"/>
                  </a:solidFill>
                  <a:latin typeface="Book Antiqua"/>
                </a:rPr>
                <a:t>2</a:t>
              </a:r>
            </a:p>
          </p:txBody>
        </p:sp>
        <p:sp>
          <p:nvSpPr>
            <p:cNvPr id="41" name="Rectangle 6"/>
            <p:cNvSpPr>
              <a:spLocks noChangeArrowheads="1"/>
            </p:cNvSpPr>
            <p:nvPr/>
          </p:nvSpPr>
          <p:spPr bwMode="auto">
            <a:xfrm>
              <a:off x="9532329" y="6172944"/>
              <a:ext cx="643630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i="1" dirty="0">
                  <a:solidFill>
                    <a:srgbClr val="000000"/>
                  </a:solidFill>
                  <a:latin typeface="Book Antiqua"/>
                </a:rPr>
                <a:t>A</a:t>
              </a:r>
              <a:r>
                <a:rPr lang="en-US" sz="2600" baseline="-25000" dirty="0">
                  <a:solidFill>
                    <a:srgbClr val="000000"/>
                  </a:solidFill>
                  <a:latin typeface="Book Antiqua"/>
                </a:rPr>
                <a:t>3</a:t>
              </a:r>
            </a:p>
          </p:txBody>
        </p:sp>
        <p:sp>
          <p:nvSpPr>
            <p:cNvPr id="42" name="Rectangle 7"/>
            <p:cNvSpPr>
              <a:spLocks noChangeArrowheads="1"/>
            </p:cNvSpPr>
            <p:nvPr/>
          </p:nvSpPr>
          <p:spPr bwMode="auto">
            <a:xfrm>
              <a:off x="10832809" y="6172944"/>
              <a:ext cx="643630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i="1" dirty="0">
                  <a:solidFill>
                    <a:srgbClr val="000000"/>
                  </a:solidFill>
                  <a:latin typeface="Book Antiqua"/>
                </a:rPr>
                <a:t>A</a:t>
              </a:r>
              <a:r>
                <a:rPr lang="en-US" sz="2600" baseline="-25000" dirty="0">
                  <a:solidFill>
                    <a:srgbClr val="000000"/>
                  </a:solidFill>
                  <a:latin typeface="Book Antiqua"/>
                </a:rPr>
                <a:t>4</a:t>
              </a:r>
            </a:p>
          </p:txBody>
        </p:sp>
        <p:sp>
          <p:nvSpPr>
            <p:cNvPr id="44" name="Rectangle 13"/>
            <p:cNvSpPr>
              <a:spLocks noChangeArrowheads="1"/>
            </p:cNvSpPr>
            <p:nvPr/>
          </p:nvSpPr>
          <p:spPr bwMode="auto">
            <a:xfrm>
              <a:off x="8235420" y="6732873"/>
              <a:ext cx="636487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i="1" dirty="0">
                  <a:solidFill>
                    <a:srgbClr val="000000"/>
                  </a:solidFill>
                  <a:latin typeface="Book Antiqua"/>
                </a:rPr>
                <a:t>A</a:t>
              </a:r>
              <a:r>
                <a:rPr lang="en-US" sz="2600" baseline="-25000" dirty="0">
                  <a:solidFill>
                    <a:srgbClr val="000000"/>
                  </a:solidFill>
                  <a:latin typeface="Book Antiqua"/>
                </a:rPr>
                <a:t>1</a:t>
              </a:r>
            </a:p>
          </p:txBody>
        </p:sp>
        <p:sp>
          <p:nvSpPr>
            <p:cNvPr id="45" name="Rectangle 14"/>
            <p:cNvSpPr>
              <a:spLocks noChangeArrowheads="1"/>
            </p:cNvSpPr>
            <p:nvPr/>
          </p:nvSpPr>
          <p:spPr bwMode="auto">
            <a:xfrm>
              <a:off x="8235420" y="8021430"/>
              <a:ext cx="636487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i="1" dirty="0">
                  <a:solidFill>
                    <a:srgbClr val="000000"/>
                  </a:solidFill>
                  <a:latin typeface="Book Antiqua"/>
                </a:rPr>
                <a:t>A</a:t>
              </a:r>
              <a:r>
                <a:rPr lang="en-US" sz="2600" baseline="-25000" dirty="0">
                  <a:solidFill>
                    <a:srgbClr val="000000"/>
                  </a:solidFill>
                  <a:latin typeface="Book Antiqua"/>
                </a:rPr>
                <a:t>2</a:t>
              </a: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8231849" y="7397080"/>
              <a:ext cx="643630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i="1" dirty="0">
                  <a:solidFill>
                    <a:srgbClr val="000000"/>
                  </a:solidFill>
                  <a:latin typeface="Book Antiqua"/>
                </a:rPr>
                <a:t>A</a:t>
              </a:r>
              <a:r>
                <a:rPr lang="en-US" sz="2600" baseline="-25000" dirty="0">
                  <a:solidFill>
                    <a:srgbClr val="000000"/>
                  </a:solidFill>
                  <a:latin typeface="Book Antiqua"/>
                </a:rPr>
                <a:t>3</a:t>
              </a:r>
            </a:p>
          </p:txBody>
        </p:sp>
        <p:sp>
          <p:nvSpPr>
            <p:cNvPr id="47" name="Rectangle 16"/>
            <p:cNvSpPr>
              <a:spLocks noChangeArrowheads="1"/>
            </p:cNvSpPr>
            <p:nvPr/>
          </p:nvSpPr>
          <p:spPr bwMode="auto">
            <a:xfrm>
              <a:off x="8231849" y="8669502"/>
              <a:ext cx="643630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i="1" dirty="0">
                  <a:solidFill>
                    <a:srgbClr val="000000"/>
                  </a:solidFill>
                  <a:latin typeface="Book Antiqua"/>
                </a:rPr>
                <a:t>A</a:t>
              </a:r>
              <a:r>
                <a:rPr lang="en-US" sz="2600" baseline="-25000" dirty="0">
                  <a:solidFill>
                    <a:srgbClr val="000000"/>
                  </a:solidFill>
                  <a:latin typeface="Book Antiqua"/>
                </a:rPr>
                <a:t>4</a:t>
              </a:r>
            </a:p>
          </p:txBody>
        </p:sp>
        <p:grpSp>
          <p:nvGrpSpPr>
            <p:cNvPr id="49" name="Group 25"/>
            <p:cNvGrpSpPr>
              <a:grpSpLocks/>
            </p:cNvGrpSpPr>
            <p:nvPr/>
          </p:nvGrpSpPr>
          <p:grpSpPr bwMode="auto">
            <a:xfrm>
              <a:off x="8942000" y="6809637"/>
              <a:ext cx="270933" cy="2438400"/>
              <a:chOff x="2420" y="2460"/>
              <a:chExt cx="120" cy="1080"/>
            </a:xfrm>
          </p:grpSpPr>
          <p:sp>
            <p:nvSpPr>
              <p:cNvPr id="80" name="Line 22"/>
              <p:cNvSpPr>
                <a:spLocks noChangeShapeType="1"/>
              </p:cNvSpPr>
              <p:nvPr/>
            </p:nvSpPr>
            <p:spPr bwMode="auto">
              <a:xfrm>
                <a:off x="2420" y="2460"/>
                <a:ext cx="0" cy="107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1" name="Line 23"/>
              <p:cNvSpPr>
                <a:spLocks noChangeShapeType="1"/>
              </p:cNvSpPr>
              <p:nvPr/>
            </p:nvSpPr>
            <p:spPr bwMode="auto">
              <a:xfrm>
                <a:off x="2420" y="2460"/>
                <a:ext cx="1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2" name="Line 24"/>
              <p:cNvSpPr>
                <a:spLocks noChangeShapeType="1"/>
              </p:cNvSpPr>
              <p:nvPr/>
            </p:nvSpPr>
            <p:spPr bwMode="auto">
              <a:xfrm>
                <a:off x="2420" y="3540"/>
                <a:ext cx="1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50" name="Rectangle 26"/>
            <p:cNvSpPr>
              <a:spLocks noChangeArrowheads="1"/>
            </p:cNvSpPr>
            <p:nvPr/>
          </p:nvSpPr>
          <p:spPr bwMode="auto">
            <a:xfrm>
              <a:off x="8961430" y="6750935"/>
              <a:ext cx="593320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45</a:t>
              </a:r>
            </a:p>
          </p:txBody>
        </p:sp>
        <p:sp>
          <p:nvSpPr>
            <p:cNvPr id="51" name="Rectangle 27"/>
            <p:cNvSpPr>
              <a:spLocks noChangeArrowheads="1"/>
            </p:cNvSpPr>
            <p:nvPr/>
          </p:nvSpPr>
          <p:spPr bwMode="auto">
            <a:xfrm>
              <a:off x="8961430" y="7401175"/>
              <a:ext cx="593320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45</a:t>
              </a:r>
            </a:p>
          </p:txBody>
        </p:sp>
        <p:sp>
          <p:nvSpPr>
            <p:cNvPr id="52" name="Rectangle 28"/>
            <p:cNvSpPr>
              <a:spLocks noChangeArrowheads="1"/>
            </p:cNvSpPr>
            <p:nvPr/>
          </p:nvSpPr>
          <p:spPr bwMode="auto">
            <a:xfrm>
              <a:off x="9128143" y="7726296"/>
              <a:ext cx="259895" cy="927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endParaRPr lang="en-US" sz="2600" dirty="0">
                <a:solidFill>
                  <a:srgbClr val="000000"/>
                </a:solidFill>
                <a:latin typeface="Book Antiqua"/>
              </a:endParaRPr>
            </a:p>
            <a:p>
              <a:endParaRPr lang="en-US" sz="2600" dirty="0">
                <a:solidFill>
                  <a:srgbClr val="000000"/>
                </a:solidFill>
                <a:latin typeface="Book Antiqua"/>
              </a:endParaRPr>
            </a:p>
          </p:txBody>
        </p:sp>
        <p:sp>
          <p:nvSpPr>
            <p:cNvPr id="53" name="Rectangle 29"/>
            <p:cNvSpPr>
              <a:spLocks noChangeArrowheads="1"/>
            </p:cNvSpPr>
            <p:nvPr/>
          </p:nvSpPr>
          <p:spPr bwMode="auto">
            <a:xfrm>
              <a:off x="9048264" y="8051415"/>
              <a:ext cx="509964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 0</a:t>
              </a:r>
            </a:p>
          </p:txBody>
        </p:sp>
        <p:sp>
          <p:nvSpPr>
            <p:cNvPr id="54" name="Rectangle 30"/>
            <p:cNvSpPr>
              <a:spLocks noChangeArrowheads="1"/>
            </p:cNvSpPr>
            <p:nvPr/>
          </p:nvSpPr>
          <p:spPr bwMode="auto">
            <a:xfrm>
              <a:off x="9128143" y="8376536"/>
              <a:ext cx="259895" cy="927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endParaRPr lang="en-US" sz="2600" dirty="0">
                <a:solidFill>
                  <a:srgbClr val="000000"/>
                </a:solidFill>
                <a:latin typeface="Book Antiqua"/>
              </a:endParaRPr>
            </a:p>
            <a:p>
              <a:endParaRPr lang="en-US" sz="2600" dirty="0">
                <a:solidFill>
                  <a:srgbClr val="000000"/>
                </a:solidFill>
                <a:latin typeface="Book Antiqua"/>
              </a:endParaRPr>
            </a:p>
          </p:txBody>
        </p:sp>
        <p:sp>
          <p:nvSpPr>
            <p:cNvPr id="55" name="Rectangle 31"/>
            <p:cNvSpPr>
              <a:spLocks noChangeArrowheads="1"/>
            </p:cNvSpPr>
            <p:nvPr/>
          </p:nvSpPr>
          <p:spPr bwMode="auto">
            <a:xfrm>
              <a:off x="9048264" y="8701655"/>
              <a:ext cx="509964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 0</a:t>
              </a:r>
            </a:p>
          </p:txBody>
        </p:sp>
        <p:sp>
          <p:nvSpPr>
            <p:cNvPr id="56" name="Rectangle 32"/>
            <p:cNvSpPr>
              <a:spLocks noChangeArrowheads="1"/>
            </p:cNvSpPr>
            <p:nvPr/>
          </p:nvSpPr>
          <p:spPr bwMode="auto">
            <a:xfrm>
              <a:off x="9611670" y="6750935"/>
              <a:ext cx="593320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45</a:t>
              </a:r>
            </a:p>
          </p:txBody>
        </p:sp>
        <p:sp>
          <p:nvSpPr>
            <p:cNvPr id="57" name="Rectangle 33"/>
            <p:cNvSpPr>
              <a:spLocks noChangeArrowheads="1"/>
            </p:cNvSpPr>
            <p:nvPr/>
          </p:nvSpPr>
          <p:spPr bwMode="auto">
            <a:xfrm>
              <a:off x="9778383" y="7076056"/>
              <a:ext cx="259895" cy="927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endParaRPr lang="en-US" sz="2600" dirty="0">
                <a:solidFill>
                  <a:srgbClr val="000000"/>
                </a:solidFill>
                <a:latin typeface="Book Antiqua"/>
              </a:endParaRPr>
            </a:p>
            <a:p>
              <a:endParaRPr lang="en-US" sz="2600" dirty="0">
                <a:solidFill>
                  <a:srgbClr val="000000"/>
                </a:solidFill>
                <a:latin typeface="Book Antiqua"/>
              </a:endParaRPr>
            </a:p>
          </p:txBody>
        </p:sp>
        <p:sp>
          <p:nvSpPr>
            <p:cNvPr id="58" name="Rectangle 34"/>
            <p:cNvSpPr>
              <a:spLocks noChangeArrowheads="1"/>
            </p:cNvSpPr>
            <p:nvPr/>
          </p:nvSpPr>
          <p:spPr bwMode="auto">
            <a:xfrm>
              <a:off x="9611670" y="7401175"/>
              <a:ext cx="593320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53</a:t>
              </a:r>
            </a:p>
          </p:txBody>
        </p:sp>
        <p:sp>
          <p:nvSpPr>
            <p:cNvPr id="59" name="Rectangle 35"/>
            <p:cNvSpPr>
              <a:spLocks noChangeArrowheads="1"/>
            </p:cNvSpPr>
            <p:nvPr/>
          </p:nvSpPr>
          <p:spPr bwMode="auto">
            <a:xfrm>
              <a:off x="9787414" y="7726296"/>
              <a:ext cx="259895" cy="927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 </a:t>
              </a:r>
            </a:p>
            <a:p>
              <a:endParaRPr lang="en-US" sz="2600" dirty="0">
                <a:solidFill>
                  <a:srgbClr val="000000"/>
                </a:solidFill>
                <a:latin typeface="Book Antiqua"/>
              </a:endParaRPr>
            </a:p>
          </p:txBody>
        </p:sp>
        <p:sp>
          <p:nvSpPr>
            <p:cNvPr id="60" name="Rectangle 36"/>
            <p:cNvSpPr>
              <a:spLocks noChangeArrowheads="1"/>
            </p:cNvSpPr>
            <p:nvPr/>
          </p:nvSpPr>
          <p:spPr bwMode="auto">
            <a:xfrm>
              <a:off x="9698504" y="8051415"/>
              <a:ext cx="509964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 5</a:t>
              </a:r>
            </a:p>
          </p:txBody>
        </p:sp>
        <p:sp>
          <p:nvSpPr>
            <p:cNvPr id="61" name="Rectangle 37"/>
            <p:cNvSpPr>
              <a:spLocks noChangeArrowheads="1"/>
            </p:cNvSpPr>
            <p:nvPr/>
          </p:nvSpPr>
          <p:spPr bwMode="auto">
            <a:xfrm>
              <a:off x="9778383" y="8376536"/>
              <a:ext cx="259895" cy="927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endParaRPr lang="en-US" sz="2600" dirty="0">
                <a:solidFill>
                  <a:srgbClr val="000000"/>
                </a:solidFill>
                <a:latin typeface="Book Antiqua"/>
              </a:endParaRPr>
            </a:p>
            <a:p>
              <a:endParaRPr lang="en-US" sz="2600" dirty="0">
                <a:solidFill>
                  <a:srgbClr val="000000"/>
                </a:solidFill>
                <a:latin typeface="Book Antiqua"/>
              </a:endParaRPr>
            </a:p>
          </p:txBody>
        </p:sp>
        <p:sp>
          <p:nvSpPr>
            <p:cNvPr id="62" name="Rectangle 38"/>
            <p:cNvSpPr>
              <a:spLocks noChangeArrowheads="1"/>
            </p:cNvSpPr>
            <p:nvPr/>
          </p:nvSpPr>
          <p:spPr bwMode="auto">
            <a:xfrm>
              <a:off x="9698504" y="8701655"/>
              <a:ext cx="509964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 3</a:t>
              </a:r>
            </a:p>
          </p:txBody>
        </p:sp>
        <p:sp>
          <p:nvSpPr>
            <p:cNvPr id="63" name="Rectangle 39"/>
            <p:cNvSpPr>
              <a:spLocks noChangeArrowheads="1"/>
            </p:cNvSpPr>
            <p:nvPr/>
          </p:nvSpPr>
          <p:spPr bwMode="auto">
            <a:xfrm>
              <a:off x="10348744" y="6750935"/>
              <a:ext cx="509964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 0</a:t>
              </a:r>
            </a:p>
          </p:txBody>
        </p:sp>
        <p:sp>
          <p:nvSpPr>
            <p:cNvPr id="64" name="Rectangle 40"/>
            <p:cNvSpPr>
              <a:spLocks noChangeArrowheads="1"/>
            </p:cNvSpPr>
            <p:nvPr/>
          </p:nvSpPr>
          <p:spPr bwMode="auto">
            <a:xfrm>
              <a:off x="10428623" y="7076056"/>
              <a:ext cx="259895" cy="927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endParaRPr lang="en-US" sz="2600" dirty="0">
                <a:solidFill>
                  <a:srgbClr val="000000"/>
                </a:solidFill>
                <a:latin typeface="Book Antiqua"/>
              </a:endParaRPr>
            </a:p>
            <a:p>
              <a:endParaRPr lang="en-US" sz="2600" dirty="0">
                <a:solidFill>
                  <a:srgbClr val="000000"/>
                </a:solidFill>
                <a:latin typeface="Book Antiqua"/>
              </a:endParaRPr>
            </a:p>
          </p:txBody>
        </p:sp>
        <p:sp>
          <p:nvSpPr>
            <p:cNvPr id="65" name="Rectangle 41"/>
            <p:cNvSpPr>
              <a:spLocks noChangeArrowheads="1"/>
            </p:cNvSpPr>
            <p:nvPr/>
          </p:nvSpPr>
          <p:spPr bwMode="auto">
            <a:xfrm>
              <a:off x="10312620" y="7401175"/>
              <a:ext cx="509964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 5</a:t>
              </a:r>
            </a:p>
          </p:txBody>
        </p:sp>
        <p:sp>
          <p:nvSpPr>
            <p:cNvPr id="66" name="Rectangle 42"/>
            <p:cNvSpPr>
              <a:spLocks noChangeArrowheads="1"/>
            </p:cNvSpPr>
            <p:nvPr/>
          </p:nvSpPr>
          <p:spPr bwMode="auto">
            <a:xfrm>
              <a:off x="10609245" y="7726296"/>
              <a:ext cx="259895" cy="927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endParaRPr lang="en-US" sz="2600" dirty="0">
                <a:solidFill>
                  <a:srgbClr val="000000"/>
                </a:solidFill>
                <a:latin typeface="Book Antiqua"/>
              </a:endParaRPr>
            </a:p>
            <a:p>
              <a:endParaRPr lang="en-US" sz="2600" dirty="0">
                <a:solidFill>
                  <a:srgbClr val="000000"/>
                </a:solidFill>
                <a:latin typeface="Book Antiqua"/>
              </a:endParaRPr>
            </a:p>
          </p:txBody>
        </p:sp>
        <p:sp>
          <p:nvSpPr>
            <p:cNvPr id="67" name="Rectangle 43"/>
            <p:cNvSpPr>
              <a:spLocks noChangeArrowheads="1"/>
            </p:cNvSpPr>
            <p:nvPr/>
          </p:nvSpPr>
          <p:spPr bwMode="auto">
            <a:xfrm>
              <a:off x="10261910" y="8051415"/>
              <a:ext cx="593320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80</a:t>
              </a:r>
            </a:p>
          </p:txBody>
        </p:sp>
        <p:sp>
          <p:nvSpPr>
            <p:cNvPr id="68" name="Rectangle 44"/>
            <p:cNvSpPr>
              <a:spLocks noChangeArrowheads="1"/>
            </p:cNvSpPr>
            <p:nvPr/>
          </p:nvSpPr>
          <p:spPr bwMode="auto">
            <a:xfrm>
              <a:off x="10261910" y="8701655"/>
              <a:ext cx="593320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75</a:t>
              </a:r>
            </a:p>
          </p:txBody>
        </p:sp>
        <p:sp>
          <p:nvSpPr>
            <p:cNvPr id="69" name="Rectangle 45"/>
            <p:cNvSpPr>
              <a:spLocks noChangeArrowheads="1"/>
            </p:cNvSpPr>
            <p:nvPr/>
          </p:nvSpPr>
          <p:spPr bwMode="auto">
            <a:xfrm>
              <a:off x="10998984" y="6750935"/>
              <a:ext cx="509964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 0</a:t>
              </a:r>
            </a:p>
          </p:txBody>
        </p:sp>
        <p:sp>
          <p:nvSpPr>
            <p:cNvPr id="70" name="Rectangle 46"/>
            <p:cNvSpPr>
              <a:spLocks noChangeArrowheads="1"/>
            </p:cNvSpPr>
            <p:nvPr/>
          </p:nvSpPr>
          <p:spPr bwMode="auto">
            <a:xfrm>
              <a:off x="11078863" y="7076056"/>
              <a:ext cx="259895" cy="927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endParaRPr lang="en-US" sz="2600" dirty="0">
                <a:solidFill>
                  <a:srgbClr val="000000"/>
                </a:solidFill>
                <a:latin typeface="Book Antiqua"/>
              </a:endParaRPr>
            </a:p>
            <a:p>
              <a:endParaRPr lang="en-US" sz="2600" dirty="0">
                <a:solidFill>
                  <a:srgbClr val="000000"/>
                </a:solidFill>
                <a:latin typeface="Book Antiqua"/>
              </a:endParaRPr>
            </a:p>
          </p:txBody>
        </p:sp>
        <p:sp>
          <p:nvSpPr>
            <p:cNvPr id="71" name="Rectangle 47"/>
            <p:cNvSpPr>
              <a:spLocks noChangeArrowheads="1"/>
            </p:cNvSpPr>
            <p:nvPr/>
          </p:nvSpPr>
          <p:spPr bwMode="auto">
            <a:xfrm>
              <a:off x="10998984" y="7401175"/>
              <a:ext cx="509964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 3</a:t>
              </a:r>
            </a:p>
          </p:txBody>
        </p:sp>
        <p:sp>
          <p:nvSpPr>
            <p:cNvPr id="72" name="Rectangle 48"/>
            <p:cNvSpPr>
              <a:spLocks noChangeArrowheads="1"/>
            </p:cNvSpPr>
            <p:nvPr/>
          </p:nvSpPr>
          <p:spPr bwMode="auto">
            <a:xfrm>
              <a:off x="11078863" y="7726296"/>
              <a:ext cx="259895" cy="927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endParaRPr lang="en-US" sz="2600" dirty="0">
                <a:solidFill>
                  <a:srgbClr val="000000"/>
                </a:solidFill>
                <a:latin typeface="Book Antiqua"/>
              </a:endParaRPr>
            </a:p>
            <a:p>
              <a:endParaRPr lang="en-US" sz="2600" dirty="0">
                <a:solidFill>
                  <a:srgbClr val="000000"/>
                </a:solidFill>
                <a:latin typeface="Book Antiqua"/>
              </a:endParaRPr>
            </a:p>
          </p:txBody>
        </p:sp>
        <p:sp>
          <p:nvSpPr>
            <p:cNvPr id="73" name="Rectangle 49"/>
            <p:cNvSpPr>
              <a:spLocks noChangeArrowheads="1"/>
            </p:cNvSpPr>
            <p:nvPr/>
          </p:nvSpPr>
          <p:spPr bwMode="auto">
            <a:xfrm>
              <a:off x="10912150" y="8051415"/>
              <a:ext cx="593320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75</a:t>
              </a:r>
            </a:p>
          </p:txBody>
        </p:sp>
        <p:sp>
          <p:nvSpPr>
            <p:cNvPr id="74" name="Rectangle 50"/>
            <p:cNvSpPr>
              <a:spLocks noChangeArrowheads="1"/>
            </p:cNvSpPr>
            <p:nvPr/>
          </p:nvSpPr>
          <p:spPr bwMode="auto">
            <a:xfrm>
              <a:off x="11078863" y="8376536"/>
              <a:ext cx="259895" cy="927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endParaRPr lang="en-US" sz="2600" dirty="0">
                <a:solidFill>
                  <a:srgbClr val="000000"/>
                </a:solidFill>
                <a:latin typeface="Book Antiqua"/>
              </a:endParaRPr>
            </a:p>
            <a:p>
              <a:endParaRPr lang="en-US" sz="2600" dirty="0">
                <a:solidFill>
                  <a:srgbClr val="000000"/>
                </a:solidFill>
                <a:latin typeface="Book Antiqua"/>
              </a:endParaRPr>
            </a:p>
          </p:txBody>
        </p:sp>
        <p:sp>
          <p:nvSpPr>
            <p:cNvPr id="75" name="Rectangle 51"/>
            <p:cNvSpPr>
              <a:spLocks noChangeArrowheads="1"/>
            </p:cNvSpPr>
            <p:nvPr/>
          </p:nvSpPr>
          <p:spPr bwMode="auto">
            <a:xfrm>
              <a:off x="10912150" y="8701655"/>
              <a:ext cx="593320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78</a:t>
              </a:r>
            </a:p>
          </p:txBody>
        </p:sp>
        <p:grpSp>
          <p:nvGrpSpPr>
            <p:cNvPr id="76" name="Group 55"/>
            <p:cNvGrpSpPr>
              <a:grpSpLocks/>
            </p:cNvGrpSpPr>
            <p:nvPr/>
          </p:nvGrpSpPr>
          <p:grpSpPr bwMode="auto">
            <a:xfrm>
              <a:off x="11335244" y="6800606"/>
              <a:ext cx="207716" cy="2447431"/>
              <a:chOff x="3480" y="2456"/>
              <a:chExt cx="92" cy="1084"/>
            </a:xfrm>
          </p:grpSpPr>
          <p:sp>
            <p:nvSpPr>
              <p:cNvPr id="77" name="Line 52"/>
              <p:cNvSpPr>
                <a:spLocks noChangeShapeType="1"/>
              </p:cNvSpPr>
              <p:nvPr/>
            </p:nvSpPr>
            <p:spPr bwMode="auto">
              <a:xfrm flipV="1">
                <a:off x="3572" y="2456"/>
                <a:ext cx="0" cy="10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78" name="Line 53"/>
              <p:cNvSpPr>
                <a:spLocks noChangeShapeType="1"/>
              </p:cNvSpPr>
              <p:nvPr/>
            </p:nvSpPr>
            <p:spPr bwMode="auto">
              <a:xfrm flipH="1">
                <a:off x="3480" y="3540"/>
                <a:ext cx="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79" name="Line 54"/>
              <p:cNvSpPr>
                <a:spLocks noChangeShapeType="1"/>
              </p:cNvSpPr>
              <p:nvPr/>
            </p:nvSpPr>
            <p:spPr bwMode="auto">
              <a:xfrm flipH="1">
                <a:off x="3480" y="2460"/>
                <a:ext cx="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56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VF – Algorithm</a:t>
            </a:r>
          </a:p>
        </p:txBody>
      </p:sp>
      <p:sp>
        <p:nvSpPr>
          <p:cNvPr id="92162" name="Rectangle 2"/>
          <p:cNvSpPr>
            <a:spLocks noGrp="1" noChangeArrowheads="1"/>
          </p:cNvSpPr>
          <p:nvPr>
            <p:ph idx="1"/>
          </p:nvPr>
        </p:nvSpPr>
        <p:spPr>
          <a:xfrm>
            <a:off x="957784" y="3336521"/>
            <a:ext cx="11088330" cy="1964477"/>
          </a:xfrm>
          <a:noFill/>
          <a:ln/>
        </p:spPr>
        <p:txBody>
          <a:bodyPr/>
          <a:lstStyle/>
          <a:p>
            <a:pPr marL="0" indent="2258">
              <a:buNone/>
            </a:pPr>
            <a:r>
              <a:rPr lang="en-US" dirty="0"/>
              <a:t>How can you divide a set of clustered attributes {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} into two (or more) sets {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i="1" dirty="0"/>
              <a:t>A</a:t>
            </a:r>
            <a:r>
              <a:rPr lang="en-US" i="1" baseline="-25000" dirty="0"/>
              <a:t>i</a:t>
            </a:r>
            <a:r>
              <a:rPr lang="en-US" dirty="0"/>
              <a:t>} and {</a:t>
            </a:r>
            <a:r>
              <a:rPr lang="en-US" i="1" dirty="0"/>
              <a:t>A</a:t>
            </a:r>
            <a:r>
              <a:rPr lang="en-US" i="1" baseline="-25000" dirty="0"/>
              <a:t>i</a:t>
            </a:r>
            <a:r>
              <a:rPr lang="en-US" dirty="0"/>
              <a:t>, …,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} such that there are no (or minimal) applications that access both (or more than one) of the sets.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78205" y="5507109"/>
            <a:ext cx="4736817" cy="3978203"/>
            <a:chOff x="3978205" y="5019042"/>
            <a:chExt cx="4736817" cy="3978203"/>
          </a:xfrm>
        </p:grpSpPr>
        <p:grpSp>
          <p:nvGrpSpPr>
            <p:cNvPr id="92169" name="Group 9"/>
            <p:cNvGrpSpPr>
              <a:grpSpLocks/>
            </p:cNvGrpSpPr>
            <p:nvPr/>
          </p:nvGrpSpPr>
          <p:grpSpPr bwMode="auto">
            <a:xfrm>
              <a:off x="3978205" y="5524785"/>
              <a:ext cx="776675" cy="3416017"/>
              <a:chOff x="1762" y="2447"/>
              <a:chExt cx="344" cy="1513"/>
            </a:xfrm>
          </p:grpSpPr>
          <p:sp>
            <p:nvSpPr>
              <p:cNvPr id="92164" name="Rectangle 4"/>
              <p:cNvSpPr>
                <a:spLocks noChangeArrowheads="1"/>
              </p:cNvSpPr>
              <p:nvPr/>
            </p:nvSpPr>
            <p:spPr bwMode="auto">
              <a:xfrm>
                <a:off x="1773" y="2447"/>
                <a:ext cx="25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600" i="1" dirty="0">
                    <a:solidFill>
                      <a:srgbClr val="000000"/>
                    </a:solidFill>
                    <a:latin typeface="Book Antiqua"/>
                  </a:rPr>
                  <a:t>A</a:t>
                </a:r>
                <a:r>
                  <a:rPr lang="en-US" sz="2600" baseline="-25000" dirty="0">
                    <a:solidFill>
                      <a:srgbClr val="000000"/>
                    </a:solidFill>
                    <a:latin typeface="Book Antiqua"/>
                  </a:rPr>
                  <a:t>1</a:t>
                </a:r>
              </a:p>
            </p:txBody>
          </p:sp>
          <p:sp>
            <p:nvSpPr>
              <p:cNvPr id="92165" name="Rectangle 5"/>
              <p:cNvSpPr>
                <a:spLocks noChangeArrowheads="1"/>
              </p:cNvSpPr>
              <p:nvPr/>
            </p:nvSpPr>
            <p:spPr bwMode="auto">
              <a:xfrm>
                <a:off x="1773" y="2599"/>
                <a:ext cx="25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600" i="1" dirty="0">
                    <a:solidFill>
                      <a:srgbClr val="000000"/>
                    </a:solidFill>
                    <a:latin typeface="Book Antiqua"/>
                  </a:rPr>
                  <a:t>A</a:t>
                </a:r>
                <a:r>
                  <a:rPr lang="en-US" sz="2600" baseline="-25000" dirty="0">
                    <a:solidFill>
                      <a:srgbClr val="000000"/>
                    </a:solidFill>
                    <a:latin typeface="Book Antiqua"/>
                  </a:rPr>
                  <a:t>2</a:t>
                </a:r>
              </a:p>
            </p:txBody>
          </p:sp>
          <p:sp>
            <p:nvSpPr>
              <p:cNvPr id="92166" name="Rectangle 6"/>
              <p:cNvSpPr>
                <a:spLocks noChangeArrowheads="1"/>
              </p:cNvSpPr>
              <p:nvPr/>
            </p:nvSpPr>
            <p:spPr bwMode="auto">
              <a:xfrm>
                <a:off x="1762" y="3031"/>
                <a:ext cx="24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600" i="1" dirty="0">
                    <a:solidFill>
                      <a:srgbClr val="000000"/>
                    </a:solidFill>
                    <a:latin typeface="Book Antiqua"/>
                  </a:rPr>
                  <a:t>A</a:t>
                </a:r>
                <a:r>
                  <a:rPr lang="en-US" sz="2600" i="1" baseline="-25000" dirty="0">
                    <a:solidFill>
                      <a:srgbClr val="000000"/>
                    </a:solidFill>
                    <a:latin typeface="Book Antiqua"/>
                  </a:rPr>
                  <a:t>i</a:t>
                </a:r>
              </a:p>
            </p:txBody>
          </p:sp>
          <p:sp>
            <p:nvSpPr>
              <p:cNvPr id="92167" name="Rectangle 7"/>
              <p:cNvSpPr>
                <a:spLocks noChangeArrowheads="1"/>
              </p:cNvSpPr>
              <p:nvPr/>
            </p:nvSpPr>
            <p:spPr bwMode="auto">
              <a:xfrm>
                <a:off x="1768" y="3327"/>
                <a:ext cx="338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600" i="1" dirty="0">
                    <a:solidFill>
                      <a:srgbClr val="000000"/>
                    </a:solidFill>
                    <a:latin typeface="Book Antiqua"/>
                  </a:rPr>
                  <a:t>A</a:t>
                </a:r>
                <a:r>
                  <a:rPr lang="en-US" sz="2600" i="1" baseline="-25000" dirty="0">
                    <a:solidFill>
                      <a:srgbClr val="000000"/>
                    </a:solidFill>
                    <a:latin typeface="Book Antiqua"/>
                  </a:rPr>
                  <a:t>i</a:t>
                </a:r>
                <a:r>
                  <a:rPr lang="en-US" sz="2600" baseline="-25000" dirty="0">
                    <a:solidFill>
                      <a:srgbClr val="000000"/>
                    </a:solidFill>
                    <a:latin typeface="Book Antiqua"/>
                  </a:rPr>
                  <a:t>+1</a:t>
                </a:r>
              </a:p>
            </p:txBody>
          </p:sp>
          <p:sp>
            <p:nvSpPr>
              <p:cNvPr id="92168" name="Rectangle 8"/>
              <p:cNvSpPr>
                <a:spLocks noChangeArrowheads="1"/>
              </p:cNvSpPr>
              <p:nvPr/>
            </p:nvSpPr>
            <p:spPr bwMode="auto">
              <a:xfrm>
                <a:off x="1767" y="3743"/>
                <a:ext cx="29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600" i="1" dirty="0">
                    <a:solidFill>
                      <a:srgbClr val="000000"/>
                    </a:solidFill>
                    <a:latin typeface="Book Antiqua"/>
                  </a:rPr>
                  <a:t>A</a:t>
                </a:r>
                <a:r>
                  <a:rPr lang="en-US" sz="2600" i="1" baseline="-25000" dirty="0">
                    <a:solidFill>
                      <a:srgbClr val="000000"/>
                    </a:solidFill>
                    <a:latin typeface="Book Antiqua"/>
                  </a:rPr>
                  <a:t>m</a:t>
                </a:r>
              </a:p>
            </p:txBody>
          </p:sp>
        </p:grpSp>
        <p:sp>
          <p:nvSpPr>
            <p:cNvPr id="92170" name="Rectangle 10"/>
            <p:cNvSpPr>
              <a:spLocks noChangeArrowheads="1"/>
            </p:cNvSpPr>
            <p:nvPr/>
          </p:nvSpPr>
          <p:spPr bwMode="auto">
            <a:xfrm>
              <a:off x="5970933" y="5019042"/>
              <a:ext cx="593320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…</a:t>
              </a:r>
            </a:p>
          </p:txBody>
        </p:sp>
        <p:grpSp>
          <p:nvGrpSpPr>
            <p:cNvPr id="92177" name="Group 17"/>
            <p:cNvGrpSpPr>
              <a:grpSpLocks/>
            </p:cNvGrpSpPr>
            <p:nvPr/>
          </p:nvGrpSpPr>
          <p:grpSpPr bwMode="auto">
            <a:xfrm>
              <a:off x="4544908" y="5073231"/>
              <a:ext cx="3966915" cy="489937"/>
              <a:chOff x="2013" y="2247"/>
              <a:chExt cx="1757" cy="217"/>
            </a:xfrm>
          </p:grpSpPr>
          <p:sp>
            <p:nvSpPr>
              <p:cNvPr id="92171" name="Rectangle 11"/>
              <p:cNvSpPr>
                <a:spLocks noChangeArrowheads="1"/>
              </p:cNvSpPr>
              <p:nvPr/>
            </p:nvSpPr>
            <p:spPr bwMode="auto">
              <a:xfrm>
                <a:off x="2013" y="2247"/>
                <a:ext cx="25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600" i="1" dirty="0">
                    <a:solidFill>
                      <a:srgbClr val="000000"/>
                    </a:solidFill>
                    <a:latin typeface="Book Antiqua"/>
                  </a:rPr>
                  <a:t>A</a:t>
                </a:r>
                <a:r>
                  <a:rPr lang="en-US" sz="2600" baseline="-25000" dirty="0">
                    <a:solidFill>
                      <a:srgbClr val="000000"/>
                    </a:solidFill>
                    <a:latin typeface="Book Antiqua"/>
                  </a:rPr>
                  <a:t>1</a:t>
                </a:r>
              </a:p>
            </p:txBody>
          </p:sp>
          <p:sp>
            <p:nvSpPr>
              <p:cNvPr id="92172" name="Rectangle 12"/>
              <p:cNvSpPr>
                <a:spLocks noChangeArrowheads="1"/>
              </p:cNvSpPr>
              <p:nvPr/>
            </p:nvSpPr>
            <p:spPr bwMode="auto">
              <a:xfrm>
                <a:off x="2277" y="2247"/>
                <a:ext cx="25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600" i="1" dirty="0">
                    <a:solidFill>
                      <a:srgbClr val="000000"/>
                    </a:solidFill>
                    <a:latin typeface="Book Antiqua"/>
                  </a:rPr>
                  <a:t>A</a:t>
                </a:r>
                <a:r>
                  <a:rPr lang="en-US" sz="2600" baseline="-25000" dirty="0">
                    <a:solidFill>
                      <a:srgbClr val="000000"/>
                    </a:solidFill>
                    <a:latin typeface="Book Antiqua"/>
                  </a:rPr>
                  <a:t>2</a:t>
                </a:r>
              </a:p>
            </p:txBody>
          </p:sp>
          <p:sp>
            <p:nvSpPr>
              <p:cNvPr id="92173" name="Rectangle 13"/>
              <p:cNvSpPr>
                <a:spLocks noChangeArrowheads="1"/>
              </p:cNvSpPr>
              <p:nvPr/>
            </p:nvSpPr>
            <p:spPr bwMode="auto">
              <a:xfrm>
                <a:off x="2469" y="2247"/>
                <a:ext cx="25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600" i="1" dirty="0">
                    <a:solidFill>
                      <a:srgbClr val="000000"/>
                    </a:solidFill>
                    <a:latin typeface="Book Antiqua"/>
                  </a:rPr>
                  <a:t>A</a:t>
                </a:r>
                <a:r>
                  <a:rPr lang="en-US" sz="2600" baseline="-25000" dirty="0">
                    <a:solidFill>
                      <a:srgbClr val="000000"/>
                    </a:solidFill>
                    <a:latin typeface="Book Antiqua"/>
                  </a:rPr>
                  <a:t>3</a:t>
                </a:r>
              </a:p>
            </p:txBody>
          </p:sp>
          <p:sp>
            <p:nvSpPr>
              <p:cNvPr id="92174" name="Rectangle 14"/>
              <p:cNvSpPr>
                <a:spLocks noChangeArrowheads="1"/>
              </p:cNvSpPr>
              <p:nvPr/>
            </p:nvSpPr>
            <p:spPr bwMode="auto">
              <a:xfrm>
                <a:off x="2826" y="2247"/>
                <a:ext cx="24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600" i="1" dirty="0">
                    <a:solidFill>
                      <a:srgbClr val="000000"/>
                    </a:solidFill>
                    <a:latin typeface="Book Antiqua"/>
                  </a:rPr>
                  <a:t>A</a:t>
                </a:r>
                <a:r>
                  <a:rPr lang="en-US" sz="2600" i="1" baseline="-25000" dirty="0">
                    <a:solidFill>
                      <a:srgbClr val="000000"/>
                    </a:solidFill>
                    <a:latin typeface="Book Antiqua"/>
                  </a:rPr>
                  <a:t>i</a:t>
                </a:r>
              </a:p>
            </p:txBody>
          </p:sp>
          <p:sp>
            <p:nvSpPr>
              <p:cNvPr id="92175" name="Rectangle 15"/>
              <p:cNvSpPr>
                <a:spLocks noChangeArrowheads="1"/>
              </p:cNvSpPr>
              <p:nvPr/>
            </p:nvSpPr>
            <p:spPr bwMode="auto">
              <a:xfrm>
                <a:off x="3048" y="2247"/>
                <a:ext cx="338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600" i="1" dirty="0">
                    <a:solidFill>
                      <a:srgbClr val="000000"/>
                    </a:solidFill>
                    <a:latin typeface="Book Antiqua"/>
                  </a:rPr>
                  <a:t>A</a:t>
                </a:r>
                <a:r>
                  <a:rPr lang="en-US" sz="2600" i="1" baseline="-25000" dirty="0">
                    <a:solidFill>
                      <a:srgbClr val="000000"/>
                    </a:solidFill>
                    <a:latin typeface="Book Antiqua"/>
                  </a:rPr>
                  <a:t>i</a:t>
                </a:r>
                <a:r>
                  <a:rPr lang="en-US" sz="2600" baseline="-25000" dirty="0">
                    <a:solidFill>
                      <a:srgbClr val="000000"/>
                    </a:solidFill>
                    <a:latin typeface="Book Antiqua"/>
                  </a:rPr>
                  <a:t>+1</a:t>
                </a:r>
              </a:p>
            </p:txBody>
          </p:sp>
          <p:sp>
            <p:nvSpPr>
              <p:cNvPr id="92176" name="Rectangle 16"/>
              <p:cNvSpPr>
                <a:spLocks noChangeArrowheads="1"/>
              </p:cNvSpPr>
              <p:nvPr/>
            </p:nvSpPr>
            <p:spPr bwMode="auto">
              <a:xfrm>
                <a:off x="3479" y="2247"/>
                <a:ext cx="29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600" i="1" dirty="0">
                    <a:solidFill>
                      <a:srgbClr val="000000"/>
                    </a:solidFill>
                    <a:latin typeface="Book Antiqua"/>
                  </a:rPr>
                  <a:t>A</a:t>
                </a:r>
                <a:r>
                  <a:rPr lang="en-US" sz="2600" i="1" baseline="-25000" dirty="0">
                    <a:solidFill>
                      <a:srgbClr val="000000"/>
                    </a:solidFill>
                    <a:latin typeface="Book Antiqua"/>
                  </a:rPr>
                  <a:t>m</a:t>
                </a:r>
              </a:p>
            </p:txBody>
          </p:sp>
        </p:grpSp>
        <p:sp>
          <p:nvSpPr>
            <p:cNvPr id="92178" name="Rectangle 18"/>
            <p:cNvSpPr>
              <a:spLocks noChangeArrowheads="1"/>
            </p:cNvSpPr>
            <p:nvPr/>
          </p:nvSpPr>
          <p:spPr bwMode="auto">
            <a:xfrm>
              <a:off x="4623929" y="5628641"/>
              <a:ext cx="2257778" cy="1770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2179" name="Rectangle 19"/>
            <p:cNvSpPr>
              <a:spLocks noChangeArrowheads="1"/>
            </p:cNvSpPr>
            <p:nvPr/>
          </p:nvSpPr>
          <p:spPr bwMode="auto">
            <a:xfrm>
              <a:off x="6899769" y="5653476"/>
              <a:ext cx="1643662" cy="182428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2180" name="Rectangle 20"/>
            <p:cNvSpPr>
              <a:spLocks noChangeArrowheads="1"/>
            </p:cNvSpPr>
            <p:nvPr/>
          </p:nvSpPr>
          <p:spPr bwMode="auto">
            <a:xfrm>
              <a:off x="4623929" y="7416801"/>
              <a:ext cx="2257778" cy="144497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2181" name="Rectangle 21"/>
            <p:cNvSpPr>
              <a:spLocks noChangeArrowheads="1"/>
            </p:cNvSpPr>
            <p:nvPr/>
          </p:nvSpPr>
          <p:spPr bwMode="auto">
            <a:xfrm>
              <a:off x="6899769" y="7416801"/>
              <a:ext cx="1643662" cy="144497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grpSp>
          <p:nvGrpSpPr>
            <p:cNvPr id="92185" name="Group 25"/>
            <p:cNvGrpSpPr>
              <a:grpSpLocks/>
            </p:cNvGrpSpPr>
            <p:nvPr/>
          </p:nvGrpSpPr>
          <p:grpSpPr bwMode="auto">
            <a:xfrm>
              <a:off x="8362809" y="5637672"/>
              <a:ext cx="171591" cy="3251200"/>
              <a:chOff x="3704" y="2497"/>
              <a:chExt cx="76" cy="1440"/>
            </a:xfrm>
          </p:grpSpPr>
          <p:sp>
            <p:nvSpPr>
              <p:cNvPr id="92182" name="Line 22"/>
              <p:cNvSpPr>
                <a:spLocks noChangeShapeType="1"/>
              </p:cNvSpPr>
              <p:nvPr/>
            </p:nvSpPr>
            <p:spPr bwMode="auto">
              <a:xfrm>
                <a:off x="3780" y="2497"/>
                <a:ext cx="0" cy="1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2183" name="Line 23"/>
              <p:cNvSpPr>
                <a:spLocks noChangeShapeType="1"/>
              </p:cNvSpPr>
              <p:nvPr/>
            </p:nvSpPr>
            <p:spPr bwMode="auto">
              <a:xfrm flipH="1">
                <a:off x="3704" y="2497"/>
                <a:ext cx="7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2184" name="Line 24"/>
              <p:cNvSpPr>
                <a:spLocks noChangeShapeType="1"/>
              </p:cNvSpPr>
              <p:nvPr/>
            </p:nvSpPr>
            <p:spPr bwMode="auto">
              <a:xfrm flipH="1">
                <a:off x="3704" y="3937"/>
                <a:ext cx="7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92186" name="Rectangle 26"/>
            <p:cNvSpPr>
              <a:spLocks noChangeArrowheads="1"/>
            </p:cNvSpPr>
            <p:nvPr/>
          </p:nvSpPr>
          <p:spPr bwMode="auto">
            <a:xfrm>
              <a:off x="7405301" y="7945122"/>
              <a:ext cx="722913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BA</a:t>
              </a:r>
            </a:p>
          </p:txBody>
        </p:sp>
        <p:sp>
          <p:nvSpPr>
            <p:cNvPr id="92187" name="Rectangle 27"/>
            <p:cNvSpPr>
              <a:spLocks noChangeArrowheads="1"/>
            </p:cNvSpPr>
            <p:nvPr/>
          </p:nvSpPr>
          <p:spPr bwMode="auto">
            <a:xfrm>
              <a:off x="7500667" y="5019042"/>
              <a:ext cx="676676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. . . </a:t>
              </a:r>
            </a:p>
          </p:txBody>
        </p:sp>
        <p:sp>
          <p:nvSpPr>
            <p:cNvPr id="92188" name="Rectangle 28"/>
            <p:cNvSpPr>
              <a:spLocks noChangeArrowheads="1"/>
            </p:cNvSpPr>
            <p:nvPr/>
          </p:nvSpPr>
          <p:spPr bwMode="auto">
            <a:xfrm rot="5340000">
              <a:off x="4020302" y="7999579"/>
              <a:ext cx="676676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. . . </a:t>
              </a:r>
            </a:p>
          </p:txBody>
        </p:sp>
        <p:sp>
          <p:nvSpPr>
            <p:cNvPr id="92189" name="Rectangle 29"/>
            <p:cNvSpPr>
              <a:spLocks noChangeArrowheads="1"/>
            </p:cNvSpPr>
            <p:nvPr/>
          </p:nvSpPr>
          <p:spPr bwMode="auto">
            <a:xfrm rot="5340000">
              <a:off x="4002240" y="6337855"/>
              <a:ext cx="676676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. . . </a:t>
              </a:r>
            </a:p>
          </p:txBody>
        </p:sp>
        <p:sp>
          <p:nvSpPr>
            <p:cNvPr id="92190" name="Rectangle 30"/>
            <p:cNvSpPr>
              <a:spLocks noChangeArrowheads="1"/>
            </p:cNvSpPr>
            <p:nvPr/>
          </p:nvSpPr>
          <p:spPr bwMode="auto">
            <a:xfrm>
              <a:off x="4623929" y="5653476"/>
              <a:ext cx="2275840" cy="1788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grpSp>
          <p:nvGrpSpPr>
            <p:cNvPr id="92194" name="Group 34"/>
            <p:cNvGrpSpPr>
              <a:grpSpLocks/>
            </p:cNvGrpSpPr>
            <p:nvPr/>
          </p:nvGrpSpPr>
          <p:grpSpPr bwMode="auto">
            <a:xfrm>
              <a:off x="4632960" y="5637672"/>
              <a:ext cx="144498" cy="3251200"/>
              <a:chOff x="2052" y="2497"/>
              <a:chExt cx="64" cy="1440"/>
            </a:xfrm>
          </p:grpSpPr>
          <p:sp>
            <p:nvSpPr>
              <p:cNvPr id="92191" name="Line 31"/>
              <p:cNvSpPr>
                <a:spLocks noChangeShapeType="1"/>
              </p:cNvSpPr>
              <p:nvPr/>
            </p:nvSpPr>
            <p:spPr bwMode="auto">
              <a:xfrm>
                <a:off x="2052" y="2497"/>
                <a:ext cx="0" cy="1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2192" name="Line 32"/>
              <p:cNvSpPr>
                <a:spLocks noChangeShapeType="1"/>
              </p:cNvSpPr>
              <p:nvPr/>
            </p:nvSpPr>
            <p:spPr bwMode="auto">
              <a:xfrm>
                <a:off x="2052" y="2497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2193" name="Line 33"/>
              <p:cNvSpPr>
                <a:spLocks noChangeShapeType="1"/>
              </p:cNvSpPr>
              <p:nvPr/>
            </p:nvSpPr>
            <p:spPr bwMode="auto">
              <a:xfrm>
                <a:off x="2052" y="3937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92195" name="Line 35"/>
            <p:cNvSpPr>
              <a:spLocks noChangeShapeType="1"/>
            </p:cNvSpPr>
            <p:nvPr/>
          </p:nvSpPr>
          <p:spPr bwMode="auto">
            <a:xfrm>
              <a:off x="6890738" y="5366738"/>
              <a:ext cx="0" cy="36305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2196" name="Line 36"/>
            <p:cNvSpPr>
              <a:spLocks noChangeShapeType="1"/>
            </p:cNvSpPr>
            <p:nvPr/>
          </p:nvSpPr>
          <p:spPr bwMode="auto">
            <a:xfrm>
              <a:off x="4127218" y="7443894"/>
              <a:ext cx="458780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2197" name="Rectangle 37"/>
            <p:cNvSpPr>
              <a:spLocks noChangeArrowheads="1"/>
            </p:cNvSpPr>
            <p:nvPr/>
          </p:nvSpPr>
          <p:spPr bwMode="auto">
            <a:xfrm>
              <a:off x="5349143" y="6301459"/>
              <a:ext cx="698981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TA</a:t>
              </a:r>
            </a:p>
          </p:txBody>
        </p:sp>
        <p:grpSp>
          <p:nvGrpSpPr>
            <p:cNvPr id="92200" name="Group 40"/>
            <p:cNvGrpSpPr>
              <a:grpSpLocks/>
            </p:cNvGrpSpPr>
            <p:nvPr/>
          </p:nvGrpSpPr>
          <p:grpSpPr bwMode="auto">
            <a:xfrm>
              <a:off x="6809458" y="7362614"/>
              <a:ext cx="198684" cy="162560"/>
              <a:chOff x="3016" y="3261"/>
              <a:chExt cx="88" cy="72"/>
            </a:xfrm>
          </p:grpSpPr>
          <p:sp>
            <p:nvSpPr>
              <p:cNvPr id="92198" name="Line 38"/>
              <p:cNvSpPr>
                <a:spLocks noChangeShapeType="1"/>
              </p:cNvSpPr>
              <p:nvPr/>
            </p:nvSpPr>
            <p:spPr bwMode="auto">
              <a:xfrm>
                <a:off x="3024" y="3261"/>
                <a:ext cx="72" cy="7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2199" name="Line 39"/>
              <p:cNvSpPr>
                <a:spLocks noChangeShapeType="1"/>
              </p:cNvSpPr>
              <p:nvPr/>
            </p:nvSpPr>
            <p:spPr bwMode="auto">
              <a:xfrm flipH="1">
                <a:off x="3016" y="3261"/>
                <a:ext cx="88" cy="7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Book Antiqua"/>
              </a:rPr>
              <a:t>Ch.x/</a:t>
            </a:r>
            <a:fld id="{D01B99BC-F82C-D046-99BD-FBA1D66F1CB4}" type="slidenum">
              <a:rPr lang="en-US" smtClean="0">
                <a:latin typeface="Book Antiqua"/>
              </a:rPr>
              <a:pPr/>
              <a:t>57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VF – ALgorithm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idx="1"/>
          </p:nvPr>
        </p:nvSpPr>
        <p:spPr>
          <a:xfrm>
            <a:off x="885776" y="3220616"/>
            <a:ext cx="10864095" cy="5112568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tabLst>
                <a:tab pos="1372707" algn="l"/>
                <a:tab pos="1878442" algn="l"/>
              </a:tabLst>
            </a:pPr>
            <a:r>
              <a:rPr lang="en-US" sz="2400" dirty="0"/>
              <a:t>Define</a:t>
            </a:r>
          </a:p>
          <a:p>
            <a:pPr lvl="1">
              <a:lnSpc>
                <a:spcPct val="80000"/>
              </a:lnSpc>
              <a:buNone/>
              <a:tabLst>
                <a:tab pos="1372707" algn="l"/>
                <a:tab pos="1878442" algn="l"/>
              </a:tabLst>
            </a:pPr>
            <a:r>
              <a:rPr lang="en-US" sz="2400" i="1" dirty="0"/>
              <a:t>TQ</a:t>
            </a:r>
            <a:r>
              <a:rPr lang="en-US" sz="2400" dirty="0"/>
              <a:t>	=	set of applications that access only </a:t>
            </a:r>
            <a:r>
              <a:rPr lang="en-US" sz="2400" i="1" dirty="0"/>
              <a:t>TA</a:t>
            </a:r>
          </a:p>
          <a:p>
            <a:pPr lvl="1">
              <a:lnSpc>
                <a:spcPct val="80000"/>
              </a:lnSpc>
              <a:buNone/>
              <a:tabLst>
                <a:tab pos="1372707" algn="l"/>
                <a:tab pos="1878442" algn="l"/>
              </a:tabLst>
            </a:pPr>
            <a:r>
              <a:rPr lang="en-US" sz="2400" i="1" dirty="0"/>
              <a:t>BQ</a:t>
            </a:r>
            <a:r>
              <a:rPr lang="en-US" sz="2400" dirty="0"/>
              <a:t>	=	set of applications that access only </a:t>
            </a:r>
            <a:r>
              <a:rPr lang="en-US" sz="2400" i="1" dirty="0"/>
              <a:t>BA</a:t>
            </a:r>
          </a:p>
          <a:p>
            <a:pPr lvl="1">
              <a:lnSpc>
                <a:spcPct val="80000"/>
              </a:lnSpc>
              <a:buNone/>
              <a:tabLst>
                <a:tab pos="1372707" algn="l"/>
                <a:tab pos="1878442" algn="l"/>
              </a:tabLst>
            </a:pPr>
            <a:r>
              <a:rPr lang="en-US" sz="2400" i="1" dirty="0"/>
              <a:t>OQ</a:t>
            </a:r>
            <a:r>
              <a:rPr lang="en-US" sz="2400" dirty="0"/>
              <a:t>	=	set of applications that access both </a:t>
            </a:r>
            <a:r>
              <a:rPr lang="en-US" sz="2400" i="1" dirty="0"/>
              <a:t>TA</a:t>
            </a:r>
            <a:r>
              <a:rPr lang="en-US" sz="2400" dirty="0"/>
              <a:t> and </a:t>
            </a:r>
            <a:r>
              <a:rPr lang="en-US" sz="2400" i="1" dirty="0"/>
              <a:t>BA</a:t>
            </a:r>
          </a:p>
          <a:p>
            <a:pPr>
              <a:lnSpc>
                <a:spcPct val="80000"/>
              </a:lnSpc>
              <a:buNone/>
              <a:tabLst>
                <a:tab pos="1372707" algn="l"/>
                <a:tab pos="1878442" algn="l"/>
              </a:tabLst>
            </a:pPr>
            <a:r>
              <a:rPr lang="en-US" sz="2400" dirty="0"/>
              <a:t>and</a:t>
            </a:r>
          </a:p>
          <a:p>
            <a:pPr lvl="1">
              <a:lnSpc>
                <a:spcPct val="80000"/>
              </a:lnSpc>
              <a:buNone/>
              <a:tabLst>
                <a:tab pos="1608138" algn="l"/>
                <a:tab pos="1878013" algn="l"/>
              </a:tabLst>
            </a:pPr>
            <a:r>
              <a:rPr lang="en-US" sz="2400" i="1" dirty="0"/>
              <a:t>CTQ</a:t>
            </a:r>
            <a:r>
              <a:rPr lang="en-US" sz="2400" dirty="0"/>
              <a:t> =	total number of accesses to attributes by applications 		that access only </a:t>
            </a:r>
            <a:r>
              <a:rPr lang="en-US" sz="2400" i="1" dirty="0"/>
              <a:t>TA</a:t>
            </a:r>
          </a:p>
          <a:p>
            <a:pPr lvl="1">
              <a:lnSpc>
                <a:spcPct val="80000"/>
              </a:lnSpc>
              <a:buNone/>
              <a:tabLst>
                <a:tab pos="1608138" algn="l"/>
                <a:tab pos="1878013" algn="l"/>
              </a:tabLst>
            </a:pPr>
            <a:r>
              <a:rPr lang="en-US" sz="2400" i="1" dirty="0"/>
              <a:t>CBQ</a:t>
            </a:r>
            <a:r>
              <a:rPr lang="en-US" sz="2400" dirty="0"/>
              <a:t> =	total number of accesses to attributes by applications 		that access only </a:t>
            </a:r>
            <a:r>
              <a:rPr lang="en-US" sz="2400" i="1" dirty="0"/>
              <a:t>BA</a:t>
            </a:r>
          </a:p>
          <a:p>
            <a:pPr lvl="1">
              <a:lnSpc>
                <a:spcPct val="80000"/>
              </a:lnSpc>
              <a:buNone/>
              <a:tabLst>
                <a:tab pos="1608138" algn="l"/>
                <a:tab pos="1878013" algn="l"/>
              </a:tabLst>
            </a:pPr>
            <a:r>
              <a:rPr lang="en-US" sz="2400" i="1" dirty="0"/>
              <a:t>COQ</a:t>
            </a:r>
            <a:r>
              <a:rPr lang="en-US" sz="2400" dirty="0"/>
              <a:t> =	total number of accesses to attributes by applications 		that access both </a:t>
            </a:r>
            <a:r>
              <a:rPr lang="en-US" sz="2400" i="1" dirty="0"/>
              <a:t>TA</a:t>
            </a:r>
            <a:r>
              <a:rPr lang="en-US" sz="2400" dirty="0"/>
              <a:t> and </a:t>
            </a:r>
            <a:r>
              <a:rPr lang="en-US" sz="2400" i="1" dirty="0"/>
              <a:t>BA</a:t>
            </a:r>
          </a:p>
          <a:p>
            <a:pPr>
              <a:lnSpc>
                <a:spcPct val="80000"/>
              </a:lnSpc>
              <a:buNone/>
              <a:tabLst>
                <a:tab pos="1608138" algn="l"/>
                <a:tab pos="1878013" algn="l"/>
              </a:tabLst>
            </a:pPr>
            <a:r>
              <a:rPr lang="en-US" sz="2400" dirty="0"/>
              <a:t>Then find the point along the diagonal that maximizes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3374125" y="8957534"/>
            <a:ext cx="259895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Book Antiqua"/>
              </a:rPr>
              <a:t>  </a:t>
            </a: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3666657" y="8494708"/>
            <a:ext cx="2983679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Book Antiqua"/>
              </a:rPr>
              <a:t>CTQ</a:t>
            </a:r>
            <a:r>
              <a:rPr lang="en-US" sz="2800" dirty="0">
                <a:solidFill>
                  <a:srgbClr val="000000"/>
                </a:solidFill>
                <a:latin typeface="Symbol" charset="0"/>
                <a:sym typeface="Symbol"/>
              </a:rPr>
              <a:t></a:t>
            </a:r>
            <a:r>
              <a:rPr lang="en-US" sz="2800" i="1" dirty="0">
                <a:solidFill>
                  <a:srgbClr val="000000"/>
                </a:solidFill>
                <a:latin typeface="Book Antiqua"/>
              </a:rPr>
              <a:t>CBQ</a:t>
            </a:r>
            <a:r>
              <a:rPr lang="en-US" sz="2800" dirty="0">
                <a:solidFill>
                  <a:srgbClr val="000000"/>
                </a:solidFill>
                <a:latin typeface="Symbol" charset="0"/>
                <a:sym typeface="Symbol"/>
              </a:rPr>
              <a:t></a:t>
            </a:r>
            <a:r>
              <a:rPr lang="en-US" sz="2800" i="1" dirty="0">
                <a:solidFill>
                  <a:srgbClr val="000000"/>
                </a:solidFill>
                <a:latin typeface="Book Antiqua"/>
              </a:rPr>
              <a:t>COQ</a:t>
            </a:r>
            <a:r>
              <a:rPr lang="en-US" sz="2800" baseline="30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58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VF – Algorithm</a:t>
            </a:r>
          </a:p>
        </p:txBody>
      </p:sp>
      <p:sp>
        <p:nvSpPr>
          <p:cNvPr id="94210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816771" cy="5513069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40000"/>
              </a:spcBef>
              <a:buFont typeface="Monotype Sorts" charset="0"/>
              <a:buNone/>
            </a:pPr>
            <a:r>
              <a:rPr lang="en-US" sz="2400" dirty="0"/>
              <a:t>Two problems :</a:t>
            </a:r>
          </a:p>
          <a:p>
            <a:pPr>
              <a:lnSpc>
                <a:spcPct val="100000"/>
              </a:lnSpc>
              <a:spcBef>
                <a:spcPct val="40000"/>
              </a:spcBef>
              <a:buSzPct val="95000"/>
              <a:buFont typeface="Monotype Sorts" charset="0"/>
              <a:buChar char=""/>
            </a:pPr>
            <a:r>
              <a:rPr lang="en-US" sz="2400" dirty="0"/>
              <a:t>Cluster forming in the middle of the </a:t>
            </a:r>
            <a:r>
              <a:rPr lang="en-US" sz="2400" i="1" dirty="0"/>
              <a:t>CA</a:t>
            </a:r>
            <a:r>
              <a:rPr lang="en-US" sz="2400" dirty="0"/>
              <a:t> matrix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sz="2400" dirty="0"/>
              <a:t>Shift a row up and a column left and apply the algorithm to find the “best” partitioning point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sz="2400" dirty="0"/>
              <a:t>Do this for all possible shifts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sz="2400" dirty="0"/>
              <a:t>Cost </a:t>
            </a:r>
            <a:r>
              <a:rPr lang="en-US" sz="2400" i="1" dirty="0"/>
              <a:t>O</a:t>
            </a:r>
            <a:r>
              <a:rPr lang="en-US" sz="2400" dirty="0"/>
              <a:t>(</a:t>
            </a:r>
            <a:r>
              <a:rPr lang="en-US" sz="2400" i="1" dirty="0"/>
              <a:t>m</a:t>
            </a:r>
            <a:r>
              <a:rPr lang="en-US" sz="2400" baseline="30000" dirty="0"/>
              <a:t>2</a:t>
            </a:r>
            <a:r>
              <a:rPr lang="en-US" sz="2400" dirty="0"/>
              <a:t>)</a:t>
            </a:r>
          </a:p>
          <a:p>
            <a:pPr>
              <a:lnSpc>
                <a:spcPct val="100000"/>
              </a:lnSpc>
              <a:spcBef>
                <a:spcPct val="40000"/>
              </a:spcBef>
              <a:buSzPct val="95000"/>
              <a:buFont typeface="Monotype Sorts" charset="0"/>
              <a:buChar char=""/>
            </a:pPr>
            <a:r>
              <a:rPr lang="en-US" sz="2400" dirty="0"/>
              <a:t>More than two clusters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sz="2400" i="1" dirty="0"/>
              <a:t>m</a:t>
            </a:r>
            <a:r>
              <a:rPr lang="en-US" sz="2400" dirty="0"/>
              <a:t>-way partitioning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sz="2400" dirty="0"/>
              <a:t>try 1, 2, …, </a:t>
            </a:r>
            <a:r>
              <a:rPr lang="en-US" sz="2400" i="1" dirty="0"/>
              <a:t>m–</a:t>
            </a:r>
            <a:r>
              <a:rPr lang="en-US" sz="2400" dirty="0"/>
              <a:t>1 split points along diagonal and try to find the best point for each of these 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sz="2400" dirty="0"/>
              <a:t>Cost </a:t>
            </a:r>
            <a:r>
              <a:rPr lang="en-US" sz="2400" i="1" dirty="0"/>
              <a:t>O</a:t>
            </a:r>
            <a:r>
              <a:rPr lang="en-US" sz="2400" dirty="0"/>
              <a:t>(2</a:t>
            </a:r>
            <a:r>
              <a:rPr lang="en-US" sz="2400" i="1" baseline="30000" dirty="0"/>
              <a:t>m</a:t>
            </a:r>
            <a:r>
              <a:rPr lang="en-US" sz="2400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59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Distribution Design Issues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229343" y="3743934"/>
            <a:ext cx="9024370" cy="5021298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100000"/>
              </a:spcBef>
              <a:buSzPct val="100000"/>
              <a:buFont typeface="Wingdings" pitchFamily="2" charset="2"/>
              <a:buChar char=""/>
            </a:pPr>
            <a:r>
              <a:rPr lang="en-US" sz="2400" u="sng" dirty="0"/>
              <a:t>Why</a:t>
            </a:r>
            <a:r>
              <a:rPr lang="en-US" sz="2400" dirty="0"/>
              <a:t> fragment at all?</a:t>
            </a:r>
          </a:p>
          <a:p>
            <a:pPr>
              <a:lnSpc>
                <a:spcPct val="100000"/>
              </a:lnSpc>
              <a:spcBef>
                <a:spcPct val="100000"/>
              </a:spcBef>
              <a:buSzPct val="100000"/>
              <a:buFont typeface="Wingdings" pitchFamily="2" charset="2"/>
              <a:buChar char=""/>
            </a:pPr>
            <a:r>
              <a:rPr lang="en-US" sz="2400" u="sng" dirty="0"/>
              <a:t>How</a:t>
            </a:r>
            <a:r>
              <a:rPr lang="en-US" sz="2400" dirty="0"/>
              <a:t> to fragment?</a:t>
            </a:r>
          </a:p>
          <a:p>
            <a:pPr>
              <a:spcBef>
                <a:spcPct val="100000"/>
              </a:spcBef>
              <a:buSzPct val="100000"/>
              <a:buFont typeface="Wingdings" pitchFamily="2" charset="2"/>
              <a:buChar char=""/>
            </a:pPr>
            <a:r>
              <a:rPr lang="en-US" sz="2400" u="sng" dirty="0"/>
              <a:t>How much</a:t>
            </a:r>
            <a:r>
              <a:rPr lang="en-US" sz="2400" dirty="0"/>
              <a:t> to fragment?</a:t>
            </a:r>
          </a:p>
          <a:p>
            <a:pPr>
              <a:lnSpc>
                <a:spcPct val="100000"/>
              </a:lnSpc>
              <a:spcBef>
                <a:spcPct val="100000"/>
              </a:spcBef>
              <a:buSzPct val="100000"/>
              <a:buFont typeface="Wingdings" pitchFamily="2" charset="2"/>
              <a:buChar char=""/>
            </a:pPr>
            <a:r>
              <a:rPr lang="en-US" sz="2400" dirty="0"/>
              <a:t>How to test </a:t>
            </a:r>
            <a:r>
              <a:rPr lang="en-US" sz="2400" i="1" dirty="0"/>
              <a:t>correctness</a:t>
            </a:r>
            <a:r>
              <a:rPr lang="en-US" sz="2400" dirty="0"/>
              <a:t>?</a:t>
            </a:r>
          </a:p>
          <a:p>
            <a:pPr>
              <a:lnSpc>
                <a:spcPct val="100000"/>
              </a:lnSpc>
              <a:spcBef>
                <a:spcPct val="100000"/>
              </a:spcBef>
              <a:buSzPct val="100000"/>
              <a:buFont typeface="Wingdings" pitchFamily="2" charset="2"/>
              <a:buChar char=""/>
            </a:pPr>
            <a:r>
              <a:rPr lang="en-US" sz="2400" dirty="0"/>
              <a:t>How to </a:t>
            </a:r>
            <a:r>
              <a:rPr lang="en-US" sz="2400" u="sng" dirty="0"/>
              <a:t>allocate</a:t>
            </a:r>
            <a:r>
              <a:rPr lang="en-US" sz="2400" dirty="0"/>
              <a:t>?</a:t>
            </a:r>
          </a:p>
          <a:p>
            <a:pPr>
              <a:lnSpc>
                <a:spcPct val="100000"/>
              </a:lnSpc>
              <a:spcBef>
                <a:spcPct val="100000"/>
              </a:spcBef>
              <a:buSzPct val="100000"/>
              <a:buFont typeface="Wingdings" pitchFamily="2" charset="2"/>
              <a:buChar char=""/>
            </a:pPr>
            <a:r>
              <a:rPr lang="en-US" sz="2400" u="sng" dirty="0"/>
              <a:t>Information requirements</a:t>
            </a:r>
            <a:r>
              <a:rPr lang="en-US" sz="2400" dirty="0"/>
              <a:t> (What information are needed for fragmentation and allocation?)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6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VF – Correctness</a:t>
            </a:r>
          </a:p>
        </p:txBody>
      </p:sp>
      <p:sp>
        <p:nvSpPr>
          <p:cNvPr id="95234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292624"/>
            <a:ext cx="10816771" cy="6264696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Monotype Sorts" charset="0"/>
              <a:buNone/>
            </a:pPr>
            <a:r>
              <a:rPr lang="en-US" sz="2400" dirty="0"/>
              <a:t>A relation </a:t>
            </a:r>
            <a:r>
              <a:rPr lang="en-US" sz="2400" i="1" dirty="0"/>
              <a:t>R</a:t>
            </a:r>
            <a:r>
              <a:rPr lang="en-US" sz="2400" dirty="0"/>
              <a:t>, defined over attribute set </a:t>
            </a:r>
            <a:r>
              <a:rPr lang="en-US" sz="2400" i="1" dirty="0"/>
              <a:t>A </a:t>
            </a:r>
            <a:r>
              <a:rPr lang="en-US" sz="2400" dirty="0"/>
              <a:t>and key </a:t>
            </a:r>
            <a:r>
              <a:rPr lang="en-US" sz="2400" i="1" dirty="0"/>
              <a:t>K</a:t>
            </a:r>
            <a:r>
              <a:rPr lang="en-US" sz="2400" dirty="0"/>
              <a:t>, generates the vertical partitioning </a:t>
            </a:r>
            <a:r>
              <a:rPr lang="en-US" sz="2400" i="1" dirty="0"/>
              <a:t>F</a:t>
            </a:r>
            <a:r>
              <a:rPr lang="en-US" sz="2400" i="1" baseline="-25000" dirty="0"/>
              <a:t>R</a:t>
            </a:r>
            <a:r>
              <a:rPr lang="en-US" sz="2400" dirty="0"/>
              <a:t> = {</a:t>
            </a:r>
            <a:r>
              <a:rPr lang="en-US" sz="2400" i="1" dirty="0"/>
              <a:t>R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i="1" dirty="0"/>
              <a:t>R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i="1" dirty="0" err="1"/>
              <a:t>R</a:t>
            </a:r>
            <a:r>
              <a:rPr lang="en-US" sz="2400" i="1" baseline="-25000" dirty="0" err="1"/>
              <a:t>r</a:t>
            </a:r>
            <a:r>
              <a:rPr lang="en-US" sz="2400" dirty="0"/>
              <a:t>}.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</a:rPr>
              <a:t>Completeness</a:t>
            </a:r>
            <a:endParaRPr lang="en-US" sz="2400" dirty="0"/>
          </a:p>
          <a:p>
            <a:pPr lvl="1">
              <a:lnSpc>
                <a:spcPct val="100000"/>
              </a:lnSpc>
            </a:pPr>
            <a:r>
              <a:rPr lang="en-US" sz="2400" dirty="0"/>
              <a:t>The following should be true for </a:t>
            </a:r>
            <a:r>
              <a:rPr lang="en-US" sz="2400" i="1" dirty="0"/>
              <a:t>A</a:t>
            </a:r>
            <a:r>
              <a:rPr lang="en-US" sz="2400" dirty="0"/>
              <a:t>:</a:t>
            </a:r>
          </a:p>
          <a:p>
            <a:pPr lvl="4">
              <a:lnSpc>
                <a:spcPct val="100000"/>
              </a:lnSpc>
              <a:buFontTx/>
              <a:buNone/>
            </a:pPr>
            <a:r>
              <a:rPr lang="en-US" sz="2400" i="1" dirty="0"/>
              <a:t>A</a:t>
            </a:r>
            <a:r>
              <a:rPr lang="en-US" sz="2400" dirty="0"/>
              <a:t> = </a:t>
            </a:r>
            <a:r>
              <a:rPr lang="en-US" sz="2400" dirty="0">
                <a:latin typeface="Symbol" charset="0"/>
                <a:sym typeface="Symbol"/>
              </a:rPr>
              <a:t></a:t>
            </a:r>
            <a:r>
              <a:rPr lang="en-US" sz="2400" dirty="0"/>
              <a:t> </a:t>
            </a:r>
            <a:r>
              <a:rPr lang="en-US" sz="2400" i="1" dirty="0" err="1"/>
              <a:t>A</a:t>
            </a:r>
            <a:r>
              <a:rPr lang="en-US" sz="2400" i="1" baseline="-25000" dirty="0" err="1"/>
              <a:t>R</a:t>
            </a:r>
            <a:r>
              <a:rPr lang="en-US" sz="2400" i="1" baseline="-50000" dirty="0" err="1"/>
              <a:t>i</a:t>
            </a:r>
            <a:endParaRPr lang="en-US" sz="2400" i="1" dirty="0"/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</a:rPr>
              <a:t>Reconstruction</a:t>
            </a:r>
            <a:endParaRPr lang="en-US" sz="2400" dirty="0"/>
          </a:p>
          <a:p>
            <a:pPr lvl="1">
              <a:lnSpc>
                <a:spcPct val="100000"/>
              </a:lnSpc>
            </a:pPr>
            <a:r>
              <a:rPr lang="en-US" sz="2400" dirty="0"/>
              <a:t>Reconstruction can be achieved by</a:t>
            </a:r>
          </a:p>
          <a:p>
            <a:pPr lvl="4">
              <a:lnSpc>
                <a:spcPct val="100000"/>
              </a:lnSpc>
              <a:buFontTx/>
              <a:buNone/>
            </a:pPr>
            <a:r>
              <a:rPr lang="en-US" sz="2400" i="1" dirty="0"/>
              <a:t>R</a:t>
            </a:r>
            <a:r>
              <a:rPr lang="en-US" sz="2400" dirty="0"/>
              <a:t> = </a:t>
            </a:r>
            <a:r>
              <a:rPr lang="en-US" sz="2400" dirty="0">
                <a:latin typeface="MS PGothic"/>
                <a:ea typeface="MS PGothic"/>
              </a:rPr>
              <a:t>⋈</a:t>
            </a:r>
            <a:r>
              <a:rPr lang="en-US" sz="2400" b="1" dirty="0">
                <a:latin typeface="NSymbol" charset="0"/>
              </a:rPr>
              <a:t></a:t>
            </a:r>
            <a:r>
              <a:rPr lang="en-US" sz="2400" i="1" baseline="-25000" dirty="0"/>
              <a:t>K</a:t>
            </a:r>
            <a:r>
              <a:rPr lang="en-US" sz="2400" dirty="0">
                <a:latin typeface="NSymbol" charset="0"/>
              </a:rPr>
              <a:t> </a:t>
            </a:r>
            <a:r>
              <a:rPr lang="en-US" sz="2400" i="1" dirty="0" err="1"/>
              <a:t>R</a:t>
            </a:r>
            <a:r>
              <a:rPr lang="en-US" sz="2400" i="1" baseline="-25000" dirty="0" err="1"/>
              <a:t>i</a:t>
            </a:r>
            <a:r>
              <a:rPr lang="en-US" sz="2400" i="1" dirty="0"/>
              <a:t>, </a:t>
            </a:r>
            <a:r>
              <a:rPr lang="en-US" sz="2400" dirty="0">
                <a:latin typeface="Symbol" charset="0"/>
                <a:sym typeface="Symbol"/>
              </a:rPr>
              <a:t></a:t>
            </a:r>
            <a:r>
              <a:rPr lang="en-US" sz="2400" i="1" dirty="0" err="1"/>
              <a:t>R</a:t>
            </a:r>
            <a:r>
              <a:rPr lang="en-US" sz="2400" i="1" baseline="-25000" dirty="0" err="1"/>
              <a:t>i</a:t>
            </a:r>
            <a:r>
              <a:rPr lang="en-US" sz="2400" dirty="0"/>
              <a:t> </a:t>
            </a:r>
            <a:r>
              <a:rPr lang="en-US" sz="2400" dirty="0">
                <a:latin typeface="Symbol" charset="0"/>
                <a:sym typeface="Symbol"/>
              </a:rPr>
              <a:t> </a:t>
            </a:r>
            <a:r>
              <a:rPr lang="en-US" sz="2400" i="1" dirty="0"/>
              <a:t>F</a:t>
            </a:r>
            <a:r>
              <a:rPr lang="en-US" sz="2400" i="1" baseline="-25000" dirty="0"/>
              <a:t>R</a:t>
            </a:r>
            <a:endParaRPr lang="en-US" sz="2400" i="1" dirty="0"/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/>
                </a:solidFill>
              </a:rPr>
              <a:t>Disjointness</a:t>
            </a:r>
            <a:endParaRPr lang="en-US" sz="2400" dirty="0"/>
          </a:p>
          <a:p>
            <a:pPr lvl="1">
              <a:lnSpc>
                <a:spcPct val="100000"/>
              </a:lnSpc>
            </a:pPr>
            <a:r>
              <a:rPr lang="en-US" sz="2400" dirty="0"/>
              <a:t>TID's are not considered to be overlapping since they are maintained by the system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Duplicated keys are not considered to be overlapping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60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Hybrid Fragmentation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25936" y="3988587"/>
            <a:ext cx="8210781" cy="5208693"/>
            <a:chOff x="2712288" y="2625796"/>
            <a:chExt cx="8210781" cy="5208693"/>
          </a:xfrm>
        </p:grpSpPr>
        <p:sp>
          <p:nvSpPr>
            <p:cNvPr id="96259" name="Rectangle 3"/>
            <p:cNvSpPr>
              <a:spLocks noChangeArrowheads="1"/>
            </p:cNvSpPr>
            <p:nvPr/>
          </p:nvSpPr>
          <p:spPr bwMode="auto">
            <a:xfrm>
              <a:off x="6151793" y="2625796"/>
              <a:ext cx="638639" cy="650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3400" i="1" dirty="0">
                  <a:solidFill>
                    <a:srgbClr val="000000"/>
                  </a:solidFill>
                  <a:latin typeface="Book Antiqua"/>
                </a:rPr>
                <a:t>R</a:t>
              </a:r>
            </a:p>
          </p:txBody>
        </p:sp>
        <p:sp>
          <p:nvSpPr>
            <p:cNvPr id="96260" name="Rectangle 4"/>
            <p:cNvSpPr>
              <a:spLocks noChangeArrowheads="1"/>
            </p:cNvSpPr>
            <p:nvPr/>
          </p:nvSpPr>
          <p:spPr bwMode="auto">
            <a:xfrm>
              <a:off x="7649482" y="3495040"/>
              <a:ext cx="758354" cy="558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HF</a:t>
              </a:r>
            </a:p>
          </p:txBody>
        </p:sp>
        <p:sp>
          <p:nvSpPr>
            <p:cNvPr id="96261" name="Rectangle 5"/>
            <p:cNvSpPr>
              <a:spLocks noChangeArrowheads="1"/>
            </p:cNvSpPr>
            <p:nvPr/>
          </p:nvSpPr>
          <p:spPr bwMode="auto">
            <a:xfrm>
              <a:off x="4669215" y="3467947"/>
              <a:ext cx="758354" cy="558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HF</a:t>
              </a:r>
            </a:p>
          </p:txBody>
        </p:sp>
        <p:sp>
          <p:nvSpPr>
            <p:cNvPr id="96262" name="Rectangle 6"/>
            <p:cNvSpPr>
              <a:spLocks noChangeArrowheads="1"/>
            </p:cNvSpPr>
            <p:nvPr/>
          </p:nvSpPr>
          <p:spPr bwMode="auto">
            <a:xfrm>
              <a:off x="3834448" y="4684889"/>
              <a:ext cx="741327" cy="650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3400" i="1" dirty="0">
                  <a:solidFill>
                    <a:srgbClr val="000000"/>
                  </a:solidFill>
                  <a:latin typeface="Book Antiqua"/>
                </a:rPr>
                <a:t>R</a:t>
              </a:r>
              <a:r>
                <a:rPr lang="en-US" sz="3400" baseline="-25000" dirty="0">
                  <a:solidFill>
                    <a:srgbClr val="000000"/>
                  </a:solidFill>
                  <a:latin typeface="Book Antiqua"/>
                </a:rPr>
                <a:t>1</a:t>
              </a:r>
            </a:p>
          </p:txBody>
        </p:sp>
        <p:sp>
          <p:nvSpPr>
            <p:cNvPr id="96263" name="Rectangle 7"/>
            <p:cNvSpPr>
              <a:spLocks noChangeArrowheads="1"/>
            </p:cNvSpPr>
            <p:nvPr/>
          </p:nvSpPr>
          <p:spPr bwMode="auto">
            <a:xfrm>
              <a:off x="8735823" y="5590258"/>
              <a:ext cx="718905" cy="558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VF</a:t>
              </a:r>
            </a:p>
          </p:txBody>
        </p:sp>
        <p:sp>
          <p:nvSpPr>
            <p:cNvPr id="96264" name="Rectangle 8"/>
            <p:cNvSpPr>
              <a:spLocks noChangeArrowheads="1"/>
            </p:cNvSpPr>
            <p:nvPr/>
          </p:nvSpPr>
          <p:spPr bwMode="auto">
            <a:xfrm>
              <a:off x="9789631" y="5590258"/>
              <a:ext cx="718905" cy="558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VF</a:t>
              </a:r>
            </a:p>
          </p:txBody>
        </p:sp>
        <p:sp>
          <p:nvSpPr>
            <p:cNvPr id="96265" name="Rectangle 9"/>
            <p:cNvSpPr>
              <a:spLocks noChangeArrowheads="1"/>
            </p:cNvSpPr>
            <p:nvPr/>
          </p:nvSpPr>
          <p:spPr bwMode="auto">
            <a:xfrm>
              <a:off x="7032768" y="5590258"/>
              <a:ext cx="718905" cy="558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VF</a:t>
              </a:r>
            </a:p>
          </p:txBody>
        </p:sp>
        <p:sp>
          <p:nvSpPr>
            <p:cNvPr id="96266" name="Rectangle 10"/>
            <p:cNvSpPr>
              <a:spLocks noChangeArrowheads="1"/>
            </p:cNvSpPr>
            <p:nvPr/>
          </p:nvSpPr>
          <p:spPr bwMode="auto">
            <a:xfrm>
              <a:off x="4749071" y="5590258"/>
              <a:ext cx="718905" cy="558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VF</a:t>
              </a:r>
            </a:p>
          </p:txBody>
        </p:sp>
        <p:sp>
          <p:nvSpPr>
            <p:cNvPr id="96267" name="Rectangle 11"/>
            <p:cNvSpPr>
              <a:spLocks noChangeArrowheads="1"/>
            </p:cNvSpPr>
            <p:nvPr/>
          </p:nvSpPr>
          <p:spPr bwMode="auto">
            <a:xfrm>
              <a:off x="2712288" y="5590258"/>
              <a:ext cx="718905" cy="558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VF</a:t>
              </a:r>
            </a:p>
          </p:txBody>
        </p:sp>
        <p:sp>
          <p:nvSpPr>
            <p:cNvPr id="96268" name="Rectangle 12"/>
            <p:cNvSpPr>
              <a:spLocks noChangeArrowheads="1"/>
            </p:cNvSpPr>
            <p:nvPr/>
          </p:nvSpPr>
          <p:spPr bwMode="auto">
            <a:xfrm>
              <a:off x="2737181" y="6305560"/>
              <a:ext cx="856450" cy="650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3400" i="1" dirty="0">
                  <a:solidFill>
                    <a:srgbClr val="000000"/>
                  </a:solidFill>
                  <a:latin typeface="Book Antiqua"/>
                </a:rPr>
                <a:t>R</a:t>
              </a:r>
              <a:r>
                <a:rPr lang="en-US" sz="3400" baseline="-25000" dirty="0">
                  <a:solidFill>
                    <a:srgbClr val="000000"/>
                  </a:solidFill>
                  <a:latin typeface="Book Antiqua"/>
                </a:rPr>
                <a:t>11</a:t>
              </a:r>
            </a:p>
          </p:txBody>
        </p:sp>
        <p:sp>
          <p:nvSpPr>
            <p:cNvPr id="96269" name="Rectangle 13"/>
            <p:cNvSpPr>
              <a:spLocks noChangeArrowheads="1"/>
            </p:cNvSpPr>
            <p:nvPr/>
          </p:nvSpPr>
          <p:spPr bwMode="auto">
            <a:xfrm>
              <a:off x="4800099" y="6305560"/>
              <a:ext cx="902988" cy="650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3400" i="1" dirty="0">
                  <a:solidFill>
                    <a:srgbClr val="000000"/>
                  </a:solidFill>
                  <a:latin typeface="Book Antiqua"/>
                </a:rPr>
                <a:t>R</a:t>
              </a:r>
              <a:r>
                <a:rPr lang="en-US" sz="3400" baseline="-25000" dirty="0">
                  <a:solidFill>
                    <a:srgbClr val="000000"/>
                  </a:solidFill>
                  <a:latin typeface="Book Antiqua"/>
                </a:rPr>
                <a:t>12</a:t>
              </a:r>
            </a:p>
          </p:txBody>
        </p:sp>
        <p:sp>
          <p:nvSpPr>
            <p:cNvPr id="96270" name="Rectangle 14"/>
            <p:cNvSpPr>
              <a:spLocks noChangeArrowheads="1"/>
            </p:cNvSpPr>
            <p:nvPr/>
          </p:nvSpPr>
          <p:spPr bwMode="auto">
            <a:xfrm>
              <a:off x="4772942" y="7400996"/>
              <a:ext cx="544125" cy="433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6271" name="Rectangle 15"/>
            <p:cNvSpPr>
              <a:spLocks noChangeArrowheads="1"/>
            </p:cNvSpPr>
            <p:nvPr/>
          </p:nvSpPr>
          <p:spPr bwMode="auto">
            <a:xfrm>
              <a:off x="6913379" y="6305560"/>
              <a:ext cx="902988" cy="650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3400" i="1" dirty="0">
                  <a:solidFill>
                    <a:srgbClr val="000000"/>
                  </a:solidFill>
                  <a:latin typeface="Book Antiqua"/>
                </a:rPr>
                <a:t>R</a:t>
              </a:r>
              <a:r>
                <a:rPr lang="en-US" sz="3400" baseline="-25000" dirty="0">
                  <a:solidFill>
                    <a:srgbClr val="000000"/>
                  </a:solidFill>
                  <a:latin typeface="Book Antiqua"/>
                </a:rPr>
                <a:t>21</a:t>
              </a:r>
            </a:p>
          </p:txBody>
        </p:sp>
        <p:sp>
          <p:nvSpPr>
            <p:cNvPr id="96272" name="Rectangle 16"/>
            <p:cNvSpPr>
              <a:spLocks noChangeArrowheads="1"/>
            </p:cNvSpPr>
            <p:nvPr/>
          </p:nvSpPr>
          <p:spPr bwMode="auto">
            <a:xfrm>
              <a:off x="8322232" y="6305560"/>
              <a:ext cx="902988" cy="650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3400" i="1" dirty="0">
                  <a:solidFill>
                    <a:srgbClr val="000000"/>
                  </a:solidFill>
                  <a:latin typeface="Book Antiqua"/>
                </a:rPr>
                <a:t>R</a:t>
              </a:r>
              <a:r>
                <a:rPr lang="en-US" sz="3400" baseline="-25000" dirty="0">
                  <a:solidFill>
                    <a:srgbClr val="000000"/>
                  </a:solidFill>
                  <a:latin typeface="Book Antiqua"/>
                </a:rPr>
                <a:t>22</a:t>
              </a:r>
            </a:p>
          </p:txBody>
        </p:sp>
        <p:sp>
          <p:nvSpPr>
            <p:cNvPr id="96273" name="Rectangle 17"/>
            <p:cNvSpPr>
              <a:spLocks noChangeArrowheads="1"/>
            </p:cNvSpPr>
            <p:nvPr/>
          </p:nvSpPr>
          <p:spPr bwMode="auto">
            <a:xfrm>
              <a:off x="10020081" y="6305560"/>
              <a:ext cx="902988" cy="650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3400" i="1" dirty="0">
                  <a:solidFill>
                    <a:srgbClr val="000000"/>
                  </a:solidFill>
                  <a:latin typeface="Book Antiqua"/>
                </a:rPr>
                <a:t>R</a:t>
              </a:r>
              <a:r>
                <a:rPr lang="en-US" sz="3400" baseline="-25000" dirty="0">
                  <a:solidFill>
                    <a:srgbClr val="000000"/>
                  </a:solidFill>
                  <a:latin typeface="Book Antiqua"/>
                </a:rPr>
                <a:t>23</a:t>
              </a:r>
            </a:p>
          </p:txBody>
        </p:sp>
        <p:sp>
          <p:nvSpPr>
            <p:cNvPr id="96274" name="Line 18"/>
            <p:cNvSpPr>
              <a:spLocks noChangeShapeType="1"/>
            </p:cNvSpPr>
            <p:nvPr/>
          </p:nvSpPr>
          <p:spPr bwMode="auto">
            <a:xfrm flipH="1">
              <a:off x="4208739" y="3314418"/>
              <a:ext cx="2221653" cy="141788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6275" name="Line 19"/>
            <p:cNvSpPr>
              <a:spLocks noChangeShapeType="1"/>
            </p:cNvSpPr>
            <p:nvPr/>
          </p:nvSpPr>
          <p:spPr bwMode="auto">
            <a:xfrm>
              <a:off x="6430392" y="3314418"/>
              <a:ext cx="2203591" cy="141788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6276" name="Rectangle 20"/>
            <p:cNvSpPr>
              <a:spLocks noChangeArrowheads="1"/>
            </p:cNvSpPr>
            <p:nvPr/>
          </p:nvSpPr>
          <p:spPr bwMode="auto">
            <a:xfrm>
              <a:off x="8440315" y="4684889"/>
              <a:ext cx="741327" cy="650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3400" i="1" dirty="0">
                  <a:solidFill>
                    <a:srgbClr val="000000"/>
                  </a:solidFill>
                  <a:latin typeface="Book Antiqua"/>
                </a:rPr>
                <a:t>R</a:t>
              </a:r>
              <a:r>
                <a:rPr lang="en-US" sz="3400" baseline="-25000" dirty="0">
                  <a:solidFill>
                    <a:srgbClr val="000000"/>
                  </a:solidFill>
                  <a:latin typeface="Book Antiqua"/>
                </a:rPr>
                <a:t>2</a:t>
              </a:r>
            </a:p>
          </p:txBody>
        </p:sp>
        <p:sp>
          <p:nvSpPr>
            <p:cNvPr id="96277" name="Line 21"/>
            <p:cNvSpPr>
              <a:spLocks noChangeShapeType="1"/>
            </p:cNvSpPr>
            <p:nvPr/>
          </p:nvSpPr>
          <p:spPr bwMode="auto">
            <a:xfrm flipH="1">
              <a:off x="3150776" y="5373511"/>
              <a:ext cx="975360" cy="79473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6278" name="Line 22"/>
            <p:cNvSpPr>
              <a:spLocks noChangeShapeType="1"/>
            </p:cNvSpPr>
            <p:nvPr/>
          </p:nvSpPr>
          <p:spPr bwMode="auto">
            <a:xfrm>
              <a:off x="4127218" y="5373511"/>
              <a:ext cx="957298" cy="79473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6279" name="Line 23"/>
            <p:cNvSpPr>
              <a:spLocks noChangeShapeType="1"/>
            </p:cNvSpPr>
            <p:nvPr/>
          </p:nvSpPr>
          <p:spPr bwMode="auto">
            <a:xfrm flipH="1">
              <a:off x="7343616" y="5400605"/>
              <a:ext cx="1463040" cy="82183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6280" name="Line 24"/>
            <p:cNvSpPr>
              <a:spLocks noChangeShapeType="1"/>
            </p:cNvSpPr>
            <p:nvPr/>
          </p:nvSpPr>
          <p:spPr bwMode="auto">
            <a:xfrm>
              <a:off x="8812671" y="5414998"/>
              <a:ext cx="1417884" cy="79473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6281" name="Line 25"/>
            <p:cNvSpPr>
              <a:spLocks noChangeShapeType="1"/>
            </p:cNvSpPr>
            <p:nvPr/>
          </p:nvSpPr>
          <p:spPr bwMode="auto">
            <a:xfrm>
              <a:off x="8796061" y="5400605"/>
              <a:ext cx="0" cy="82183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61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/>
              <a:t>Fragment Allocation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885776" y="3148608"/>
            <a:ext cx="11160338" cy="6048671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Problem Statement</a:t>
            </a:r>
          </a:p>
          <a:p>
            <a:pPr lvl="1">
              <a:lnSpc>
                <a:spcPct val="80000"/>
              </a:lnSpc>
              <a:buFont typeface="Monotype Sorts" charset="0"/>
              <a:buNone/>
            </a:pPr>
            <a:r>
              <a:rPr lang="en-US" sz="2400" dirty="0"/>
              <a:t>Given </a:t>
            </a:r>
          </a:p>
          <a:p>
            <a:pPr lvl="3">
              <a:lnSpc>
                <a:spcPct val="80000"/>
              </a:lnSpc>
              <a:buFont typeface="Monotype Sorts" charset="0"/>
              <a:buNone/>
            </a:pPr>
            <a:r>
              <a:rPr lang="en-US" sz="2400" i="1" dirty="0"/>
              <a:t>F</a:t>
            </a:r>
            <a:r>
              <a:rPr lang="en-US" sz="2400" dirty="0"/>
              <a:t> = {</a:t>
            </a:r>
            <a:r>
              <a:rPr lang="en-US" sz="2400" i="1" dirty="0"/>
              <a:t>F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i="1" dirty="0"/>
              <a:t>F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dirty="0"/>
              <a:t>} 	fragments</a:t>
            </a:r>
          </a:p>
          <a:p>
            <a:pPr lvl="3">
              <a:lnSpc>
                <a:spcPct val="80000"/>
              </a:lnSpc>
              <a:buFont typeface="Monotype Sorts" charset="0"/>
              <a:buNone/>
            </a:pPr>
            <a:r>
              <a:rPr lang="en-US" sz="2400" i="1" dirty="0"/>
              <a:t>S</a:t>
            </a:r>
            <a:r>
              <a:rPr lang="en-US" sz="2400" dirty="0"/>
              <a:t> ={</a:t>
            </a:r>
            <a:r>
              <a:rPr lang="en-US" sz="2400" i="1" dirty="0"/>
              <a:t>S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i="1" dirty="0"/>
              <a:t>S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i="1" dirty="0"/>
              <a:t>S</a:t>
            </a:r>
            <a:r>
              <a:rPr lang="en-US" sz="2400" i="1" baseline="-25000" dirty="0"/>
              <a:t>m</a:t>
            </a:r>
            <a:r>
              <a:rPr lang="en-US" sz="2400" dirty="0"/>
              <a:t>} 	network sites </a:t>
            </a:r>
          </a:p>
          <a:p>
            <a:pPr lvl="3">
              <a:lnSpc>
                <a:spcPct val="80000"/>
              </a:lnSpc>
              <a:buFont typeface="Monotype Sorts" charset="0"/>
              <a:buNone/>
            </a:pPr>
            <a:r>
              <a:rPr lang="en-US" sz="2400" i="1" dirty="0"/>
              <a:t>Q</a:t>
            </a:r>
            <a:r>
              <a:rPr lang="en-US" sz="2400" dirty="0"/>
              <a:t> = {</a:t>
            </a:r>
            <a:r>
              <a:rPr lang="en-US" sz="2400" i="1" dirty="0"/>
              <a:t>q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i="1" dirty="0"/>
              <a:t>q</a:t>
            </a:r>
            <a:r>
              <a:rPr lang="en-US" sz="2400" baseline="-25000" dirty="0"/>
              <a:t>2</a:t>
            </a:r>
            <a:r>
              <a:rPr lang="en-US" sz="2400" dirty="0"/>
              <a:t>,…, </a:t>
            </a:r>
            <a:r>
              <a:rPr lang="en-US" sz="2400" i="1" dirty="0" err="1"/>
              <a:t>q</a:t>
            </a:r>
            <a:r>
              <a:rPr lang="en-US" sz="2400" i="1" baseline="-25000" dirty="0" err="1"/>
              <a:t>q</a:t>
            </a:r>
            <a:r>
              <a:rPr lang="en-US" sz="2400" dirty="0"/>
              <a:t>}	applications </a:t>
            </a:r>
          </a:p>
          <a:p>
            <a:pPr lvl="1">
              <a:lnSpc>
                <a:spcPct val="80000"/>
              </a:lnSpc>
              <a:buFont typeface="Monotype Sorts" charset="0"/>
              <a:buNone/>
            </a:pPr>
            <a:r>
              <a:rPr lang="en-US" sz="2400" dirty="0"/>
              <a:t>Find the "optimal" distribution of </a:t>
            </a:r>
            <a:r>
              <a:rPr lang="en-US" sz="2400" i="1" dirty="0"/>
              <a:t>F</a:t>
            </a:r>
            <a:r>
              <a:rPr lang="en-US" sz="2400" dirty="0"/>
              <a:t> to </a:t>
            </a:r>
            <a:r>
              <a:rPr lang="en-US" sz="2400" i="1" dirty="0"/>
              <a:t>S</a:t>
            </a:r>
            <a:r>
              <a:rPr lang="en-US" sz="24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Optimality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Minimal cost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Communication + storage + processing (read &amp; update)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Cost in terms of time (usually)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Performance</a:t>
            </a:r>
          </a:p>
          <a:p>
            <a:pPr lvl="2">
              <a:lnSpc>
                <a:spcPct val="80000"/>
              </a:lnSpc>
              <a:buFont typeface="Monotype Sorts" charset="0"/>
              <a:buNone/>
            </a:pPr>
            <a:r>
              <a:rPr lang="en-US" sz="2400" dirty="0"/>
              <a:t>Response time and/or throughput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Constraints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Per site constraints (storage &amp; processing)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62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Information Requirements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885776" y="3364632"/>
            <a:ext cx="10873207" cy="5801101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Database information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selectivity of fragments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size of a fragment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Application information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access types and numbers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access localities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Communication network information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unit cost of storing data at a site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unit cost of processing at a site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Computer system information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bandwidth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latency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communication overhead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63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Allocation</a:t>
            </a:r>
          </a:p>
        </p:txBody>
      </p:sp>
      <p:sp>
        <p:nvSpPr>
          <p:cNvPr id="102402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529641" cy="5729093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60000"/>
              </a:spcBef>
              <a:buFont typeface="Monotype Sorts" charset="0"/>
              <a:buNone/>
            </a:pPr>
            <a:r>
              <a:rPr lang="en-US" sz="2400" dirty="0"/>
              <a:t>File Allocation (FAP) vs Database Allocation (DAP):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 sz="2400" dirty="0"/>
              <a:t>Fragments are not individual files</a:t>
            </a:r>
          </a:p>
          <a:p>
            <a:pPr lvl="2">
              <a:lnSpc>
                <a:spcPct val="100000"/>
              </a:lnSpc>
              <a:spcBef>
                <a:spcPct val="60000"/>
              </a:spcBef>
            </a:pPr>
            <a:r>
              <a:rPr lang="en-US" sz="2400" dirty="0"/>
              <a:t>relationships have to be maintained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 sz="2400" dirty="0"/>
              <a:t>Access to databases is more complicated</a:t>
            </a:r>
          </a:p>
          <a:p>
            <a:pPr lvl="2">
              <a:lnSpc>
                <a:spcPct val="100000"/>
              </a:lnSpc>
              <a:spcBef>
                <a:spcPct val="60000"/>
              </a:spcBef>
            </a:pPr>
            <a:r>
              <a:rPr lang="en-US" sz="2400" dirty="0"/>
              <a:t>remote file access model not applicable</a:t>
            </a:r>
          </a:p>
          <a:p>
            <a:pPr lvl="2">
              <a:lnSpc>
                <a:spcPct val="100000"/>
              </a:lnSpc>
              <a:spcBef>
                <a:spcPct val="60000"/>
              </a:spcBef>
            </a:pPr>
            <a:r>
              <a:rPr lang="en-US" sz="2400" dirty="0"/>
              <a:t>relationship between allocation and query processing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 sz="2400" dirty="0"/>
              <a:t>Cost of integrity enforcement should be considered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 sz="2400" dirty="0"/>
              <a:t>Cost of concurrency control should be considered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64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31602" y="1318540"/>
            <a:ext cx="10239350" cy="1009586"/>
          </a:xfrm>
          <a:noFill/>
          <a:ln/>
        </p:spPr>
        <p:txBody>
          <a:bodyPr/>
          <a:lstStyle/>
          <a:p>
            <a:r>
              <a:rPr lang="en-US" dirty="0"/>
              <a:t>Allocation – Information Requirements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816771" cy="5729093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2400" dirty="0"/>
              <a:t>Database Information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sz="2400" dirty="0"/>
              <a:t>selectivity of fragments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sz="2400" dirty="0"/>
              <a:t>size of a fragment 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2400" dirty="0"/>
              <a:t>Application Information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sz="2400" dirty="0"/>
              <a:t>number of read accesses of a query to a fragment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sz="2400" dirty="0"/>
              <a:t>number of update accesses of query to a fragment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sz="2400" dirty="0"/>
              <a:t>A  matrix indicating which queries updates which fragments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sz="2400" dirty="0"/>
              <a:t>A similar matrix for retrievals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sz="2400" dirty="0"/>
              <a:t>originating site of each query 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2400" dirty="0"/>
              <a:t>Site Information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sz="2400" dirty="0"/>
              <a:t>unit cost of storing data at a site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sz="2400" dirty="0"/>
              <a:t>unit cost of processing at a site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2400" dirty="0"/>
              <a:t>Network Information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sz="2400" dirty="0"/>
              <a:t>communication cost/frame between two sites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sz="2400" dirty="0"/>
              <a:t>frame size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65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Allocation Model</a:t>
            </a:r>
          </a:p>
        </p:txBody>
      </p:sp>
      <p:sp>
        <p:nvSpPr>
          <p:cNvPr id="105474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Font typeface="Monotype Sorts" charset="0"/>
              <a:buNone/>
            </a:pPr>
            <a:r>
              <a:rPr lang="en-US" b="1" dirty="0">
                <a:solidFill>
                  <a:schemeClr val="hlink"/>
                </a:solidFill>
              </a:rPr>
              <a:t>General Form</a:t>
            </a:r>
            <a:r>
              <a:rPr lang="en-US" dirty="0"/>
              <a:t>		</a:t>
            </a:r>
          </a:p>
          <a:p>
            <a:pPr>
              <a:buFont typeface="Monotype Sorts" charset="0"/>
              <a:buNone/>
            </a:pPr>
            <a:r>
              <a:rPr lang="en-US" dirty="0"/>
              <a:t>			min(Total Cost)</a:t>
            </a:r>
          </a:p>
          <a:p>
            <a:pPr>
              <a:buFont typeface="Monotype Sorts" charset="0"/>
              <a:buNone/>
            </a:pPr>
            <a:r>
              <a:rPr lang="en-US" dirty="0"/>
              <a:t>		subject to</a:t>
            </a:r>
          </a:p>
          <a:p>
            <a:pPr>
              <a:buFont typeface="Monotype Sorts" charset="0"/>
              <a:buNone/>
            </a:pPr>
            <a:r>
              <a:rPr lang="en-US" dirty="0"/>
              <a:t>			response time constraint</a:t>
            </a:r>
          </a:p>
          <a:p>
            <a:pPr>
              <a:buFont typeface="Monotype Sorts" charset="0"/>
              <a:buNone/>
            </a:pPr>
            <a:r>
              <a:rPr lang="en-US" dirty="0"/>
              <a:t>			storage constraint</a:t>
            </a:r>
          </a:p>
          <a:p>
            <a:pPr>
              <a:buFont typeface="Monotype Sorts" charset="0"/>
              <a:buNone/>
            </a:pPr>
            <a:r>
              <a:rPr lang="en-US" dirty="0"/>
              <a:t>			processing constraint</a:t>
            </a:r>
          </a:p>
          <a:p>
            <a:pPr>
              <a:buFont typeface="Monotype Sorts" charset="0"/>
              <a:buNone/>
            </a:pPr>
            <a:endParaRPr lang="en-US" dirty="0"/>
          </a:p>
          <a:p>
            <a:pPr>
              <a:buFont typeface="Monotype Sorts" charset="0"/>
              <a:buNone/>
            </a:pPr>
            <a:r>
              <a:rPr lang="en-US" dirty="0">
                <a:solidFill>
                  <a:schemeClr val="hlink"/>
                </a:solidFill>
              </a:rPr>
              <a:t>Decision Variable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30192" y="7220043"/>
            <a:ext cx="6649185" cy="1113141"/>
            <a:chOff x="2694976" y="7796107"/>
            <a:chExt cx="6649185" cy="1113141"/>
          </a:xfrm>
        </p:grpSpPr>
        <p:sp>
          <p:nvSpPr>
            <p:cNvPr id="105476" name="Rectangle 4"/>
            <p:cNvSpPr>
              <a:spLocks noChangeArrowheads="1"/>
            </p:cNvSpPr>
            <p:nvPr/>
          </p:nvSpPr>
          <p:spPr bwMode="auto">
            <a:xfrm>
              <a:off x="2694976" y="8036651"/>
              <a:ext cx="855096" cy="558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800" i="1" dirty="0" err="1">
                  <a:solidFill>
                    <a:srgbClr val="000000"/>
                  </a:solidFill>
                  <a:latin typeface="Book Antiqua"/>
                </a:rPr>
                <a:t>x</a:t>
              </a:r>
              <a:r>
                <a:rPr lang="en-US" sz="2800" i="1" baseline="-25000" dirty="0" err="1">
                  <a:solidFill>
                    <a:srgbClr val="000000"/>
                  </a:solidFill>
                  <a:latin typeface="Book Antiqua"/>
                </a:rPr>
                <a:t>ij</a:t>
              </a:r>
              <a:r>
                <a:rPr lang="en-US" sz="2800" i="1" baseline="-25000" dirty="0">
                  <a:solidFill>
                    <a:srgbClr val="000000"/>
                  </a:solidFill>
                  <a:latin typeface="Book Antiqua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Symbol" charset="0"/>
                  <a:sym typeface="Symbol"/>
                </a:rPr>
                <a:t></a:t>
              </a:r>
              <a:endParaRPr lang="en-US" sz="2800" dirty="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105477" name="Rectangle 5"/>
            <p:cNvSpPr>
              <a:spLocks noChangeArrowheads="1"/>
            </p:cNvSpPr>
            <p:nvPr/>
          </p:nvSpPr>
          <p:spPr bwMode="auto">
            <a:xfrm>
              <a:off x="3883206" y="7796107"/>
              <a:ext cx="5460955" cy="558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1 if fragment </a:t>
              </a:r>
              <a:r>
                <a:rPr lang="en-US" sz="2800" i="1" dirty="0">
                  <a:solidFill>
                    <a:srgbClr val="000000"/>
                  </a:solidFill>
                  <a:latin typeface="Book Antiqua"/>
                </a:rPr>
                <a:t>F</a:t>
              </a:r>
              <a:r>
                <a:rPr lang="en-US" sz="2800" i="1" baseline="-25000" dirty="0">
                  <a:solidFill>
                    <a:srgbClr val="000000"/>
                  </a:solidFill>
                  <a:latin typeface="Book Antiqua"/>
                </a:rPr>
                <a:t>i</a:t>
              </a:r>
              <a:r>
                <a:rPr lang="en-US" sz="2800" i="1" dirty="0">
                  <a:solidFill>
                    <a:srgbClr val="000000"/>
                  </a:solidFill>
                  <a:latin typeface="Book Antiqua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is stored at site </a:t>
              </a:r>
              <a:r>
                <a:rPr lang="en-US" sz="2800" i="1" dirty="0" err="1">
                  <a:solidFill>
                    <a:srgbClr val="000000"/>
                  </a:solidFill>
                  <a:latin typeface="Book Antiqua"/>
                </a:rPr>
                <a:t>S</a:t>
              </a:r>
              <a:r>
                <a:rPr lang="en-US" sz="2800" i="1" baseline="-25000" dirty="0" err="1">
                  <a:solidFill>
                    <a:srgbClr val="000000"/>
                  </a:solidFill>
                  <a:latin typeface="Book Antiqua"/>
                </a:rPr>
                <a:t>j</a:t>
              </a: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 </a:t>
              </a:r>
            </a:p>
          </p:txBody>
        </p:sp>
        <p:sp>
          <p:nvSpPr>
            <p:cNvPr id="105478" name="Rectangle 6"/>
            <p:cNvSpPr>
              <a:spLocks noChangeArrowheads="1"/>
            </p:cNvSpPr>
            <p:nvPr/>
          </p:nvSpPr>
          <p:spPr bwMode="auto">
            <a:xfrm>
              <a:off x="3883206" y="8344747"/>
              <a:ext cx="2093305" cy="558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0 otherwise</a:t>
              </a:r>
            </a:p>
          </p:txBody>
        </p:sp>
        <p:sp>
          <p:nvSpPr>
            <p:cNvPr id="2" name="Left Brace 1"/>
            <p:cNvSpPr/>
            <p:nvPr/>
          </p:nvSpPr>
          <p:spPr bwMode="auto">
            <a:xfrm>
              <a:off x="3550072" y="7829128"/>
              <a:ext cx="504056" cy="1080120"/>
            </a:xfrm>
            <a:prstGeom prst="leftBrace">
              <a:avLst/>
            </a:prstGeom>
            <a:noFill/>
            <a:ln>
              <a:solidFill>
                <a:schemeClr val="tx2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normalizeH="0" baseline="0" dirty="0">
                <a:ln>
                  <a:noFill/>
                </a:ln>
                <a:solidFill>
                  <a:srgbClr val="263750"/>
                </a:solidFill>
                <a:effectLst/>
                <a:latin typeface="Book Antiqua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66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Allocation Model</a:t>
            </a:r>
          </a:p>
        </p:txBody>
      </p:sp>
      <p:sp>
        <p:nvSpPr>
          <p:cNvPr id="106498" name="Rectangle 2"/>
          <p:cNvSpPr>
            <a:spLocks noGrp="1" noChangeArrowheads="1"/>
          </p:cNvSpPr>
          <p:nvPr>
            <p:ph idx="1"/>
          </p:nvPr>
        </p:nvSpPr>
        <p:spPr>
          <a:xfrm>
            <a:off x="597744" y="3412527"/>
            <a:ext cx="11448370" cy="5148966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 dirty="0">
                <a:solidFill>
                  <a:schemeClr val="tx2"/>
                </a:solidFill>
              </a:rPr>
              <a:t>Total Cost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  <a:buFont typeface="Monotype Sorts" charset="0"/>
              <a:buNone/>
            </a:pPr>
            <a:endParaRPr lang="en-US" dirty="0"/>
          </a:p>
          <a:p>
            <a:pPr lvl="1">
              <a:lnSpc>
                <a:spcPct val="100000"/>
              </a:lnSpc>
              <a:spcBef>
                <a:spcPct val="60000"/>
              </a:spcBef>
              <a:buFont typeface="Monotype Sorts" charset="0"/>
              <a:buNone/>
            </a:pPr>
            <a:endParaRPr lang="en-US" dirty="0"/>
          </a:p>
          <a:p>
            <a:pPr lvl="1">
              <a:lnSpc>
                <a:spcPct val="100000"/>
              </a:lnSpc>
              <a:spcBef>
                <a:spcPct val="60000"/>
              </a:spcBef>
              <a:buFont typeface="Monotype Sorts" charset="0"/>
              <a:buNone/>
            </a:pPr>
            <a:endParaRPr lang="en-US" dirty="0"/>
          </a:p>
          <a:p>
            <a:pPr lvl="1">
              <a:lnSpc>
                <a:spcPct val="100000"/>
              </a:lnSpc>
              <a:spcBef>
                <a:spcPct val="60000"/>
              </a:spcBef>
              <a:buFont typeface="Monotype Sorts" charset="0"/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 dirty="0"/>
              <a:t>Storage Cost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/>
              <a:t>(of fragment </a:t>
            </a:r>
            <a:r>
              <a:rPr lang="en-US" i="1" dirty="0" err="1"/>
              <a:t>F</a:t>
            </a:r>
            <a:r>
              <a:rPr lang="en-US" i="1" baseline="-25000" dirty="0" err="1"/>
              <a:t>j</a:t>
            </a:r>
            <a:r>
              <a:rPr lang="en-US" i="1" dirty="0"/>
              <a:t> </a:t>
            </a:r>
            <a:r>
              <a:rPr lang="en-US" dirty="0"/>
              <a:t>at </a:t>
            </a:r>
            <a:r>
              <a:rPr lang="en-US" i="1" dirty="0" err="1"/>
              <a:t>S</a:t>
            </a:r>
            <a:r>
              <a:rPr lang="en-US" i="1" baseline="-25000" dirty="0" err="1"/>
              <a:t>k</a:t>
            </a:r>
            <a:r>
              <a:rPr lang="en-US" dirty="0"/>
              <a:t>)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  <a:buFont typeface="Monotype Sorts" charset="0"/>
              <a:buNone/>
            </a:pPr>
            <a:r>
              <a:rPr lang="en-US" dirty="0"/>
              <a:t>	</a:t>
            </a:r>
          </a:p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 dirty="0"/>
              <a:t>Query Processing Cost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/>
              <a:t>(for one query)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  <a:buFont typeface="Monotype Sorts" charset="0"/>
              <a:buNone/>
            </a:pPr>
            <a:r>
              <a:rPr lang="en-US" dirty="0"/>
              <a:t>	processing component + transmission component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2461983" y="6985564"/>
            <a:ext cx="259895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Book Antiqua"/>
              </a:rPr>
              <a:t>  </a:t>
            </a: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2461983" y="6985564"/>
            <a:ext cx="259895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i="1" dirty="0">
                <a:solidFill>
                  <a:srgbClr val="000000"/>
                </a:solidFill>
                <a:latin typeface="Book Antiqua"/>
              </a:rPr>
              <a:t>  </a:t>
            </a:r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3819577" y="6797294"/>
            <a:ext cx="6283223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Book Antiqua"/>
              </a:rPr>
              <a:t>(unit storage cost at </a:t>
            </a:r>
            <a:r>
              <a:rPr lang="en-US" sz="2600" i="1" dirty="0" err="1">
                <a:solidFill>
                  <a:srgbClr val="000000"/>
                </a:solidFill>
                <a:latin typeface="Book Antiqua"/>
              </a:rPr>
              <a:t>S</a:t>
            </a:r>
            <a:r>
              <a:rPr lang="en-US" sz="2600" i="1" baseline="-25000" dirty="0" err="1">
                <a:solidFill>
                  <a:srgbClr val="000000"/>
                </a:solidFill>
                <a:latin typeface="Book Antiqua"/>
              </a:rPr>
              <a:t>k</a:t>
            </a:r>
            <a:r>
              <a:rPr lang="en-US" sz="2600" dirty="0">
                <a:solidFill>
                  <a:srgbClr val="000000"/>
                </a:solidFill>
                <a:latin typeface="Book Antiqua"/>
              </a:rPr>
              <a:t>) </a:t>
            </a:r>
            <a:r>
              <a:rPr lang="en-US" sz="2600" dirty="0">
                <a:solidFill>
                  <a:srgbClr val="000000"/>
                </a:solidFill>
                <a:latin typeface="Book Antiqua"/>
                <a:sym typeface="Symbol"/>
              </a:rPr>
              <a:t></a:t>
            </a:r>
            <a:r>
              <a:rPr lang="en-US" sz="2600" dirty="0">
                <a:solidFill>
                  <a:srgbClr val="000000"/>
                </a:solidFill>
                <a:latin typeface="Book Antiqua"/>
              </a:rPr>
              <a:t> (size of </a:t>
            </a:r>
            <a:r>
              <a:rPr lang="en-US" sz="2600" i="1" dirty="0" err="1">
                <a:solidFill>
                  <a:srgbClr val="000000"/>
                </a:solidFill>
                <a:latin typeface="Book Antiqua"/>
              </a:rPr>
              <a:t>F</a:t>
            </a:r>
            <a:r>
              <a:rPr lang="en-US" sz="2600" i="1" baseline="-25000" dirty="0" err="1">
                <a:solidFill>
                  <a:srgbClr val="000000"/>
                </a:solidFill>
                <a:latin typeface="Book Antiqua"/>
              </a:rPr>
              <a:t>j</a:t>
            </a:r>
            <a:r>
              <a:rPr lang="en-US" sz="2600" dirty="0">
                <a:solidFill>
                  <a:srgbClr val="000000"/>
                </a:solidFill>
                <a:latin typeface="Book Antiqua"/>
              </a:rPr>
              <a:t>) </a:t>
            </a:r>
            <a:r>
              <a:rPr lang="en-US" sz="2600" dirty="0">
                <a:solidFill>
                  <a:srgbClr val="000000"/>
                </a:solidFill>
                <a:latin typeface="Book Antiqua"/>
                <a:sym typeface="Symbol"/>
              </a:rPr>
              <a:t></a:t>
            </a:r>
            <a:r>
              <a:rPr lang="en-US" sz="2600" dirty="0">
                <a:solidFill>
                  <a:srgbClr val="000000"/>
                </a:solidFill>
                <a:latin typeface="Book Antiqua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Book Antiqua"/>
              </a:rPr>
              <a:t>x</a:t>
            </a:r>
            <a:r>
              <a:rPr lang="en-US" sz="2600" i="1" baseline="-25000" dirty="0" err="1">
                <a:solidFill>
                  <a:srgbClr val="000000"/>
                </a:solidFill>
                <a:latin typeface="Book Antiqua"/>
              </a:rPr>
              <a:t>jk</a:t>
            </a:r>
            <a:endParaRPr lang="en-US" sz="2600" i="1" baseline="-250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8395422" y="6823004"/>
            <a:ext cx="259895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Book Antiqua"/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74008" y="3292624"/>
            <a:ext cx="9049789" cy="2304256"/>
            <a:chOff x="1866438" y="3220616"/>
            <a:chExt cx="9985893" cy="2304256"/>
          </a:xfrm>
        </p:grpSpPr>
        <p:sp>
          <p:nvSpPr>
            <p:cNvPr id="106504" name="Rectangle 8"/>
            <p:cNvSpPr>
              <a:spLocks noChangeArrowheads="1"/>
            </p:cNvSpPr>
            <p:nvPr/>
          </p:nvSpPr>
          <p:spPr bwMode="auto">
            <a:xfrm>
              <a:off x="2308454" y="4809067"/>
              <a:ext cx="259895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  </a:t>
              </a:r>
            </a:p>
          </p:txBody>
        </p:sp>
        <p:sp>
          <p:nvSpPr>
            <p:cNvPr id="106505" name="Rectangle 9"/>
            <p:cNvSpPr>
              <a:spLocks noChangeArrowheads="1"/>
            </p:cNvSpPr>
            <p:nvPr/>
          </p:nvSpPr>
          <p:spPr bwMode="auto">
            <a:xfrm>
              <a:off x="3262040" y="3412527"/>
              <a:ext cx="3741408" cy="489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query processing cost </a:t>
              </a:r>
              <a:r>
                <a:rPr lang="en-US" sz="2600" dirty="0">
                  <a:solidFill>
                    <a:srgbClr val="000000"/>
                  </a:solidFill>
                  <a:latin typeface="Symbol" charset="0"/>
                  <a:sym typeface="Symbol"/>
                </a:rPr>
                <a:t></a:t>
              </a:r>
              <a:endParaRPr lang="en-US" sz="2600" dirty="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106506" name="Rectangle 10"/>
            <p:cNvSpPr>
              <a:spLocks noChangeArrowheads="1"/>
            </p:cNvSpPr>
            <p:nvPr/>
          </p:nvSpPr>
          <p:spPr bwMode="auto">
            <a:xfrm>
              <a:off x="1866438" y="3940696"/>
              <a:ext cx="1587122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Book Antiqua"/>
                </a:rPr>
                <a:t>all queries</a:t>
              </a:r>
            </a:p>
          </p:txBody>
        </p:sp>
        <p:sp>
          <p:nvSpPr>
            <p:cNvPr id="106507" name="Rectangle 11"/>
            <p:cNvSpPr>
              <a:spLocks noChangeArrowheads="1"/>
            </p:cNvSpPr>
            <p:nvPr/>
          </p:nvSpPr>
          <p:spPr bwMode="auto">
            <a:xfrm>
              <a:off x="2131343" y="3220616"/>
              <a:ext cx="673260" cy="874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5100" dirty="0">
                  <a:solidFill>
                    <a:srgbClr val="000000"/>
                  </a:solidFill>
                  <a:latin typeface="Symbol" charset="0"/>
                  <a:sym typeface="Symbol"/>
                </a:rPr>
                <a:t></a:t>
              </a:r>
              <a:endParaRPr lang="en-US" sz="5100" dirty="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106509" name="Rectangle 13"/>
            <p:cNvSpPr>
              <a:spLocks noChangeArrowheads="1"/>
            </p:cNvSpPr>
            <p:nvPr/>
          </p:nvSpPr>
          <p:spPr bwMode="auto">
            <a:xfrm>
              <a:off x="2615511" y="4483947"/>
              <a:ext cx="259895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        </a:t>
              </a:r>
            </a:p>
          </p:txBody>
        </p:sp>
        <p:sp>
          <p:nvSpPr>
            <p:cNvPr id="106510" name="Rectangle 14"/>
            <p:cNvSpPr>
              <a:spLocks noChangeArrowheads="1"/>
            </p:cNvSpPr>
            <p:nvPr/>
          </p:nvSpPr>
          <p:spPr bwMode="auto">
            <a:xfrm>
              <a:off x="5433211" y="4508782"/>
              <a:ext cx="5147154" cy="489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cost of storing a fragment at a site</a:t>
              </a:r>
            </a:p>
          </p:txBody>
        </p:sp>
        <p:sp>
          <p:nvSpPr>
            <p:cNvPr id="106511" name="Rectangle 15"/>
            <p:cNvSpPr>
              <a:spLocks noChangeArrowheads="1"/>
            </p:cNvSpPr>
            <p:nvPr/>
          </p:nvSpPr>
          <p:spPr bwMode="auto">
            <a:xfrm>
              <a:off x="4027197" y="5065772"/>
              <a:ext cx="1970941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Book Antiqua"/>
                </a:rPr>
                <a:t>all fragments</a:t>
              </a:r>
            </a:p>
          </p:txBody>
        </p:sp>
        <p:sp>
          <p:nvSpPr>
            <p:cNvPr id="106512" name="Rectangle 16"/>
            <p:cNvSpPr>
              <a:spLocks noChangeArrowheads="1"/>
            </p:cNvSpPr>
            <p:nvPr/>
          </p:nvSpPr>
          <p:spPr bwMode="auto">
            <a:xfrm>
              <a:off x="4280747" y="4316871"/>
              <a:ext cx="673260" cy="874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5100" dirty="0">
                  <a:solidFill>
                    <a:srgbClr val="000000"/>
                  </a:solidFill>
                  <a:latin typeface="Symbol" charset="0"/>
                  <a:sym typeface="Symbol"/>
                </a:rPr>
                <a:t></a:t>
              </a:r>
              <a:endParaRPr lang="en-US" sz="5100" dirty="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106513" name="Rectangle 17"/>
            <p:cNvSpPr>
              <a:spLocks noChangeArrowheads="1"/>
            </p:cNvSpPr>
            <p:nvPr/>
          </p:nvSpPr>
          <p:spPr bwMode="auto">
            <a:xfrm>
              <a:off x="2662884" y="5065772"/>
              <a:ext cx="1190980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Book Antiqua"/>
                </a:rPr>
                <a:t>all sites</a:t>
              </a:r>
            </a:p>
          </p:txBody>
        </p:sp>
        <p:sp>
          <p:nvSpPr>
            <p:cNvPr id="106514" name="Rectangle 18"/>
            <p:cNvSpPr>
              <a:spLocks noChangeArrowheads="1"/>
            </p:cNvSpPr>
            <p:nvPr/>
          </p:nvSpPr>
          <p:spPr bwMode="auto">
            <a:xfrm>
              <a:off x="2871894" y="4316871"/>
              <a:ext cx="673260" cy="874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5100" dirty="0">
                  <a:solidFill>
                    <a:srgbClr val="000000"/>
                  </a:solidFill>
                  <a:latin typeface="Symbol" charset="0"/>
                  <a:sym typeface="Symbol"/>
                </a:rPr>
                <a:t></a:t>
              </a:r>
              <a:endParaRPr lang="en-US" sz="5100" dirty="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106516" name="Rectangle 20"/>
            <p:cNvSpPr>
              <a:spLocks noChangeArrowheads="1"/>
            </p:cNvSpPr>
            <p:nvPr/>
          </p:nvSpPr>
          <p:spPr bwMode="auto">
            <a:xfrm>
              <a:off x="11592436" y="4483947"/>
              <a:ext cx="259895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  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67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Allocation Model</a:t>
            </a:r>
          </a:p>
        </p:txBody>
      </p:sp>
      <p:sp>
        <p:nvSpPr>
          <p:cNvPr id="107522" name="Rectangle 2"/>
          <p:cNvSpPr>
            <a:spLocks noGrp="1" noChangeArrowheads="1"/>
          </p:cNvSpPr>
          <p:nvPr>
            <p:ph idx="1"/>
          </p:nvPr>
        </p:nvSpPr>
        <p:spPr>
          <a:xfrm>
            <a:off x="741760" y="3508648"/>
            <a:ext cx="11161239" cy="5472607"/>
          </a:xfrm>
          <a:noFill/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Query Processing Cost</a:t>
            </a:r>
          </a:p>
          <a:p>
            <a:pPr lvl="1">
              <a:buFont typeface="Monotype Sorts" charset="0"/>
              <a:buNone/>
            </a:pPr>
            <a:r>
              <a:rPr lang="en-US" dirty="0">
                <a:solidFill>
                  <a:schemeClr val="hlink"/>
                </a:solidFill>
              </a:rPr>
              <a:t>Processing component</a:t>
            </a:r>
            <a:endParaRPr lang="en-US" dirty="0"/>
          </a:p>
          <a:p>
            <a:pPr lvl="2">
              <a:buFont typeface="Monotype Sorts" charset="0"/>
              <a:buNone/>
            </a:pPr>
            <a:r>
              <a:rPr lang="en-US" dirty="0"/>
              <a:t>access cost + integrity enforcement cost + concurrency control cost</a:t>
            </a:r>
          </a:p>
          <a:p>
            <a:pPr lvl="1"/>
            <a:r>
              <a:rPr lang="en-US" dirty="0"/>
              <a:t>Access cost</a:t>
            </a:r>
          </a:p>
          <a:p>
            <a:pPr lvl="1">
              <a:buFont typeface="Monotype Sorts" charset="0"/>
              <a:buNone/>
            </a:pPr>
            <a:endParaRPr lang="en-US" dirty="0"/>
          </a:p>
          <a:p>
            <a:pPr lvl="1">
              <a:buFont typeface="Monotype Sorts" charset="0"/>
              <a:buNone/>
            </a:pPr>
            <a:endParaRPr lang="en-US" dirty="0"/>
          </a:p>
          <a:p>
            <a:pPr lvl="1">
              <a:buFont typeface="Monotype Sorts" charset="0"/>
              <a:buNone/>
            </a:pPr>
            <a:endParaRPr lang="en-US" dirty="0"/>
          </a:p>
          <a:p>
            <a:pPr lvl="1">
              <a:buFont typeface="Monotype Sorts" charset="0"/>
              <a:buNone/>
            </a:pPr>
            <a:endParaRPr lang="en-US" dirty="0"/>
          </a:p>
          <a:p>
            <a:pPr lvl="1"/>
            <a:r>
              <a:rPr lang="en-US" dirty="0"/>
              <a:t>Integrity enforcement and concurrency control costs</a:t>
            </a:r>
          </a:p>
          <a:p>
            <a:pPr lvl="2"/>
            <a:r>
              <a:rPr lang="en-US" dirty="0"/>
              <a:t>Can be similarly calculated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2191049" y="6797294"/>
            <a:ext cx="259895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Book Antiqua"/>
              </a:rPr>
              <a:t>  </a:t>
            </a: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2191049" y="6797294"/>
            <a:ext cx="259895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i="1" dirty="0">
                <a:solidFill>
                  <a:srgbClr val="000000"/>
                </a:solidFill>
                <a:latin typeface="Book Antiqua"/>
              </a:rPr>
              <a:t>  </a:t>
            </a:r>
          </a:p>
        </p:txBody>
      </p:sp>
      <p:sp>
        <p:nvSpPr>
          <p:cNvPr id="107534" name="Rectangle 14"/>
          <p:cNvSpPr>
            <a:spLocks noChangeArrowheads="1"/>
          </p:cNvSpPr>
          <p:nvPr/>
        </p:nvSpPr>
        <p:spPr bwMode="auto">
          <a:xfrm>
            <a:off x="3988240" y="6616672"/>
            <a:ext cx="259895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Book Antiqua"/>
              </a:rPr>
              <a:t>                                        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72481" y="5582609"/>
            <a:ext cx="9814495" cy="1561841"/>
            <a:chOff x="1726780" y="4452337"/>
            <a:chExt cx="9814495" cy="1561841"/>
          </a:xfrm>
        </p:grpSpPr>
        <p:grpSp>
          <p:nvGrpSpPr>
            <p:cNvPr id="4" name="Group 3"/>
            <p:cNvGrpSpPr/>
            <p:nvPr/>
          </p:nvGrpSpPr>
          <p:grpSpPr>
            <a:xfrm>
              <a:off x="1726780" y="4452337"/>
              <a:ext cx="9814495" cy="1216551"/>
              <a:chOff x="1726780" y="4452337"/>
              <a:chExt cx="9814495" cy="1216551"/>
            </a:xfrm>
          </p:grpSpPr>
          <p:sp>
            <p:nvSpPr>
              <p:cNvPr id="107527" name="Rectangle 7"/>
              <p:cNvSpPr>
                <a:spLocks noChangeArrowheads="1"/>
              </p:cNvSpPr>
              <p:nvPr/>
            </p:nvSpPr>
            <p:spPr bwMode="auto">
              <a:xfrm>
                <a:off x="4523329" y="4732784"/>
                <a:ext cx="7017946" cy="48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600" dirty="0">
                    <a:solidFill>
                      <a:srgbClr val="000000"/>
                    </a:solidFill>
                    <a:latin typeface="Book Antiqua"/>
                  </a:rPr>
                  <a:t>(no. of update accesses+ no. of read accesses) </a:t>
                </a:r>
                <a:r>
                  <a:rPr lang="en-US" sz="2600" dirty="0">
                    <a:solidFill>
                      <a:srgbClr val="000000"/>
                    </a:solidFill>
                    <a:latin typeface="Book Antiqua"/>
                    <a:sym typeface="Symbol"/>
                  </a:rPr>
                  <a:t></a:t>
                </a:r>
                <a:endParaRPr lang="en-US" sz="2600" dirty="0">
                  <a:solidFill>
                    <a:srgbClr val="000000"/>
                  </a:solidFill>
                  <a:latin typeface="Book Antiqua"/>
                </a:endParaRPr>
              </a:p>
            </p:txBody>
          </p:sp>
          <p:sp>
            <p:nvSpPr>
              <p:cNvPr id="107528" name="Rectangle 8"/>
              <p:cNvSpPr>
                <a:spLocks noChangeArrowheads="1"/>
              </p:cNvSpPr>
              <p:nvPr/>
            </p:nvSpPr>
            <p:spPr bwMode="auto">
              <a:xfrm>
                <a:off x="3109155" y="5209788"/>
                <a:ext cx="1970941" cy="45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Book Antiqua"/>
                  </a:rPr>
                  <a:t>all fragments</a:t>
                </a:r>
              </a:p>
            </p:txBody>
          </p:sp>
          <p:sp>
            <p:nvSpPr>
              <p:cNvPr id="107529" name="Rectangle 9"/>
              <p:cNvSpPr>
                <a:spLocks noChangeArrowheads="1"/>
              </p:cNvSpPr>
              <p:nvPr/>
            </p:nvSpPr>
            <p:spPr bwMode="auto">
              <a:xfrm>
                <a:off x="3458917" y="4452337"/>
                <a:ext cx="673260" cy="8745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5100" dirty="0">
                    <a:solidFill>
                      <a:srgbClr val="000000"/>
                    </a:solidFill>
                    <a:latin typeface="Symbol" charset="0"/>
                    <a:sym typeface="Symbol"/>
                  </a:rPr>
                  <a:t></a:t>
                </a:r>
                <a:endParaRPr lang="en-US" sz="5100" dirty="0">
                  <a:solidFill>
                    <a:srgbClr val="000000"/>
                  </a:solidFill>
                  <a:latin typeface="Symbol" charset="0"/>
                </a:endParaRPr>
              </a:p>
            </p:txBody>
          </p:sp>
          <p:sp>
            <p:nvSpPr>
              <p:cNvPr id="107530" name="Rectangle 10"/>
              <p:cNvSpPr>
                <a:spLocks noChangeArrowheads="1"/>
              </p:cNvSpPr>
              <p:nvPr/>
            </p:nvSpPr>
            <p:spPr bwMode="auto">
              <a:xfrm>
                <a:off x="1726780" y="5209788"/>
                <a:ext cx="1190980" cy="45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Book Antiqua"/>
                  </a:rPr>
                  <a:t>all sites</a:t>
                </a:r>
              </a:p>
            </p:txBody>
          </p:sp>
          <p:sp>
            <p:nvSpPr>
              <p:cNvPr id="107531" name="Rectangle 11"/>
              <p:cNvSpPr>
                <a:spLocks noChangeArrowheads="1"/>
              </p:cNvSpPr>
              <p:nvPr/>
            </p:nvSpPr>
            <p:spPr bwMode="auto">
              <a:xfrm>
                <a:off x="2013939" y="4452337"/>
                <a:ext cx="673260" cy="8745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5100" dirty="0">
                    <a:solidFill>
                      <a:srgbClr val="000000"/>
                    </a:solidFill>
                    <a:latin typeface="Symbol" charset="0"/>
                    <a:sym typeface="Symbol"/>
                  </a:rPr>
                  <a:t></a:t>
                </a:r>
                <a:endParaRPr lang="en-US" sz="5100" dirty="0">
                  <a:solidFill>
                    <a:srgbClr val="000000"/>
                  </a:solidFill>
                  <a:latin typeface="Symbol" charset="0"/>
                </a:endParaRPr>
              </a:p>
            </p:txBody>
          </p:sp>
        </p:grpSp>
        <p:sp>
          <p:nvSpPr>
            <p:cNvPr id="107535" name="Rectangle 15"/>
            <p:cNvSpPr>
              <a:spLocks noChangeArrowheads="1"/>
            </p:cNvSpPr>
            <p:nvPr/>
          </p:nvSpPr>
          <p:spPr bwMode="auto">
            <a:xfrm>
              <a:off x="5932014" y="5486400"/>
              <a:ext cx="5082854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i="1" dirty="0" err="1">
                  <a:solidFill>
                    <a:srgbClr val="000000"/>
                  </a:solidFill>
                  <a:latin typeface="Book Antiqua"/>
                </a:rPr>
                <a:t>x</a:t>
              </a:r>
              <a:r>
                <a:rPr lang="en-US" sz="2600" i="1" baseline="-25000" dirty="0" err="1">
                  <a:solidFill>
                    <a:srgbClr val="000000"/>
                  </a:solidFill>
                  <a:latin typeface="Book Antiqua"/>
                </a:rPr>
                <a:t>ij</a:t>
              </a:r>
              <a:r>
                <a:rPr lang="en-US" sz="2600" i="1" dirty="0">
                  <a:solidFill>
                    <a:srgbClr val="000000"/>
                  </a:solidFill>
                  <a:latin typeface="Symbol" charset="0"/>
                </a:rPr>
                <a:t> </a:t>
              </a:r>
              <a:r>
                <a:rPr lang="en-US" sz="2600" dirty="0">
                  <a:solidFill>
                    <a:srgbClr val="000000"/>
                  </a:solidFill>
                  <a:latin typeface="Book Antiqua"/>
                  <a:sym typeface="Symbol"/>
                </a:rPr>
                <a:t></a:t>
              </a: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 local processing cost at a site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68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Allocation Model</a:t>
            </a:r>
          </a:p>
        </p:txBody>
      </p:sp>
      <p:sp>
        <p:nvSpPr>
          <p:cNvPr id="108546" name="Rectangle 2"/>
          <p:cNvSpPr>
            <a:spLocks noGrp="1" noChangeArrowheads="1"/>
          </p:cNvSpPr>
          <p:nvPr>
            <p:ph idx="1"/>
          </p:nvPr>
        </p:nvSpPr>
        <p:spPr>
          <a:xfrm>
            <a:off x="885776" y="3147364"/>
            <a:ext cx="11160338" cy="5414129"/>
          </a:xfrm>
          <a:noFill/>
          <a:ln/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Query Processing Cost</a:t>
            </a:r>
          </a:p>
          <a:p>
            <a:pPr lvl="1">
              <a:buFont typeface="Monotype Sorts" charset="0"/>
              <a:buNone/>
            </a:pPr>
            <a:r>
              <a:rPr lang="en-US" dirty="0">
                <a:solidFill>
                  <a:schemeClr val="hlink"/>
                </a:solidFill>
              </a:rPr>
              <a:t>Transmission component</a:t>
            </a:r>
            <a:endParaRPr lang="en-US" dirty="0"/>
          </a:p>
          <a:p>
            <a:pPr lvl="2">
              <a:buFont typeface="Monotype Sorts" charset="0"/>
              <a:buNone/>
            </a:pPr>
            <a:r>
              <a:rPr lang="en-US" dirty="0"/>
              <a:t>cost of processing updates + cost of processing retrievals</a:t>
            </a:r>
          </a:p>
          <a:p>
            <a:pPr lvl="1"/>
            <a:r>
              <a:rPr lang="en-US" dirty="0"/>
              <a:t>Cost of updates</a:t>
            </a:r>
          </a:p>
          <a:p>
            <a:pPr lvl="1">
              <a:buFont typeface="Monotype Sorts" charset="0"/>
              <a:buNone/>
            </a:pPr>
            <a:endParaRPr lang="en-US" dirty="0"/>
          </a:p>
          <a:p>
            <a:pPr lvl="1">
              <a:buFont typeface="Monotype Sorts" charset="0"/>
              <a:buNone/>
            </a:pPr>
            <a:endParaRPr lang="en-US" dirty="0"/>
          </a:p>
          <a:p>
            <a:pPr lvl="1">
              <a:buFont typeface="Monotype Sorts" charset="0"/>
              <a:buNone/>
            </a:pPr>
            <a:endParaRPr lang="en-US" dirty="0"/>
          </a:p>
          <a:p>
            <a:pPr lvl="1">
              <a:buFont typeface="Monotype Sorts" charset="0"/>
              <a:buNone/>
            </a:pPr>
            <a:endParaRPr lang="en-US" dirty="0"/>
          </a:p>
          <a:p>
            <a:pPr lvl="1"/>
            <a:r>
              <a:rPr lang="en-US" dirty="0"/>
              <a:t>Retrieval Cost</a:t>
            </a:r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207734" y="5236840"/>
            <a:ext cx="7303731" cy="2098170"/>
            <a:chOff x="2230836" y="4551680"/>
            <a:chExt cx="7303731" cy="2098170"/>
          </a:xfrm>
        </p:grpSpPr>
        <p:sp>
          <p:nvSpPr>
            <p:cNvPr id="108548" name="Rectangle 4"/>
            <p:cNvSpPr>
              <a:spLocks noChangeArrowheads="1"/>
            </p:cNvSpPr>
            <p:nvPr/>
          </p:nvSpPr>
          <p:spPr bwMode="auto">
            <a:xfrm>
              <a:off x="2696792" y="5946987"/>
              <a:ext cx="259895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  </a:t>
              </a:r>
            </a:p>
          </p:txBody>
        </p:sp>
        <p:sp>
          <p:nvSpPr>
            <p:cNvPr id="108549" name="Rectangle 5"/>
            <p:cNvSpPr>
              <a:spLocks noChangeArrowheads="1"/>
            </p:cNvSpPr>
            <p:nvPr/>
          </p:nvSpPr>
          <p:spPr bwMode="auto">
            <a:xfrm>
              <a:off x="4486176" y="4718756"/>
              <a:ext cx="3706142" cy="489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update message cost  </a:t>
              </a:r>
              <a:r>
                <a:rPr lang="en-US" sz="2600" dirty="0">
                  <a:solidFill>
                    <a:srgbClr val="000000"/>
                  </a:solidFill>
                  <a:latin typeface="Symbol" charset="0"/>
                  <a:sym typeface="Symbol"/>
                </a:rPr>
                <a:t></a:t>
              </a:r>
              <a:endParaRPr lang="en-US" sz="2600" dirty="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108550" name="Rectangle 6"/>
            <p:cNvSpPr>
              <a:spLocks noChangeArrowheads="1"/>
            </p:cNvSpPr>
            <p:nvPr/>
          </p:nvSpPr>
          <p:spPr bwMode="auto">
            <a:xfrm>
              <a:off x="3595149" y="5287639"/>
              <a:ext cx="1970941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Book Antiqua"/>
                </a:rPr>
                <a:t>all fragments</a:t>
              </a:r>
            </a:p>
          </p:txBody>
        </p:sp>
        <p:sp>
          <p:nvSpPr>
            <p:cNvPr id="108551" name="Rectangle 7"/>
            <p:cNvSpPr>
              <a:spLocks noChangeArrowheads="1"/>
            </p:cNvSpPr>
            <p:nvPr/>
          </p:nvSpPr>
          <p:spPr bwMode="auto">
            <a:xfrm>
              <a:off x="3946598" y="4551680"/>
              <a:ext cx="673260" cy="874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5100" dirty="0">
                  <a:solidFill>
                    <a:srgbClr val="000000"/>
                  </a:solidFill>
                  <a:latin typeface="Symbol" charset="0"/>
                  <a:sym typeface="Symbol"/>
                </a:rPr>
                <a:t></a:t>
              </a:r>
              <a:endParaRPr lang="en-US" sz="5100" dirty="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108552" name="Rectangle 8"/>
            <p:cNvSpPr>
              <a:spLocks noChangeArrowheads="1"/>
            </p:cNvSpPr>
            <p:nvPr/>
          </p:nvSpPr>
          <p:spPr bwMode="auto">
            <a:xfrm>
              <a:off x="2230836" y="5287639"/>
              <a:ext cx="1190980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Book Antiqua"/>
                </a:rPr>
                <a:t>all sites</a:t>
              </a:r>
            </a:p>
          </p:txBody>
        </p:sp>
        <p:sp>
          <p:nvSpPr>
            <p:cNvPr id="108553" name="Rectangle 9"/>
            <p:cNvSpPr>
              <a:spLocks noChangeArrowheads="1"/>
            </p:cNvSpPr>
            <p:nvPr/>
          </p:nvSpPr>
          <p:spPr bwMode="auto">
            <a:xfrm>
              <a:off x="2519682" y="4551680"/>
              <a:ext cx="673260" cy="874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5100" dirty="0">
                  <a:solidFill>
                    <a:srgbClr val="000000"/>
                  </a:solidFill>
                  <a:latin typeface="Symbol" charset="0"/>
                  <a:sym typeface="Symbol"/>
                </a:rPr>
                <a:t></a:t>
              </a:r>
              <a:endParaRPr lang="en-US" sz="5100" dirty="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108555" name="Rectangle 11"/>
            <p:cNvSpPr>
              <a:spLocks noChangeArrowheads="1"/>
            </p:cNvSpPr>
            <p:nvPr/>
          </p:nvSpPr>
          <p:spPr bwMode="auto">
            <a:xfrm>
              <a:off x="3365093" y="5621867"/>
              <a:ext cx="259895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                </a:t>
              </a:r>
            </a:p>
          </p:txBody>
        </p:sp>
        <p:sp>
          <p:nvSpPr>
            <p:cNvPr id="108556" name="Rectangle 12"/>
            <p:cNvSpPr>
              <a:spLocks noChangeArrowheads="1"/>
            </p:cNvSpPr>
            <p:nvPr/>
          </p:nvSpPr>
          <p:spPr bwMode="auto">
            <a:xfrm>
              <a:off x="6059847" y="5621867"/>
              <a:ext cx="3474720" cy="489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acknowledgment cost   </a:t>
              </a:r>
            </a:p>
          </p:txBody>
        </p:sp>
        <p:sp>
          <p:nvSpPr>
            <p:cNvPr id="108557" name="Rectangle 13"/>
            <p:cNvSpPr>
              <a:spLocks noChangeArrowheads="1"/>
            </p:cNvSpPr>
            <p:nvPr/>
          </p:nvSpPr>
          <p:spPr bwMode="auto">
            <a:xfrm>
              <a:off x="4931753" y="6190750"/>
              <a:ext cx="1970941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Book Antiqua"/>
                </a:rPr>
                <a:t>all fragments</a:t>
              </a:r>
            </a:p>
          </p:txBody>
        </p:sp>
        <p:sp>
          <p:nvSpPr>
            <p:cNvPr id="108558" name="Rectangle 14"/>
            <p:cNvSpPr>
              <a:spLocks noChangeArrowheads="1"/>
            </p:cNvSpPr>
            <p:nvPr/>
          </p:nvSpPr>
          <p:spPr bwMode="auto">
            <a:xfrm>
              <a:off x="5301264" y="5454791"/>
              <a:ext cx="673260" cy="874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5100" dirty="0">
                  <a:solidFill>
                    <a:srgbClr val="000000"/>
                  </a:solidFill>
                  <a:latin typeface="Symbol" charset="0"/>
                  <a:sym typeface="Symbol"/>
                </a:rPr>
                <a:t></a:t>
              </a:r>
              <a:endParaRPr lang="en-US" sz="5100" dirty="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108559" name="Rectangle 15"/>
            <p:cNvSpPr>
              <a:spLocks noChangeArrowheads="1"/>
            </p:cNvSpPr>
            <p:nvPr/>
          </p:nvSpPr>
          <p:spPr bwMode="auto">
            <a:xfrm>
              <a:off x="3567440" y="6190750"/>
              <a:ext cx="1190980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Book Antiqua"/>
                </a:rPr>
                <a:t>all sites</a:t>
              </a:r>
            </a:p>
          </p:txBody>
        </p:sp>
        <p:sp>
          <p:nvSpPr>
            <p:cNvPr id="108560" name="Rectangle 16"/>
            <p:cNvSpPr>
              <a:spLocks noChangeArrowheads="1"/>
            </p:cNvSpPr>
            <p:nvPr/>
          </p:nvSpPr>
          <p:spPr bwMode="auto">
            <a:xfrm>
              <a:off x="3856286" y="5454791"/>
              <a:ext cx="673260" cy="874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5100" dirty="0">
                  <a:solidFill>
                    <a:srgbClr val="000000"/>
                  </a:solidFill>
                  <a:latin typeface="Symbol" charset="0"/>
                  <a:sym typeface="Symbol"/>
                </a:rPr>
                <a:t></a:t>
              </a:r>
              <a:endParaRPr lang="en-US" sz="5100" dirty="0">
                <a:solidFill>
                  <a:srgbClr val="000000"/>
                </a:solidFill>
                <a:latin typeface="Symbol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74234" y="7829128"/>
            <a:ext cx="8972782" cy="1634087"/>
            <a:chOff x="2097336" y="7270046"/>
            <a:chExt cx="8972782" cy="1634087"/>
          </a:xfrm>
        </p:grpSpPr>
        <p:sp>
          <p:nvSpPr>
            <p:cNvPr id="108562" name="Rectangle 18"/>
            <p:cNvSpPr>
              <a:spLocks noChangeArrowheads="1"/>
            </p:cNvSpPr>
            <p:nvPr/>
          </p:nvSpPr>
          <p:spPr bwMode="auto">
            <a:xfrm>
              <a:off x="2805165" y="8376355"/>
              <a:ext cx="259895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  </a:t>
              </a:r>
            </a:p>
          </p:txBody>
        </p:sp>
        <p:sp>
          <p:nvSpPr>
            <p:cNvPr id="108564" name="Rectangle 20"/>
            <p:cNvSpPr>
              <a:spLocks noChangeArrowheads="1"/>
            </p:cNvSpPr>
            <p:nvPr/>
          </p:nvSpPr>
          <p:spPr bwMode="auto">
            <a:xfrm>
              <a:off x="3484294" y="7469088"/>
              <a:ext cx="787964" cy="489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min</a:t>
              </a:r>
            </a:p>
          </p:txBody>
        </p:sp>
        <p:sp>
          <p:nvSpPr>
            <p:cNvPr id="108565" name="Rectangle 21"/>
            <p:cNvSpPr>
              <a:spLocks noChangeArrowheads="1"/>
            </p:cNvSpPr>
            <p:nvPr/>
          </p:nvSpPr>
          <p:spPr bwMode="auto">
            <a:xfrm>
              <a:off x="4102841" y="7679573"/>
              <a:ext cx="1022940" cy="3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all sites</a:t>
              </a:r>
            </a:p>
          </p:txBody>
        </p:sp>
        <p:sp>
          <p:nvSpPr>
            <p:cNvPr id="108566" name="Rectangle 22"/>
            <p:cNvSpPr>
              <a:spLocks noChangeArrowheads="1"/>
            </p:cNvSpPr>
            <p:nvPr/>
          </p:nvSpPr>
          <p:spPr bwMode="auto">
            <a:xfrm>
              <a:off x="2097336" y="8045152"/>
              <a:ext cx="1970941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Book Antiqua"/>
                </a:rPr>
                <a:t>all fragments</a:t>
              </a:r>
            </a:p>
          </p:txBody>
        </p:sp>
        <p:sp>
          <p:nvSpPr>
            <p:cNvPr id="108567" name="Rectangle 23"/>
            <p:cNvSpPr>
              <a:spLocks noChangeArrowheads="1"/>
            </p:cNvSpPr>
            <p:nvPr/>
          </p:nvSpPr>
          <p:spPr bwMode="auto">
            <a:xfrm>
              <a:off x="2628055" y="7270046"/>
              <a:ext cx="673260" cy="874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5100" dirty="0">
                  <a:solidFill>
                    <a:srgbClr val="000000"/>
                  </a:solidFill>
                  <a:latin typeface="Symbol" charset="0"/>
                  <a:sym typeface="Symbol"/>
                </a:rPr>
                <a:t></a:t>
              </a:r>
              <a:endParaRPr lang="en-US" sz="5100" dirty="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108568" name="Rectangle 24"/>
            <p:cNvSpPr>
              <a:spLocks noChangeArrowheads="1"/>
            </p:cNvSpPr>
            <p:nvPr/>
          </p:nvSpPr>
          <p:spPr bwMode="auto">
            <a:xfrm>
              <a:off x="5037467" y="7469088"/>
              <a:ext cx="4610386" cy="489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(cost of retrieval command  </a:t>
              </a:r>
              <a:r>
                <a:rPr lang="en-US" sz="2600" dirty="0">
                  <a:solidFill>
                    <a:srgbClr val="000000"/>
                  </a:solidFill>
                  <a:latin typeface="Symbol" charset="0"/>
                  <a:sym typeface="Symbol"/>
                </a:rPr>
                <a:t></a:t>
              </a: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 </a:t>
              </a:r>
            </a:p>
          </p:txBody>
        </p:sp>
        <p:sp>
          <p:nvSpPr>
            <p:cNvPr id="108570" name="Rectangle 26"/>
            <p:cNvSpPr>
              <a:spLocks noChangeArrowheads="1"/>
            </p:cNvSpPr>
            <p:nvPr/>
          </p:nvSpPr>
          <p:spPr bwMode="auto">
            <a:xfrm>
              <a:off x="6253311" y="8117160"/>
              <a:ext cx="4816807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cost of sending back the result)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69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Fragmentation considerations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>
          <a:xfrm>
            <a:off x="741760" y="3508648"/>
            <a:ext cx="11304353" cy="6048672"/>
          </a:xfrm>
        </p:spPr>
        <p:txBody>
          <a:bodyPr>
            <a:noAutofit/>
          </a:bodyPr>
          <a:lstStyle/>
          <a:p>
            <a:r>
              <a:rPr lang="en-US" sz="2400" dirty="0"/>
              <a:t>Can't we just distribute relations?</a:t>
            </a:r>
          </a:p>
          <a:p>
            <a:r>
              <a:rPr lang="en-US" sz="2400" dirty="0"/>
              <a:t>What is a reasonable unit of distribution?</a:t>
            </a:r>
          </a:p>
          <a:p>
            <a:pPr lvl="1"/>
            <a:r>
              <a:rPr lang="en-US" sz="2400" b="1" dirty="0"/>
              <a:t>Relation</a:t>
            </a:r>
            <a:r>
              <a:rPr lang="en-US" sz="2400" dirty="0"/>
              <a:t>? A relation is </a:t>
            </a:r>
            <a:r>
              <a:rPr lang="en-US" sz="2400" u="sng" dirty="0"/>
              <a:t>not</a:t>
            </a:r>
            <a:r>
              <a:rPr lang="en-US" sz="2400" dirty="0"/>
              <a:t> the appropriate unit of distribution.</a:t>
            </a:r>
          </a:p>
          <a:p>
            <a:pPr marL="2565400" lvl="2" indent="-1525588">
              <a:buNone/>
            </a:pPr>
            <a:r>
              <a:rPr lang="en-US" sz="2400" dirty="0"/>
              <a:t>Reason 1: User views are subsets of relations </a:t>
            </a:r>
            <a:r>
              <a:rPr lang="en-US" sz="24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/>
              <a:t>locality (storing views locally, and not the entire relation)</a:t>
            </a:r>
          </a:p>
          <a:p>
            <a:pPr marL="2565400" lvl="2" indent="-1525588">
              <a:buNone/>
            </a:pPr>
            <a:r>
              <a:rPr lang="en-US" sz="2400" dirty="0"/>
              <a:t>Reason 2: Replicated relations or not? </a:t>
            </a:r>
            <a:r>
              <a:rPr lang="en-US" sz="2400" dirty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sz="2400" dirty="0"/>
              <a:t>extra communication vs difficulty of updates</a:t>
            </a:r>
          </a:p>
          <a:p>
            <a:pPr marL="2565400" lvl="3" indent="-1541463" defTabSz="512763">
              <a:buNone/>
            </a:pPr>
            <a:r>
              <a:rPr lang="en-US" sz="2400" dirty="0"/>
              <a:t>Reason 3: Decomposition of a relation into </a:t>
            </a:r>
            <a:r>
              <a:rPr lang="en-US" sz="2400" u="sng" dirty="0"/>
              <a:t>fragments</a:t>
            </a:r>
            <a:r>
              <a:rPr lang="en-US" sz="2400" dirty="0"/>
              <a:t>, each being treated as a unit, permits a number of transactions to execute concurrently </a:t>
            </a:r>
            <a:r>
              <a:rPr lang="en-US" sz="24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u="sng" dirty="0">
                <a:sym typeface="Wingdings" panose="05000000000000000000" pitchFamily="2" charset="2"/>
              </a:rPr>
              <a:t>parallel query processing</a:t>
            </a:r>
            <a:endParaRPr lang="en-US" sz="2400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7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Allocation Model</a:t>
            </a:r>
          </a:p>
        </p:txBody>
      </p:sp>
      <p:sp>
        <p:nvSpPr>
          <p:cNvPr id="109570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540195"/>
            <a:ext cx="10816771" cy="5021298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dirty="0">
                <a:solidFill>
                  <a:schemeClr val="tx2"/>
                </a:solidFill>
              </a:rPr>
              <a:t>Constraints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Response Time</a:t>
            </a:r>
          </a:p>
          <a:p>
            <a:pPr lvl="2">
              <a:lnSpc>
                <a:spcPct val="100000"/>
              </a:lnSpc>
              <a:spcBef>
                <a:spcPct val="40000"/>
              </a:spcBef>
              <a:buFont typeface="Monotype Sorts" charset="0"/>
              <a:buNone/>
            </a:pPr>
            <a:r>
              <a:rPr lang="en-US" dirty="0"/>
              <a:t>execution time of query  ≤ max. allowable response time for that query		    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Storage Constraint (for a site)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  <a:buFont typeface="Monotype Sorts" charset="0"/>
              <a:buNone/>
            </a:pPr>
            <a:endParaRPr lang="en-US" dirty="0"/>
          </a:p>
          <a:p>
            <a:pPr lvl="1">
              <a:lnSpc>
                <a:spcPct val="100000"/>
              </a:lnSpc>
              <a:spcBef>
                <a:spcPct val="40000"/>
              </a:spcBef>
              <a:buFont typeface="Monotype Sorts" charset="0"/>
              <a:buNone/>
            </a:pPr>
            <a:endParaRPr lang="en-US" dirty="0"/>
          </a:p>
          <a:p>
            <a:pPr lvl="1">
              <a:lnSpc>
                <a:spcPct val="100000"/>
              </a:lnSpc>
              <a:spcBef>
                <a:spcPct val="40000"/>
              </a:spcBef>
              <a:buFont typeface="Monotype Sorts" charset="0"/>
              <a:buNone/>
            </a:pPr>
            <a:endParaRPr lang="en-US" dirty="0"/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Processing constraint (for a site)</a:t>
            </a:r>
          </a:p>
          <a:p>
            <a:endParaRPr lang="en-US" dirty="0"/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2868383" y="6371449"/>
            <a:ext cx="259895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Book Antiqua"/>
              </a:rPr>
              <a:t>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67770" y="5337146"/>
            <a:ext cx="9130995" cy="1267846"/>
            <a:chOff x="2167770" y="4732784"/>
            <a:chExt cx="9130995" cy="1267846"/>
          </a:xfrm>
        </p:grpSpPr>
        <p:sp>
          <p:nvSpPr>
            <p:cNvPr id="109573" name="Rectangle 5"/>
            <p:cNvSpPr>
              <a:spLocks noChangeArrowheads="1"/>
            </p:cNvSpPr>
            <p:nvPr/>
          </p:nvSpPr>
          <p:spPr bwMode="auto">
            <a:xfrm>
              <a:off x="3550072" y="4899859"/>
              <a:ext cx="7748693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storage requirement of a fragment at that site  </a:t>
              </a:r>
              <a:r>
                <a:rPr lang="en-US" sz="2600" dirty="0">
                  <a:solidFill>
                    <a:srgbClr val="000000"/>
                  </a:solidFill>
                  <a:latin typeface="Symbol" charset="0"/>
                  <a:sym typeface="Symbol"/>
                </a:rPr>
                <a:t></a:t>
              </a: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     </a:t>
              </a:r>
            </a:p>
          </p:txBody>
        </p:sp>
        <p:sp>
          <p:nvSpPr>
            <p:cNvPr id="109574" name="Rectangle 6"/>
            <p:cNvSpPr>
              <a:spLocks noChangeArrowheads="1"/>
            </p:cNvSpPr>
            <p:nvPr/>
          </p:nvSpPr>
          <p:spPr bwMode="auto">
            <a:xfrm>
              <a:off x="2167770" y="5503629"/>
              <a:ext cx="2048095" cy="497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Book Antiqua"/>
                </a:rPr>
                <a:t>all fragments</a:t>
              </a:r>
            </a:p>
          </p:txBody>
        </p:sp>
        <p:sp>
          <p:nvSpPr>
            <p:cNvPr id="109575" name="Rectangle 7"/>
            <p:cNvSpPr>
              <a:spLocks noChangeArrowheads="1"/>
            </p:cNvSpPr>
            <p:nvPr/>
          </p:nvSpPr>
          <p:spPr bwMode="auto">
            <a:xfrm>
              <a:off x="2652321" y="4732784"/>
              <a:ext cx="750414" cy="912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5100" dirty="0">
                  <a:solidFill>
                    <a:srgbClr val="000000"/>
                  </a:solidFill>
                  <a:latin typeface="Symbol" charset="0"/>
                  <a:sym typeface="Symbol"/>
                </a:rPr>
                <a:t></a:t>
              </a:r>
              <a:endParaRPr lang="en-US" sz="5100" dirty="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109576" name="Rectangle 8"/>
            <p:cNvSpPr>
              <a:spLocks noChangeArrowheads="1"/>
            </p:cNvSpPr>
            <p:nvPr/>
          </p:nvSpPr>
          <p:spPr bwMode="auto">
            <a:xfrm>
              <a:off x="5125326" y="5308848"/>
              <a:ext cx="4250571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storage capacity at that site</a:t>
              </a:r>
            </a:p>
          </p:txBody>
        </p:sp>
      </p:grpSp>
      <p:sp>
        <p:nvSpPr>
          <p:cNvPr id="109577" name="Rectangle 9"/>
          <p:cNvSpPr>
            <a:spLocks noChangeArrowheads="1"/>
          </p:cNvSpPr>
          <p:nvPr/>
        </p:nvSpPr>
        <p:spPr bwMode="auto">
          <a:xfrm>
            <a:off x="2886445" y="8701475"/>
            <a:ext cx="259895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Book Antiqua"/>
              </a:rPr>
              <a:t> 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415787" y="7469088"/>
            <a:ext cx="7759021" cy="1235020"/>
            <a:chOff x="2370494" y="7595165"/>
            <a:chExt cx="7759021" cy="1235020"/>
          </a:xfrm>
        </p:grpSpPr>
        <p:sp>
          <p:nvSpPr>
            <p:cNvPr id="109578" name="Rectangle 10"/>
            <p:cNvSpPr>
              <a:spLocks noChangeArrowheads="1"/>
            </p:cNvSpPr>
            <p:nvPr/>
          </p:nvSpPr>
          <p:spPr bwMode="auto">
            <a:xfrm>
              <a:off x="3564515" y="7829128"/>
              <a:ext cx="6102478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processing load of a query at that site  </a:t>
              </a:r>
              <a:r>
                <a:rPr lang="en-US" sz="2600" dirty="0">
                  <a:solidFill>
                    <a:srgbClr val="000000"/>
                  </a:solidFill>
                  <a:latin typeface="Symbol" charset="0"/>
                  <a:sym typeface="Symbol"/>
                </a:rPr>
                <a:t></a:t>
              </a: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    </a:t>
              </a:r>
            </a:p>
          </p:txBody>
        </p:sp>
        <p:sp>
          <p:nvSpPr>
            <p:cNvPr id="109579" name="Rectangle 11"/>
            <p:cNvSpPr>
              <a:spLocks noChangeArrowheads="1"/>
            </p:cNvSpPr>
            <p:nvPr/>
          </p:nvSpPr>
          <p:spPr bwMode="auto">
            <a:xfrm>
              <a:off x="2370494" y="8333184"/>
              <a:ext cx="1664276" cy="497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Book Antiqua"/>
                </a:rPr>
                <a:t>all queries</a:t>
              </a:r>
            </a:p>
          </p:txBody>
        </p:sp>
        <p:sp>
          <p:nvSpPr>
            <p:cNvPr id="109580" name="Rectangle 12"/>
            <p:cNvSpPr>
              <a:spLocks noChangeArrowheads="1"/>
            </p:cNvSpPr>
            <p:nvPr/>
          </p:nvSpPr>
          <p:spPr bwMode="auto">
            <a:xfrm>
              <a:off x="2670383" y="7595165"/>
              <a:ext cx="750414" cy="912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5100" dirty="0">
                  <a:solidFill>
                    <a:srgbClr val="000000"/>
                  </a:solidFill>
                  <a:latin typeface="Symbol" charset="0"/>
                  <a:sym typeface="Symbol"/>
                </a:rPr>
                <a:t></a:t>
              </a:r>
              <a:endParaRPr lang="en-US" sz="5100" dirty="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109581" name="Rectangle 13"/>
            <p:cNvSpPr>
              <a:spLocks noChangeArrowheads="1"/>
            </p:cNvSpPr>
            <p:nvPr/>
          </p:nvSpPr>
          <p:spPr bwMode="auto">
            <a:xfrm>
              <a:off x="5362038" y="8261176"/>
              <a:ext cx="4767477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processing capacity of that site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70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Allocation Model</a:t>
            </a:r>
          </a:p>
        </p:txBody>
      </p:sp>
      <p:sp>
        <p:nvSpPr>
          <p:cNvPr id="110594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540195"/>
            <a:ext cx="10529641" cy="5021298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5000"/>
              </a:spcBef>
            </a:pPr>
            <a:r>
              <a:rPr lang="en-US" sz="2400" dirty="0"/>
              <a:t>Solution Methods</a:t>
            </a:r>
          </a:p>
          <a:p>
            <a:pPr lvl="1">
              <a:lnSpc>
                <a:spcPct val="100000"/>
              </a:lnSpc>
              <a:spcBef>
                <a:spcPct val="55000"/>
              </a:spcBef>
            </a:pPr>
            <a:r>
              <a:rPr lang="en-US" sz="2400" dirty="0"/>
              <a:t>FAP is NP-complete</a:t>
            </a:r>
          </a:p>
          <a:p>
            <a:pPr lvl="1">
              <a:lnSpc>
                <a:spcPct val="100000"/>
              </a:lnSpc>
              <a:spcBef>
                <a:spcPct val="55000"/>
              </a:spcBef>
            </a:pPr>
            <a:r>
              <a:rPr lang="en-US" sz="2400" dirty="0"/>
              <a:t>DAP also NP-complete</a:t>
            </a:r>
          </a:p>
          <a:p>
            <a:pPr>
              <a:lnSpc>
                <a:spcPct val="100000"/>
              </a:lnSpc>
              <a:spcBef>
                <a:spcPct val="55000"/>
              </a:spcBef>
            </a:pPr>
            <a:r>
              <a:rPr lang="en-US" sz="2400" dirty="0"/>
              <a:t>Heuristics based on</a:t>
            </a:r>
          </a:p>
          <a:p>
            <a:pPr lvl="1">
              <a:lnSpc>
                <a:spcPct val="100000"/>
              </a:lnSpc>
              <a:spcBef>
                <a:spcPct val="55000"/>
              </a:spcBef>
            </a:pPr>
            <a:r>
              <a:rPr lang="en-US" sz="2400" dirty="0"/>
              <a:t>single commodity warehouse location (for FAP)</a:t>
            </a:r>
          </a:p>
          <a:p>
            <a:pPr lvl="1">
              <a:lnSpc>
                <a:spcPct val="100000"/>
              </a:lnSpc>
              <a:spcBef>
                <a:spcPct val="55000"/>
              </a:spcBef>
            </a:pPr>
            <a:r>
              <a:rPr lang="en-US" sz="2400" dirty="0"/>
              <a:t>knapsack problem</a:t>
            </a:r>
          </a:p>
          <a:p>
            <a:pPr lvl="1">
              <a:lnSpc>
                <a:spcPct val="100000"/>
              </a:lnSpc>
              <a:spcBef>
                <a:spcPct val="55000"/>
              </a:spcBef>
            </a:pPr>
            <a:r>
              <a:rPr lang="en-US" sz="2400" dirty="0"/>
              <a:t>branch and bound techniques</a:t>
            </a:r>
          </a:p>
          <a:p>
            <a:pPr lvl="1">
              <a:lnSpc>
                <a:spcPct val="100000"/>
              </a:lnSpc>
              <a:spcBef>
                <a:spcPct val="55000"/>
              </a:spcBef>
            </a:pPr>
            <a:r>
              <a:rPr lang="en-US" sz="2400" dirty="0"/>
              <a:t>network flow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71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Allocation Model</a:t>
            </a:r>
          </a:p>
        </p:txBody>
      </p:sp>
      <p:sp>
        <p:nvSpPr>
          <p:cNvPr id="111618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940695"/>
            <a:ext cx="10816771" cy="4620797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80000"/>
              </a:spcBef>
            </a:pPr>
            <a:r>
              <a:rPr lang="en-US" sz="2400" dirty="0"/>
              <a:t>Attempts to reduce the solution space</a:t>
            </a:r>
          </a:p>
          <a:p>
            <a:pPr lvl="1">
              <a:lnSpc>
                <a:spcPct val="110000"/>
              </a:lnSpc>
              <a:spcBef>
                <a:spcPct val="80000"/>
              </a:spcBef>
            </a:pPr>
            <a:r>
              <a:rPr lang="en-US" sz="2400" dirty="0"/>
              <a:t>assume all candidate </a:t>
            </a:r>
            <a:r>
              <a:rPr lang="en-US" sz="2400" dirty="0" err="1"/>
              <a:t>partitionings</a:t>
            </a:r>
            <a:r>
              <a:rPr lang="en-US" sz="2400" dirty="0"/>
              <a:t> known; select the “best” partitioning</a:t>
            </a:r>
          </a:p>
          <a:p>
            <a:pPr lvl="1">
              <a:lnSpc>
                <a:spcPct val="110000"/>
              </a:lnSpc>
              <a:spcBef>
                <a:spcPct val="80000"/>
              </a:spcBef>
            </a:pPr>
            <a:r>
              <a:rPr lang="en-US" sz="2400" dirty="0"/>
              <a:t>ignore replication at first</a:t>
            </a:r>
          </a:p>
          <a:p>
            <a:pPr lvl="1">
              <a:lnSpc>
                <a:spcPct val="110000"/>
              </a:lnSpc>
              <a:spcBef>
                <a:spcPct val="80000"/>
              </a:spcBef>
            </a:pPr>
            <a:r>
              <a:rPr lang="en-US" sz="2400" dirty="0"/>
              <a:t>sliding window on fragments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72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Fragmentation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>
          <a:xfrm>
            <a:off x="741761" y="3284334"/>
            <a:ext cx="11304353" cy="6048672"/>
          </a:xfrm>
        </p:spPr>
        <p:txBody>
          <a:bodyPr>
            <a:noAutofit/>
          </a:bodyPr>
          <a:lstStyle/>
          <a:p>
            <a:r>
              <a:rPr lang="en-US" sz="2400" b="1" dirty="0"/>
              <a:t>Fragmentation</a:t>
            </a:r>
            <a:r>
              <a:rPr lang="en-US" sz="2400" dirty="0"/>
              <a:t> of relations into </a:t>
            </a:r>
            <a:r>
              <a:rPr lang="en-US" sz="2400" u="sng" dirty="0"/>
              <a:t>fragments</a:t>
            </a:r>
            <a:r>
              <a:rPr lang="en-US" sz="2400" dirty="0"/>
              <a:t> (sub-relations)</a:t>
            </a:r>
          </a:p>
          <a:p>
            <a:pPr lvl="1"/>
            <a:r>
              <a:rPr lang="en-US" sz="2400" dirty="0"/>
              <a:t>Fragmentation of relations typically results in the </a:t>
            </a:r>
            <a:r>
              <a:rPr lang="en-US" sz="2400" u="sng" dirty="0"/>
              <a:t>parallel</a:t>
            </a:r>
            <a:r>
              <a:rPr lang="en-US" sz="2400" dirty="0"/>
              <a:t> execution of a single query by dividing it into a set of </a:t>
            </a:r>
            <a:r>
              <a:rPr lang="en-US" sz="2400" u="sng" dirty="0"/>
              <a:t>subqueries</a:t>
            </a:r>
            <a:r>
              <a:rPr lang="en-US" sz="2400" dirty="0"/>
              <a:t> that operate on fragments (i.e., </a:t>
            </a:r>
            <a:r>
              <a:rPr lang="en-US" sz="2400" u="sng" dirty="0"/>
              <a:t>intraquery concurrency</a:t>
            </a:r>
            <a:r>
              <a:rPr lang="en-US" sz="2400" dirty="0"/>
              <a:t>) </a:t>
            </a:r>
          </a:p>
          <a:p>
            <a:pPr lvl="1"/>
            <a:r>
              <a:rPr lang="en-US" sz="2400" dirty="0"/>
              <a:t>Fragmentation typically increases the level of </a:t>
            </a:r>
            <a:r>
              <a:rPr lang="en-US" sz="2400" u="sng" dirty="0"/>
              <a:t>concurrency</a:t>
            </a:r>
            <a:r>
              <a:rPr lang="en-US" sz="2400" dirty="0"/>
              <a:t> and therefore the system </a:t>
            </a:r>
            <a:r>
              <a:rPr lang="en-US" sz="2400" u="sng" dirty="0"/>
              <a:t>throughput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Pros vs Cons?</a:t>
            </a:r>
          </a:p>
          <a:p>
            <a:pPr marL="1206887" lvl="1" indent="-287338">
              <a:buNone/>
            </a:pPr>
            <a:r>
              <a:rPr lang="en-US" sz="2400" b="1" dirty="0"/>
              <a:t>+ </a:t>
            </a:r>
            <a:r>
              <a:rPr lang="en-US" sz="2400" dirty="0"/>
              <a:t>concurrent execution of a number of transactions that access different portions of a relation</a:t>
            </a:r>
          </a:p>
          <a:p>
            <a:pPr marL="1206887" lvl="1" indent="-287338">
              <a:buNone/>
            </a:pPr>
            <a:r>
              <a:rPr lang="en-US" sz="2400" b="1" dirty="0"/>
              <a:t>- </a:t>
            </a:r>
            <a:r>
              <a:rPr lang="en-US" sz="2400" dirty="0"/>
              <a:t>views that cannot be defined on a single fragment will require extra processing</a:t>
            </a:r>
          </a:p>
          <a:p>
            <a:pPr marL="1206887" lvl="1" indent="-287338">
              <a:buNone/>
            </a:pPr>
            <a:r>
              <a:rPr lang="en-US" sz="2400" b="1" dirty="0"/>
              <a:t>- </a:t>
            </a:r>
            <a:r>
              <a:rPr lang="en-US" sz="2400" dirty="0"/>
              <a:t>semantic data control (especially integrity enforcement) more difficult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99BC-F82C-D046-99BD-FBA1D66F1CB4}" type="slidenum">
              <a:rPr lang="en-US" smtClean="0">
                <a:latin typeface="Book Antiqua"/>
              </a:rPr>
              <a:pPr/>
              <a:t>8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587230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2" name="Rectangle 9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Fragmentation Alternatives </a:t>
            </a:r>
            <a:br>
              <a:rPr lang="en-US" dirty="0"/>
            </a:br>
            <a:r>
              <a:rPr lang="en-US" dirty="0"/>
              <a:t>	– Horizontal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6678" y="3534240"/>
            <a:ext cx="5453674" cy="2050029"/>
          </a:xfrm>
          <a:noFill/>
          <a:ln/>
        </p:spPr>
        <p:txBody>
          <a:bodyPr>
            <a:noAutofit/>
          </a:bodyPr>
          <a:lstStyle/>
          <a:p>
            <a:pPr marL="1700081" indent="-1700081">
              <a:buNone/>
            </a:pPr>
            <a:r>
              <a:rPr lang="en-US" sz="2400" dirty="0">
                <a:solidFill>
                  <a:schemeClr val="tx1"/>
                </a:solidFill>
              </a:rPr>
              <a:t>PROJ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 :	projects with budgets less than $200,000</a:t>
            </a:r>
          </a:p>
          <a:p>
            <a:pPr marL="1700081" indent="-1700081">
              <a:buNone/>
            </a:pPr>
            <a:r>
              <a:rPr lang="en-US" sz="2400" dirty="0">
                <a:solidFill>
                  <a:schemeClr val="tx1"/>
                </a:solidFill>
              </a:rPr>
              <a:t>PROJ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 :	projects with budgets greater than or equal to $200,000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24B3432-BD47-45D3-A400-323BE2414CFD}"/>
              </a:ext>
            </a:extLst>
          </p:cNvPr>
          <p:cNvGrpSpPr/>
          <p:nvPr/>
        </p:nvGrpSpPr>
        <p:grpSpPr>
          <a:xfrm>
            <a:off x="807729" y="6460976"/>
            <a:ext cx="5431885" cy="2092958"/>
            <a:chOff x="807729" y="6832906"/>
            <a:chExt cx="5431885" cy="2092958"/>
          </a:xfrm>
        </p:grpSpPr>
        <p:sp>
          <p:nvSpPr>
            <p:cNvPr id="17439" name="Rectangle 31"/>
            <p:cNvSpPr>
              <a:spLocks noChangeArrowheads="1"/>
            </p:cNvSpPr>
            <p:nvPr/>
          </p:nvSpPr>
          <p:spPr bwMode="auto">
            <a:xfrm>
              <a:off x="827153" y="6832906"/>
              <a:ext cx="1098416" cy="497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Book Antiqua"/>
                </a:rPr>
                <a:t>PROJ</a:t>
              </a:r>
              <a:r>
                <a:rPr lang="en-US" sz="2400" baseline="-25000" dirty="0">
                  <a:solidFill>
                    <a:srgbClr val="000000"/>
                  </a:solidFill>
                  <a:latin typeface="Book Antiqua"/>
                </a:rPr>
                <a:t>1</a:t>
              </a:r>
            </a:p>
          </p:txBody>
        </p:sp>
        <p:sp>
          <p:nvSpPr>
            <p:cNvPr id="17468" name="Rectangle 60"/>
            <p:cNvSpPr>
              <a:spLocks noChangeArrowheads="1"/>
            </p:cNvSpPr>
            <p:nvPr/>
          </p:nvSpPr>
          <p:spPr bwMode="auto">
            <a:xfrm>
              <a:off x="832235" y="7390575"/>
              <a:ext cx="5346418" cy="153528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7469" name="Line 61"/>
            <p:cNvSpPr>
              <a:spLocks noChangeShapeType="1"/>
            </p:cNvSpPr>
            <p:nvPr/>
          </p:nvSpPr>
          <p:spPr bwMode="auto">
            <a:xfrm>
              <a:off x="850297" y="7923411"/>
              <a:ext cx="53283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7470" name="Line 62"/>
            <p:cNvSpPr>
              <a:spLocks noChangeShapeType="1"/>
            </p:cNvSpPr>
            <p:nvPr/>
          </p:nvSpPr>
          <p:spPr bwMode="auto">
            <a:xfrm>
              <a:off x="5004609" y="7390575"/>
              <a:ext cx="0" cy="15352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7471" name="Rectangle 63"/>
            <p:cNvSpPr>
              <a:spLocks noChangeArrowheads="1"/>
            </p:cNvSpPr>
            <p:nvPr/>
          </p:nvSpPr>
          <p:spPr bwMode="auto">
            <a:xfrm>
              <a:off x="807729" y="7541848"/>
              <a:ext cx="836977" cy="435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PNO</a:t>
              </a:r>
            </a:p>
          </p:txBody>
        </p:sp>
        <p:sp>
          <p:nvSpPr>
            <p:cNvPr id="17472" name="Rectangle 64"/>
            <p:cNvSpPr>
              <a:spLocks noChangeArrowheads="1"/>
            </p:cNvSpPr>
            <p:nvPr/>
          </p:nvSpPr>
          <p:spPr bwMode="auto">
            <a:xfrm>
              <a:off x="2051070" y="7541848"/>
              <a:ext cx="1226707" cy="435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PNAME</a:t>
              </a:r>
            </a:p>
          </p:txBody>
        </p:sp>
        <p:sp>
          <p:nvSpPr>
            <p:cNvPr id="17473" name="Rectangle 65"/>
            <p:cNvSpPr>
              <a:spLocks noChangeArrowheads="1"/>
            </p:cNvSpPr>
            <p:nvPr/>
          </p:nvSpPr>
          <p:spPr bwMode="auto">
            <a:xfrm>
              <a:off x="5234513" y="7487661"/>
              <a:ext cx="800032" cy="435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LOC</a:t>
              </a:r>
            </a:p>
          </p:txBody>
        </p:sp>
        <p:grpSp>
          <p:nvGrpSpPr>
            <p:cNvPr id="17478" name="Group 70"/>
            <p:cNvGrpSpPr>
              <a:grpSpLocks/>
            </p:cNvGrpSpPr>
            <p:nvPr/>
          </p:nvGrpSpPr>
          <p:grpSpPr bwMode="auto">
            <a:xfrm>
              <a:off x="978992" y="7975339"/>
              <a:ext cx="5154506" cy="397369"/>
              <a:chOff x="405" y="3087"/>
              <a:chExt cx="2283" cy="176"/>
            </a:xfrm>
          </p:grpSpPr>
          <p:sp>
            <p:nvSpPr>
              <p:cNvPr id="17474" name="Rectangle 66"/>
              <p:cNvSpPr>
                <a:spLocks noChangeArrowheads="1"/>
              </p:cNvSpPr>
              <p:nvPr/>
            </p:nvSpPr>
            <p:spPr bwMode="auto">
              <a:xfrm>
                <a:off x="405" y="3087"/>
                <a:ext cx="206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Book Antiqua"/>
                  </a:rPr>
                  <a:t>P1</a:t>
                </a:r>
              </a:p>
            </p:txBody>
          </p:sp>
          <p:sp>
            <p:nvSpPr>
              <p:cNvPr id="17475" name="Rectangle 67"/>
              <p:cNvSpPr>
                <a:spLocks noChangeArrowheads="1"/>
              </p:cNvSpPr>
              <p:nvPr/>
            </p:nvSpPr>
            <p:spPr bwMode="auto">
              <a:xfrm>
                <a:off x="631" y="3087"/>
                <a:ext cx="899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Book Antiqua"/>
                  </a:rPr>
                  <a:t>Instrumentation</a:t>
                </a:r>
              </a:p>
            </p:txBody>
          </p:sp>
          <p:sp>
            <p:nvSpPr>
              <p:cNvPr id="17476" name="Rectangle 68"/>
              <p:cNvSpPr>
                <a:spLocks noChangeArrowheads="1"/>
              </p:cNvSpPr>
              <p:nvPr/>
            </p:nvSpPr>
            <p:spPr bwMode="auto">
              <a:xfrm>
                <a:off x="1655" y="3087"/>
                <a:ext cx="494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Book Antiqua"/>
                  </a:rPr>
                  <a:t>150000</a:t>
                </a:r>
              </a:p>
            </p:txBody>
          </p:sp>
          <p:sp>
            <p:nvSpPr>
              <p:cNvPr id="17477" name="Rectangle 69"/>
              <p:cNvSpPr>
                <a:spLocks noChangeArrowheads="1"/>
              </p:cNvSpPr>
              <p:nvPr/>
            </p:nvSpPr>
            <p:spPr bwMode="auto">
              <a:xfrm>
                <a:off x="2147" y="3087"/>
                <a:ext cx="541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Book Antiqua"/>
                  </a:rPr>
                  <a:t>Montreal</a:t>
                </a:r>
              </a:p>
            </p:txBody>
          </p:sp>
        </p:grpSp>
        <p:grpSp>
          <p:nvGrpSpPr>
            <p:cNvPr id="17483" name="Group 75"/>
            <p:cNvGrpSpPr>
              <a:grpSpLocks/>
            </p:cNvGrpSpPr>
            <p:nvPr/>
          </p:nvGrpSpPr>
          <p:grpSpPr bwMode="auto">
            <a:xfrm>
              <a:off x="978992" y="8463019"/>
              <a:ext cx="5260622" cy="397369"/>
              <a:chOff x="405" y="3303"/>
              <a:chExt cx="2330" cy="176"/>
            </a:xfrm>
          </p:grpSpPr>
          <p:sp>
            <p:nvSpPr>
              <p:cNvPr id="17479" name="Rectangle 71"/>
              <p:cNvSpPr>
                <a:spLocks noChangeArrowheads="1"/>
              </p:cNvSpPr>
              <p:nvPr/>
            </p:nvSpPr>
            <p:spPr bwMode="auto">
              <a:xfrm>
                <a:off x="405" y="3303"/>
                <a:ext cx="206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Book Antiqua"/>
                  </a:rPr>
                  <a:t>P2</a:t>
                </a:r>
              </a:p>
            </p:txBody>
          </p:sp>
          <p:sp>
            <p:nvSpPr>
              <p:cNvPr id="17480" name="Rectangle 72"/>
              <p:cNvSpPr>
                <a:spLocks noChangeArrowheads="1"/>
              </p:cNvSpPr>
              <p:nvPr/>
            </p:nvSpPr>
            <p:spPr bwMode="auto">
              <a:xfrm>
                <a:off x="651" y="3303"/>
                <a:ext cx="1023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Book Antiqua"/>
                  </a:rPr>
                  <a:t>Database Develop.</a:t>
                </a:r>
              </a:p>
            </p:txBody>
          </p:sp>
          <p:sp>
            <p:nvSpPr>
              <p:cNvPr id="17481" name="Rectangle 73"/>
              <p:cNvSpPr>
                <a:spLocks noChangeArrowheads="1"/>
              </p:cNvSpPr>
              <p:nvPr/>
            </p:nvSpPr>
            <p:spPr bwMode="auto">
              <a:xfrm>
                <a:off x="1687" y="3303"/>
                <a:ext cx="422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Book Antiqua"/>
                  </a:rPr>
                  <a:t>135000</a:t>
                </a:r>
              </a:p>
            </p:txBody>
          </p:sp>
          <p:sp>
            <p:nvSpPr>
              <p:cNvPr id="17482" name="Rectangle 74"/>
              <p:cNvSpPr>
                <a:spLocks noChangeArrowheads="1"/>
              </p:cNvSpPr>
              <p:nvPr/>
            </p:nvSpPr>
            <p:spPr bwMode="auto">
              <a:xfrm>
                <a:off x="2149" y="3303"/>
                <a:ext cx="586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Book Antiqua"/>
                  </a:rPr>
                  <a:t>New York</a:t>
                </a:r>
              </a:p>
            </p:txBody>
          </p:sp>
        </p:grpSp>
        <p:sp>
          <p:nvSpPr>
            <p:cNvPr id="17484" name="Rectangle 76"/>
            <p:cNvSpPr>
              <a:spLocks noChangeArrowheads="1"/>
            </p:cNvSpPr>
            <p:nvPr/>
          </p:nvSpPr>
          <p:spPr bwMode="auto">
            <a:xfrm>
              <a:off x="3758829" y="7541848"/>
              <a:ext cx="1324289" cy="435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BUDGET</a:t>
              </a:r>
            </a:p>
          </p:txBody>
        </p:sp>
        <p:sp>
          <p:nvSpPr>
            <p:cNvPr id="17485" name="Line 77"/>
            <p:cNvSpPr>
              <a:spLocks noChangeShapeType="1"/>
            </p:cNvSpPr>
            <p:nvPr/>
          </p:nvSpPr>
          <p:spPr bwMode="auto">
            <a:xfrm>
              <a:off x="1554724" y="7390576"/>
              <a:ext cx="0" cy="5238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7486" name="Line 78"/>
            <p:cNvSpPr>
              <a:spLocks noChangeShapeType="1"/>
            </p:cNvSpPr>
            <p:nvPr/>
          </p:nvSpPr>
          <p:spPr bwMode="auto">
            <a:xfrm>
              <a:off x="1554724" y="7390576"/>
              <a:ext cx="0" cy="5238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7487" name="Line 79"/>
            <p:cNvSpPr>
              <a:spLocks noChangeShapeType="1"/>
            </p:cNvSpPr>
            <p:nvPr/>
          </p:nvSpPr>
          <p:spPr bwMode="auto">
            <a:xfrm>
              <a:off x="1554724" y="7390576"/>
              <a:ext cx="0" cy="5238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7488" name="Line 80"/>
            <p:cNvSpPr>
              <a:spLocks noChangeShapeType="1"/>
            </p:cNvSpPr>
            <p:nvPr/>
          </p:nvSpPr>
          <p:spPr bwMode="auto">
            <a:xfrm>
              <a:off x="1554724" y="7390575"/>
              <a:ext cx="0" cy="15352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7489" name="Line 81"/>
            <p:cNvSpPr>
              <a:spLocks noChangeShapeType="1"/>
            </p:cNvSpPr>
            <p:nvPr/>
          </p:nvSpPr>
          <p:spPr bwMode="auto">
            <a:xfrm>
              <a:off x="3776378" y="7390575"/>
              <a:ext cx="0" cy="15352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7490" name="Line 82"/>
            <p:cNvSpPr>
              <a:spLocks noChangeShapeType="1"/>
            </p:cNvSpPr>
            <p:nvPr/>
          </p:nvSpPr>
          <p:spPr bwMode="auto">
            <a:xfrm>
              <a:off x="3776378" y="7390575"/>
              <a:ext cx="0" cy="5418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7491" name="Line 83"/>
            <p:cNvSpPr>
              <a:spLocks noChangeShapeType="1"/>
            </p:cNvSpPr>
            <p:nvPr/>
          </p:nvSpPr>
          <p:spPr bwMode="auto">
            <a:xfrm>
              <a:off x="3776378" y="7390575"/>
              <a:ext cx="0" cy="5418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7492" name="Line 84"/>
            <p:cNvSpPr>
              <a:spLocks noChangeShapeType="1"/>
            </p:cNvSpPr>
            <p:nvPr/>
          </p:nvSpPr>
          <p:spPr bwMode="auto">
            <a:xfrm>
              <a:off x="3776378" y="7390575"/>
              <a:ext cx="0" cy="5418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3608068-2231-4463-919F-386D454FCA96}"/>
              </a:ext>
            </a:extLst>
          </p:cNvPr>
          <p:cNvGrpSpPr/>
          <p:nvPr/>
        </p:nvGrpSpPr>
        <p:grpSpPr>
          <a:xfrm>
            <a:off x="6934448" y="6460976"/>
            <a:ext cx="5431886" cy="2508390"/>
            <a:chOff x="7093382" y="6832906"/>
            <a:chExt cx="5431886" cy="2508390"/>
          </a:xfrm>
        </p:grpSpPr>
        <p:sp>
          <p:nvSpPr>
            <p:cNvPr id="17440" name="Rectangle 32"/>
            <p:cNvSpPr>
              <a:spLocks noChangeArrowheads="1"/>
            </p:cNvSpPr>
            <p:nvPr/>
          </p:nvSpPr>
          <p:spPr bwMode="auto">
            <a:xfrm>
              <a:off x="7117889" y="7390576"/>
              <a:ext cx="5346418" cy="195072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7441" name="Line 33"/>
            <p:cNvSpPr>
              <a:spLocks noChangeShapeType="1"/>
            </p:cNvSpPr>
            <p:nvPr/>
          </p:nvSpPr>
          <p:spPr bwMode="auto">
            <a:xfrm>
              <a:off x="7840378" y="7390576"/>
              <a:ext cx="0" cy="5238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7442" name="Line 34"/>
            <p:cNvSpPr>
              <a:spLocks noChangeShapeType="1"/>
            </p:cNvSpPr>
            <p:nvPr/>
          </p:nvSpPr>
          <p:spPr bwMode="auto">
            <a:xfrm>
              <a:off x="7840378" y="7390576"/>
              <a:ext cx="0" cy="5238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7443" name="Line 35"/>
            <p:cNvSpPr>
              <a:spLocks noChangeShapeType="1"/>
            </p:cNvSpPr>
            <p:nvPr/>
          </p:nvSpPr>
          <p:spPr bwMode="auto">
            <a:xfrm>
              <a:off x="7840378" y="7390576"/>
              <a:ext cx="0" cy="5238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7444" name="Line 36"/>
            <p:cNvSpPr>
              <a:spLocks noChangeShapeType="1"/>
            </p:cNvSpPr>
            <p:nvPr/>
          </p:nvSpPr>
          <p:spPr bwMode="auto">
            <a:xfrm>
              <a:off x="7840378" y="7390576"/>
              <a:ext cx="0" cy="19507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7445" name="Line 37"/>
            <p:cNvSpPr>
              <a:spLocks noChangeShapeType="1"/>
            </p:cNvSpPr>
            <p:nvPr/>
          </p:nvSpPr>
          <p:spPr bwMode="auto">
            <a:xfrm>
              <a:off x="10062031" y="7390575"/>
              <a:ext cx="0" cy="5418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7446" name="Line 38"/>
            <p:cNvSpPr>
              <a:spLocks noChangeShapeType="1"/>
            </p:cNvSpPr>
            <p:nvPr/>
          </p:nvSpPr>
          <p:spPr bwMode="auto">
            <a:xfrm>
              <a:off x="10062031" y="7390575"/>
              <a:ext cx="0" cy="5418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7447" name="Line 39"/>
            <p:cNvSpPr>
              <a:spLocks noChangeShapeType="1"/>
            </p:cNvSpPr>
            <p:nvPr/>
          </p:nvSpPr>
          <p:spPr bwMode="auto">
            <a:xfrm>
              <a:off x="10062031" y="7390575"/>
              <a:ext cx="0" cy="5418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7448" name="Line 40"/>
            <p:cNvSpPr>
              <a:spLocks noChangeShapeType="1"/>
            </p:cNvSpPr>
            <p:nvPr/>
          </p:nvSpPr>
          <p:spPr bwMode="auto">
            <a:xfrm>
              <a:off x="10062031" y="7390576"/>
              <a:ext cx="0" cy="19507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7449" name="Rectangle 41"/>
            <p:cNvSpPr>
              <a:spLocks noChangeArrowheads="1"/>
            </p:cNvSpPr>
            <p:nvPr/>
          </p:nvSpPr>
          <p:spPr bwMode="auto">
            <a:xfrm>
              <a:off x="7093382" y="7541848"/>
              <a:ext cx="836977" cy="435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PNO</a:t>
              </a:r>
            </a:p>
          </p:txBody>
        </p:sp>
        <p:sp>
          <p:nvSpPr>
            <p:cNvPr id="17450" name="Rectangle 42"/>
            <p:cNvSpPr>
              <a:spLocks noChangeArrowheads="1"/>
            </p:cNvSpPr>
            <p:nvPr/>
          </p:nvSpPr>
          <p:spPr bwMode="auto">
            <a:xfrm>
              <a:off x="8336723" y="7541848"/>
              <a:ext cx="1226707" cy="435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PNAME</a:t>
              </a:r>
            </a:p>
          </p:txBody>
        </p:sp>
        <p:sp>
          <p:nvSpPr>
            <p:cNvPr id="17451" name="Rectangle 43"/>
            <p:cNvSpPr>
              <a:spLocks noChangeArrowheads="1"/>
            </p:cNvSpPr>
            <p:nvPr/>
          </p:nvSpPr>
          <p:spPr bwMode="auto">
            <a:xfrm>
              <a:off x="10044483" y="7541848"/>
              <a:ext cx="1324289" cy="435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BUDGET</a:t>
              </a:r>
            </a:p>
          </p:txBody>
        </p:sp>
        <p:sp>
          <p:nvSpPr>
            <p:cNvPr id="17452" name="Rectangle 44"/>
            <p:cNvSpPr>
              <a:spLocks noChangeArrowheads="1"/>
            </p:cNvSpPr>
            <p:nvPr/>
          </p:nvSpPr>
          <p:spPr bwMode="auto">
            <a:xfrm>
              <a:off x="11520167" y="7487661"/>
              <a:ext cx="800032" cy="435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LOC</a:t>
              </a:r>
            </a:p>
          </p:txBody>
        </p:sp>
        <p:sp>
          <p:nvSpPr>
            <p:cNvPr id="17453" name="Rectangle 45"/>
            <p:cNvSpPr>
              <a:spLocks noChangeArrowheads="1"/>
            </p:cNvSpPr>
            <p:nvPr/>
          </p:nvSpPr>
          <p:spPr bwMode="auto">
            <a:xfrm>
              <a:off x="7264647" y="7975339"/>
              <a:ext cx="465102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P3 </a:t>
              </a:r>
            </a:p>
          </p:txBody>
        </p:sp>
        <p:sp>
          <p:nvSpPr>
            <p:cNvPr id="17454" name="Rectangle 46"/>
            <p:cNvSpPr>
              <a:spLocks noChangeArrowheads="1"/>
            </p:cNvSpPr>
            <p:nvPr/>
          </p:nvSpPr>
          <p:spPr bwMode="auto">
            <a:xfrm>
              <a:off x="7871141" y="7975339"/>
              <a:ext cx="1542062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CAD/CAM</a:t>
              </a:r>
            </a:p>
          </p:txBody>
        </p:sp>
        <p:sp>
          <p:nvSpPr>
            <p:cNvPr id="17455" name="Rectangle 47"/>
            <p:cNvSpPr>
              <a:spLocks noChangeArrowheads="1"/>
            </p:cNvSpPr>
            <p:nvPr/>
          </p:nvSpPr>
          <p:spPr bwMode="auto">
            <a:xfrm>
              <a:off x="10159117" y="7975339"/>
              <a:ext cx="952782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250000</a:t>
              </a:r>
            </a:p>
          </p:txBody>
        </p:sp>
        <p:sp>
          <p:nvSpPr>
            <p:cNvPr id="17456" name="Rectangle 48"/>
            <p:cNvSpPr>
              <a:spLocks noChangeArrowheads="1"/>
            </p:cNvSpPr>
            <p:nvPr/>
          </p:nvSpPr>
          <p:spPr bwMode="auto">
            <a:xfrm>
              <a:off x="11202210" y="7975339"/>
              <a:ext cx="1323058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New York</a:t>
              </a:r>
            </a:p>
          </p:txBody>
        </p:sp>
        <p:sp>
          <p:nvSpPr>
            <p:cNvPr id="17458" name="Rectangle 50"/>
            <p:cNvSpPr>
              <a:spLocks noChangeArrowheads="1"/>
            </p:cNvSpPr>
            <p:nvPr/>
          </p:nvSpPr>
          <p:spPr bwMode="auto">
            <a:xfrm>
              <a:off x="7264647" y="8463019"/>
              <a:ext cx="465102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P4</a:t>
              </a:r>
            </a:p>
          </p:txBody>
        </p:sp>
        <p:sp>
          <p:nvSpPr>
            <p:cNvPr id="17459" name="Rectangle 51"/>
            <p:cNvSpPr>
              <a:spLocks noChangeArrowheads="1"/>
            </p:cNvSpPr>
            <p:nvPr/>
          </p:nvSpPr>
          <p:spPr bwMode="auto">
            <a:xfrm>
              <a:off x="7871141" y="8463019"/>
              <a:ext cx="1648178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Maintenance</a:t>
              </a:r>
            </a:p>
          </p:txBody>
        </p:sp>
        <p:sp>
          <p:nvSpPr>
            <p:cNvPr id="17460" name="Rectangle 52"/>
            <p:cNvSpPr>
              <a:spLocks noChangeArrowheads="1"/>
            </p:cNvSpPr>
            <p:nvPr/>
          </p:nvSpPr>
          <p:spPr bwMode="auto">
            <a:xfrm>
              <a:off x="10159118" y="8463019"/>
              <a:ext cx="952782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310000</a:t>
              </a:r>
            </a:p>
          </p:txBody>
        </p:sp>
        <p:sp>
          <p:nvSpPr>
            <p:cNvPr id="17461" name="Rectangle 53"/>
            <p:cNvSpPr>
              <a:spLocks noChangeArrowheads="1"/>
            </p:cNvSpPr>
            <p:nvPr/>
          </p:nvSpPr>
          <p:spPr bwMode="auto">
            <a:xfrm>
              <a:off x="11227047" y="8463019"/>
              <a:ext cx="749582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Paris</a:t>
              </a:r>
            </a:p>
          </p:txBody>
        </p:sp>
        <p:sp>
          <p:nvSpPr>
            <p:cNvPr id="17463" name="Rectangle 55"/>
            <p:cNvSpPr>
              <a:spLocks noChangeArrowheads="1"/>
            </p:cNvSpPr>
            <p:nvPr/>
          </p:nvSpPr>
          <p:spPr bwMode="auto">
            <a:xfrm>
              <a:off x="7264647" y="8921347"/>
              <a:ext cx="465102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P5</a:t>
              </a:r>
            </a:p>
          </p:txBody>
        </p:sp>
        <p:sp>
          <p:nvSpPr>
            <p:cNvPr id="17464" name="Rectangle 56"/>
            <p:cNvSpPr>
              <a:spLocks noChangeArrowheads="1"/>
            </p:cNvSpPr>
            <p:nvPr/>
          </p:nvSpPr>
          <p:spPr bwMode="auto">
            <a:xfrm>
              <a:off x="7871141" y="8921347"/>
              <a:ext cx="1542063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CAD/CAM</a:t>
              </a:r>
            </a:p>
          </p:txBody>
        </p:sp>
        <p:sp>
          <p:nvSpPr>
            <p:cNvPr id="17465" name="Rectangle 57"/>
            <p:cNvSpPr>
              <a:spLocks noChangeArrowheads="1"/>
            </p:cNvSpPr>
            <p:nvPr/>
          </p:nvSpPr>
          <p:spPr bwMode="auto">
            <a:xfrm>
              <a:off x="10159119" y="8921347"/>
              <a:ext cx="952782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500000</a:t>
              </a:r>
            </a:p>
          </p:txBody>
        </p:sp>
        <p:sp>
          <p:nvSpPr>
            <p:cNvPr id="17466" name="Rectangle 58"/>
            <p:cNvSpPr>
              <a:spLocks noChangeArrowheads="1"/>
            </p:cNvSpPr>
            <p:nvPr/>
          </p:nvSpPr>
          <p:spPr bwMode="auto">
            <a:xfrm>
              <a:off x="11227048" y="8921347"/>
              <a:ext cx="964071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Boston</a:t>
              </a:r>
            </a:p>
          </p:txBody>
        </p:sp>
        <p:sp>
          <p:nvSpPr>
            <p:cNvPr id="17493" name="Line 85"/>
            <p:cNvSpPr>
              <a:spLocks noChangeShapeType="1"/>
            </p:cNvSpPr>
            <p:nvPr/>
          </p:nvSpPr>
          <p:spPr bwMode="auto">
            <a:xfrm>
              <a:off x="7129179" y="7923411"/>
              <a:ext cx="53125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7494" name="Line 86"/>
            <p:cNvSpPr>
              <a:spLocks noChangeShapeType="1"/>
            </p:cNvSpPr>
            <p:nvPr/>
          </p:nvSpPr>
          <p:spPr bwMode="auto">
            <a:xfrm>
              <a:off x="11258653" y="7390576"/>
              <a:ext cx="0" cy="19507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7495" name="Rectangle 87"/>
            <p:cNvSpPr>
              <a:spLocks noChangeArrowheads="1"/>
            </p:cNvSpPr>
            <p:nvPr/>
          </p:nvSpPr>
          <p:spPr bwMode="auto">
            <a:xfrm>
              <a:off x="7209890" y="6832906"/>
              <a:ext cx="1098416" cy="497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Book Antiqua"/>
                </a:rPr>
                <a:t>PROJ</a:t>
              </a:r>
              <a:r>
                <a:rPr lang="en-US" sz="2400" baseline="-25000" dirty="0">
                  <a:solidFill>
                    <a:srgbClr val="000000"/>
                  </a:solidFill>
                  <a:latin typeface="Book Antiqua"/>
                </a:rPr>
                <a:t>2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EE6EC6E-DE72-4D64-AEC6-14355756EC29}"/>
              </a:ext>
            </a:extLst>
          </p:cNvPr>
          <p:cNvGrpSpPr/>
          <p:nvPr/>
        </p:nvGrpSpPr>
        <p:grpSpPr>
          <a:xfrm>
            <a:off x="6286376" y="3292624"/>
            <a:ext cx="5400606" cy="2600961"/>
            <a:chOff x="7438498" y="3389793"/>
            <a:chExt cx="5400606" cy="2600961"/>
          </a:xfrm>
        </p:grpSpPr>
        <p:sp>
          <p:nvSpPr>
            <p:cNvPr id="17425" name="Rectangle 17"/>
            <p:cNvSpPr>
              <a:spLocks noChangeArrowheads="1"/>
            </p:cNvSpPr>
            <p:nvPr/>
          </p:nvSpPr>
          <p:spPr bwMode="auto">
            <a:xfrm>
              <a:off x="11516046" y="5040229"/>
              <a:ext cx="1323058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New York</a:t>
              </a:r>
            </a:p>
          </p:txBody>
        </p:sp>
        <p:sp>
          <p:nvSpPr>
            <p:cNvPr id="17429" name="Rectangle 21"/>
            <p:cNvSpPr>
              <a:spLocks noChangeArrowheads="1"/>
            </p:cNvSpPr>
            <p:nvPr/>
          </p:nvSpPr>
          <p:spPr bwMode="auto">
            <a:xfrm>
              <a:off x="11516046" y="4751234"/>
              <a:ext cx="1323058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New York</a:t>
              </a:r>
            </a:p>
          </p:txBody>
        </p:sp>
        <p:sp>
          <p:nvSpPr>
            <p:cNvPr id="17412" name="Rectangle 4"/>
            <p:cNvSpPr>
              <a:spLocks noChangeArrowheads="1"/>
            </p:cNvSpPr>
            <p:nvPr/>
          </p:nvSpPr>
          <p:spPr bwMode="auto">
            <a:xfrm>
              <a:off x="7443014" y="3868442"/>
              <a:ext cx="5346420" cy="212231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7413" name="Rectangle 5"/>
            <p:cNvSpPr>
              <a:spLocks noChangeArrowheads="1"/>
            </p:cNvSpPr>
            <p:nvPr/>
          </p:nvSpPr>
          <p:spPr bwMode="auto">
            <a:xfrm>
              <a:off x="7443014" y="3389793"/>
              <a:ext cx="918916" cy="458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Book Antiqua"/>
                </a:rPr>
                <a:t>PROJ</a:t>
              </a:r>
              <a:endParaRPr lang="en-US" sz="1600" dirty="0">
                <a:solidFill>
                  <a:srgbClr val="000000"/>
                </a:solidFill>
                <a:latin typeface="Book Antiqua"/>
              </a:endParaRPr>
            </a:p>
          </p:txBody>
        </p:sp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7438498" y="3942949"/>
              <a:ext cx="760871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PNO</a:t>
              </a:r>
            </a:p>
          </p:txBody>
        </p:sp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8650925" y="3942949"/>
              <a:ext cx="1149209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PNAME</a:t>
              </a:r>
            </a:p>
          </p:txBody>
        </p:sp>
        <p:sp>
          <p:nvSpPr>
            <p:cNvPr id="17416" name="Rectangle 8"/>
            <p:cNvSpPr>
              <a:spLocks noChangeArrowheads="1"/>
            </p:cNvSpPr>
            <p:nvPr/>
          </p:nvSpPr>
          <p:spPr bwMode="auto">
            <a:xfrm>
              <a:off x="10360064" y="3942949"/>
              <a:ext cx="1246294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BUDGET</a:t>
              </a:r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11834393" y="3942949"/>
              <a:ext cx="722489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LOC</a:t>
              </a:r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7589769" y="4453207"/>
              <a:ext cx="465102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P1</a:t>
              </a:r>
            </a:p>
          </p:txBody>
        </p:sp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8077449" y="4453207"/>
              <a:ext cx="2029401" cy="3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Instrumentation</a:t>
              </a:r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10491015" y="4453207"/>
              <a:ext cx="952783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r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150000</a:t>
              </a:r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11516046" y="4453207"/>
              <a:ext cx="1221458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Montreal</a:t>
              </a:r>
            </a:p>
          </p:txBody>
        </p:sp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>
              <a:off x="7575103" y="4986043"/>
              <a:ext cx="465102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P3 </a:t>
              </a:r>
            </a:p>
          </p:txBody>
        </p:sp>
        <p:sp>
          <p:nvSpPr>
            <p:cNvPr id="17423" name="Rectangle 15"/>
            <p:cNvSpPr>
              <a:spLocks noChangeArrowheads="1"/>
            </p:cNvSpPr>
            <p:nvPr/>
          </p:nvSpPr>
          <p:spPr bwMode="auto">
            <a:xfrm>
              <a:off x="8077449" y="4986043"/>
              <a:ext cx="1542088" cy="3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CAD/CAM</a:t>
              </a:r>
            </a:p>
          </p:txBody>
        </p:sp>
        <p:sp>
          <p:nvSpPr>
            <p:cNvPr id="17424" name="Rectangle 16"/>
            <p:cNvSpPr>
              <a:spLocks noChangeArrowheads="1"/>
            </p:cNvSpPr>
            <p:nvPr/>
          </p:nvSpPr>
          <p:spPr bwMode="auto">
            <a:xfrm>
              <a:off x="10491015" y="4986043"/>
              <a:ext cx="952783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r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250000</a:t>
              </a:r>
            </a:p>
          </p:txBody>
        </p:sp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7589769" y="4733171"/>
              <a:ext cx="465102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P2</a:t>
              </a:r>
            </a:p>
          </p:txBody>
        </p:sp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8077449" y="4733171"/>
              <a:ext cx="2364429" cy="3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Database Develop.</a:t>
              </a:r>
            </a:p>
          </p:txBody>
        </p:sp>
        <p:sp>
          <p:nvSpPr>
            <p:cNvPr id="17428" name="Rectangle 20"/>
            <p:cNvSpPr>
              <a:spLocks noChangeArrowheads="1"/>
            </p:cNvSpPr>
            <p:nvPr/>
          </p:nvSpPr>
          <p:spPr bwMode="auto">
            <a:xfrm>
              <a:off x="10491015" y="4733171"/>
              <a:ext cx="952783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r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135000</a:t>
              </a:r>
            </a:p>
          </p:txBody>
        </p:sp>
        <p:sp>
          <p:nvSpPr>
            <p:cNvPr id="17430" name="Rectangle 22"/>
            <p:cNvSpPr>
              <a:spLocks noChangeArrowheads="1"/>
            </p:cNvSpPr>
            <p:nvPr/>
          </p:nvSpPr>
          <p:spPr bwMode="auto">
            <a:xfrm>
              <a:off x="7589769" y="5284069"/>
              <a:ext cx="465102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P4</a:t>
              </a:r>
            </a:p>
          </p:txBody>
        </p:sp>
        <p:sp>
          <p:nvSpPr>
            <p:cNvPr id="17431" name="Rectangle 23"/>
            <p:cNvSpPr>
              <a:spLocks noChangeArrowheads="1"/>
            </p:cNvSpPr>
            <p:nvPr/>
          </p:nvSpPr>
          <p:spPr bwMode="auto">
            <a:xfrm>
              <a:off x="8077449" y="5284069"/>
              <a:ext cx="1648178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Maintenance</a:t>
              </a:r>
            </a:p>
          </p:txBody>
        </p:sp>
        <p:sp>
          <p:nvSpPr>
            <p:cNvPr id="17432" name="Rectangle 24"/>
            <p:cNvSpPr>
              <a:spLocks noChangeArrowheads="1"/>
            </p:cNvSpPr>
            <p:nvPr/>
          </p:nvSpPr>
          <p:spPr bwMode="auto">
            <a:xfrm>
              <a:off x="10491015" y="5284069"/>
              <a:ext cx="952783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r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310000</a:t>
              </a:r>
            </a:p>
          </p:txBody>
        </p:sp>
        <p:sp>
          <p:nvSpPr>
            <p:cNvPr id="17433" name="Rectangle 25"/>
            <p:cNvSpPr>
              <a:spLocks noChangeArrowheads="1"/>
            </p:cNvSpPr>
            <p:nvPr/>
          </p:nvSpPr>
          <p:spPr bwMode="auto">
            <a:xfrm>
              <a:off x="11516046" y="5284069"/>
              <a:ext cx="749582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Paris</a:t>
              </a:r>
            </a:p>
          </p:txBody>
        </p:sp>
        <p:sp>
          <p:nvSpPr>
            <p:cNvPr id="17434" name="Rectangle 26"/>
            <p:cNvSpPr>
              <a:spLocks noChangeArrowheads="1"/>
            </p:cNvSpPr>
            <p:nvPr/>
          </p:nvSpPr>
          <p:spPr bwMode="auto">
            <a:xfrm>
              <a:off x="7589769" y="5573065"/>
              <a:ext cx="465102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P5</a:t>
              </a:r>
            </a:p>
          </p:txBody>
        </p:sp>
        <p:sp>
          <p:nvSpPr>
            <p:cNvPr id="17435" name="Rectangle 27"/>
            <p:cNvSpPr>
              <a:spLocks noChangeArrowheads="1"/>
            </p:cNvSpPr>
            <p:nvPr/>
          </p:nvSpPr>
          <p:spPr bwMode="auto">
            <a:xfrm>
              <a:off x="8077449" y="5573065"/>
              <a:ext cx="1542088" cy="3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CAD/CAM</a:t>
              </a:r>
            </a:p>
          </p:txBody>
        </p:sp>
        <p:sp>
          <p:nvSpPr>
            <p:cNvPr id="17436" name="Rectangle 28"/>
            <p:cNvSpPr>
              <a:spLocks noChangeArrowheads="1"/>
            </p:cNvSpPr>
            <p:nvPr/>
          </p:nvSpPr>
          <p:spPr bwMode="auto">
            <a:xfrm>
              <a:off x="10491015" y="5573065"/>
              <a:ext cx="952783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r"/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500000</a:t>
              </a:r>
            </a:p>
          </p:txBody>
        </p:sp>
        <p:sp>
          <p:nvSpPr>
            <p:cNvPr id="17437" name="Rectangle 29"/>
            <p:cNvSpPr>
              <a:spLocks noChangeArrowheads="1"/>
            </p:cNvSpPr>
            <p:nvPr/>
          </p:nvSpPr>
          <p:spPr bwMode="auto">
            <a:xfrm>
              <a:off x="11516046" y="5573065"/>
              <a:ext cx="964071" cy="39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Boston</a:t>
              </a:r>
            </a:p>
          </p:txBody>
        </p:sp>
        <p:sp>
          <p:nvSpPr>
            <p:cNvPr id="17496" name="Line 88"/>
            <p:cNvSpPr>
              <a:spLocks noChangeShapeType="1"/>
            </p:cNvSpPr>
            <p:nvPr/>
          </p:nvSpPr>
          <p:spPr bwMode="auto">
            <a:xfrm>
              <a:off x="7443014" y="4385473"/>
              <a:ext cx="535319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7497" name="Line 89"/>
            <p:cNvSpPr>
              <a:spLocks noChangeShapeType="1"/>
            </p:cNvSpPr>
            <p:nvPr/>
          </p:nvSpPr>
          <p:spPr bwMode="auto">
            <a:xfrm>
              <a:off x="8131636" y="3866184"/>
              <a:ext cx="0" cy="21245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7498" name="Line 90"/>
            <p:cNvSpPr>
              <a:spLocks noChangeShapeType="1"/>
            </p:cNvSpPr>
            <p:nvPr/>
          </p:nvSpPr>
          <p:spPr bwMode="auto">
            <a:xfrm>
              <a:off x="10418766" y="3866184"/>
              <a:ext cx="0" cy="21245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7499" name="Line 91"/>
            <p:cNvSpPr>
              <a:spLocks noChangeShapeType="1"/>
            </p:cNvSpPr>
            <p:nvPr/>
          </p:nvSpPr>
          <p:spPr bwMode="auto">
            <a:xfrm>
              <a:off x="11507015" y="3866184"/>
              <a:ext cx="0" cy="21245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E1DC-9A09-2845-A773-BB78DAEA5475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1B8CDE1-ECC9-4BB5-8F98-1209EF8851FE}"/>
              </a:ext>
            </a:extLst>
          </p:cNvPr>
          <p:cNvCxnSpPr>
            <a:cxnSpLocks/>
          </p:cNvCxnSpPr>
          <p:nvPr/>
        </p:nvCxnSpPr>
        <p:spPr>
          <a:xfrm flipH="1">
            <a:off x="1896541" y="5771969"/>
            <a:ext cx="4365323" cy="754872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EEEFD013-5C2E-4357-A99E-16A67B526C50}"/>
              </a:ext>
            </a:extLst>
          </p:cNvPr>
          <p:cNvCxnSpPr>
            <a:cxnSpLocks/>
          </p:cNvCxnSpPr>
          <p:nvPr/>
        </p:nvCxnSpPr>
        <p:spPr>
          <a:xfrm>
            <a:off x="7185855" y="5924930"/>
            <a:ext cx="203453" cy="482165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5438</TotalTime>
  <Pages>0</Pages>
  <Words>4179</Words>
  <Characters>0</Characters>
  <Application>Microsoft Office PowerPoint</Application>
  <PresentationFormat>Custom</PresentationFormat>
  <Lines>0</Lines>
  <Paragraphs>1202</Paragraphs>
  <Slides>72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92" baseType="lpstr">
      <vt:lpstr>CMMI10</vt:lpstr>
      <vt:lpstr>CMR10</vt:lpstr>
      <vt:lpstr>CMSY10</vt:lpstr>
      <vt:lpstr>Monotype Sorts</vt:lpstr>
      <vt:lpstr>MS PGothic</vt:lpstr>
      <vt:lpstr>NimbusRomNo9L-Regu</vt:lpstr>
      <vt:lpstr>NimbusRomNo9L-ReguItal</vt:lpstr>
      <vt:lpstr>NSymbol</vt:lpstr>
      <vt:lpstr>Palatino</vt:lpstr>
      <vt:lpstr>ヒラギノ明朝 ProN W3</vt:lpstr>
      <vt:lpstr>Arial</vt:lpstr>
      <vt:lpstr>Book Antiqua</vt:lpstr>
      <vt:lpstr>Calibri</vt:lpstr>
      <vt:lpstr>Century Gothic</vt:lpstr>
      <vt:lpstr>Symbol</vt:lpstr>
      <vt:lpstr>Times New Roman</vt:lpstr>
      <vt:lpstr>Wingdings</vt:lpstr>
      <vt:lpstr>Wingdings 3</vt:lpstr>
      <vt:lpstr>Ion Boardroom</vt:lpstr>
      <vt:lpstr>Equation</vt:lpstr>
      <vt:lpstr>Outline</vt:lpstr>
      <vt:lpstr>Design Problem</vt:lpstr>
      <vt:lpstr>Dimensions of the Problem - Framework of Distribution</vt:lpstr>
      <vt:lpstr>Distribution Design</vt:lpstr>
      <vt:lpstr>Top-Down Design process</vt:lpstr>
      <vt:lpstr>Distribution Design Issues</vt:lpstr>
      <vt:lpstr>Fragmentation considerations</vt:lpstr>
      <vt:lpstr>Fragmentation</vt:lpstr>
      <vt:lpstr>Fragmentation Alternatives   – Horizontal</vt:lpstr>
      <vt:lpstr>Fragmentation Alternatives   – Vertical</vt:lpstr>
      <vt:lpstr>Degree of Fragmentation</vt:lpstr>
      <vt:lpstr>Correctness of Fragmentation - three rules concerning fragmentation</vt:lpstr>
      <vt:lpstr>Allocation Alternatives</vt:lpstr>
      <vt:lpstr>Comparison of Replication Alternatives</vt:lpstr>
      <vt:lpstr>Information Requirements</vt:lpstr>
      <vt:lpstr>Fragmentation</vt:lpstr>
      <vt:lpstr>Information Requirements</vt:lpstr>
      <vt:lpstr>Information Requirements</vt:lpstr>
      <vt:lpstr>Information Requirements</vt:lpstr>
      <vt:lpstr>Information Requirements</vt:lpstr>
      <vt:lpstr>Information Requirements</vt:lpstr>
      <vt:lpstr>Primary Horizontal Fragmentation (PHF)</vt:lpstr>
      <vt:lpstr>Modified Example Database</vt:lpstr>
      <vt:lpstr>PHF – Algorithm</vt:lpstr>
      <vt:lpstr>Completeness of Simple Predicates</vt:lpstr>
      <vt:lpstr>Completeness of Simple Predicates</vt:lpstr>
      <vt:lpstr>PowerPoint Presentation</vt:lpstr>
      <vt:lpstr>Completeness of Simple Predicates</vt:lpstr>
      <vt:lpstr>Minimality of Simple Predicates</vt:lpstr>
      <vt:lpstr>Minimality of Simple Predicates</vt:lpstr>
      <vt:lpstr>COM_MIN Algorithm</vt:lpstr>
      <vt:lpstr>COM_MIN Algorithm</vt:lpstr>
      <vt:lpstr>PHORIZONTAL Algorithm</vt:lpstr>
      <vt:lpstr>PHF – Example</vt:lpstr>
      <vt:lpstr>PHF – Example</vt:lpstr>
      <vt:lpstr>PHF – Example</vt:lpstr>
      <vt:lpstr>PHF – Example</vt:lpstr>
      <vt:lpstr>PHF – Example</vt:lpstr>
      <vt:lpstr>PHF – Correctness</vt:lpstr>
      <vt:lpstr>Derived Horizontal Fragmentation (DHF)</vt:lpstr>
      <vt:lpstr>DHF – Definition</vt:lpstr>
      <vt:lpstr>DHF – Example</vt:lpstr>
      <vt:lpstr>DHF – Correctness</vt:lpstr>
      <vt:lpstr>Simple Join Graphs</vt:lpstr>
      <vt:lpstr>Lessons learned about DHF</vt:lpstr>
      <vt:lpstr>Vertical Fragmentation</vt:lpstr>
      <vt:lpstr>Vertical Fragmentation</vt:lpstr>
      <vt:lpstr>VF – Information Requirements</vt:lpstr>
      <vt:lpstr>VF – Definition of use(qi,Aj)</vt:lpstr>
      <vt:lpstr>VF – Affinity Measure aff(Ai,Aj)</vt:lpstr>
      <vt:lpstr>VF – Calculation of aff(Ai, Aj)</vt:lpstr>
      <vt:lpstr>VF – Clustering Algorithm</vt:lpstr>
      <vt:lpstr>Bond Energy Algorithm</vt:lpstr>
      <vt:lpstr>Bond Energy Algorithm</vt:lpstr>
      <vt:lpstr>BEA – Example</vt:lpstr>
      <vt:lpstr>BEA – Example</vt:lpstr>
      <vt:lpstr>VF – Algorithm</vt:lpstr>
      <vt:lpstr>VF – ALgorithm</vt:lpstr>
      <vt:lpstr>VF – Algorithm</vt:lpstr>
      <vt:lpstr>VF – Correctness</vt:lpstr>
      <vt:lpstr>Hybrid Fragmentation</vt:lpstr>
      <vt:lpstr>Fragment Allocation</vt:lpstr>
      <vt:lpstr>Information Requirements</vt:lpstr>
      <vt:lpstr>Allocation</vt:lpstr>
      <vt:lpstr>Allocation – Information Requirements</vt:lpstr>
      <vt:lpstr>Allocation Model</vt:lpstr>
      <vt:lpstr>Allocation Model</vt:lpstr>
      <vt:lpstr>Allocation Model</vt:lpstr>
      <vt:lpstr>Allocation Model</vt:lpstr>
      <vt:lpstr>Allocation Model</vt:lpstr>
      <vt:lpstr>Allocation Model</vt:lpstr>
      <vt:lpstr>Allocation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</dc:title>
  <dc:subject/>
  <dc:creator>Yang, T. Andrew</dc:creator>
  <cp:keywords/>
  <dc:description/>
  <cp:lastModifiedBy>Yang, T. Andrew</cp:lastModifiedBy>
  <cp:revision>273</cp:revision>
  <dcterms:modified xsi:type="dcterms:W3CDTF">2019-10-03T21:55:00Z</dcterms:modified>
</cp:coreProperties>
</file>