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05" r:id="rId1"/>
  </p:sldMasterIdLst>
  <p:notesMasterIdLst>
    <p:notesMasterId r:id="rId60"/>
  </p:notesMasterIdLst>
  <p:sldIdLst>
    <p:sldId id="257" r:id="rId2"/>
    <p:sldId id="310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311" r:id="rId15"/>
    <p:sldId id="312" r:id="rId16"/>
    <p:sldId id="313" r:id="rId17"/>
    <p:sldId id="270" r:id="rId18"/>
    <p:sldId id="291" r:id="rId19"/>
    <p:sldId id="271" r:id="rId20"/>
    <p:sldId id="273" r:id="rId21"/>
    <p:sldId id="276" r:id="rId22"/>
    <p:sldId id="277" r:id="rId23"/>
    <p:sldId id="278" r:id="rId24"/>
    <p:sldId id="279" r:id="rId25"/>
    <p:sldId id="274" r:id="rId26"/>
    <p:sldId id="27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2" r:id="rId36"/>
    <p:sldId id="314" r:id="rId37"/>
    <p:sldId id="293" r:id="rId38"/>
    <p:sldId id="294" r:id="rId39"/>
    <p:sldId id="288" r:id="rId40"/>
    <p:sldId id="272" r:id="rId41"/>
    <p:sldId id="295" r:id="rId42"/>
    <p:sldId id="296" r:id="rId43"/>
    <p:sldId id="315" r:id="rId44"/>
    <p:sldId id="316" r:id="rId45"/>
    <p:sldId id="297" r:id="rId46"/>
    <p:sldId id="298" r:id="rId47"/>
    <p:sldId id="299" r:id="rId48"/>
    <p:sldId id="300" r:id="rId49"/>
    <p:sldId id="301" r:id="rId50"/>
    <p:sldId id="302" r:id="rId51"/>
    <p:sldId id="317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1A9"/>
    <a:srgbClr val="00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64" y="6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379F297C-D7C6-6C48-A753-BCA696D45D54}" type="datetimeFigureOut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D0A160C8-9684-D044-86BA-20D5C5FBA4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4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06575" y="436563"/>
            <a:ext cx="3246438" cy="243681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-36513"/>
            <a:ext cx="4513262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Animated</a:t>
            </a:r>
            <a:r>
              <a:rPr lang="en-CA" baseline="0" dirty="0"/>
              <a:t> slide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160C8-9684-D044-86BA-20D5C5FBA48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71" y="3166583"/>
            <a:ext cx="8416255" cy="3627914"/>
          </a:xfrm>
        </p:spPr>
        <p:txBody>
          <a:bodyPr anchor="b"/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71" y="6794496"/>
            <a:ext cx="8416255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663937" y="2600961"/>
            <a:ext cx="1408852" cy="32520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E38CB52-3F04-4DB7-A390-DC7CA1EA63A3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869274" y="4642714"/>
            <a:ext cx="5489486" cy="32520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7056290"/>
            <a:ext cx="9133517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2272" y="975360"/>
            <a:ext cx="9133517" cy="487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0" y="7862318"/>
            <a:ext cx="9133517" cy="702168"/>
          </a:xfrm>
        </p:spPr>
        <p:txBody>
          <a:bodyPr>
            <a:normAutofit/>
          </a:bodyPr>
          <a:lstStyle>
            <a:lvl1pPr marL="0" indent="0">
              <a:buNone/>
              <a:defRPr sz="1707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5C5D-07B9-4B70-BC0F-37C18E81F1AB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1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3518" cy="2407424"/>
          </a:xfrm>
        </p:spPr>
        <p:txBody>
          <a:bodyPr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960745"/>
            <a:ext cx="9133518" cy="3607974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04E3-87CE-45DA-B3C3-3CF903699539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1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920790" y="926848"/>
            <a:ext cx="855596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10054284" y="4124860"/>
            <a:ext cx="880445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7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53" y="1318542"/>
            <a:ext cx="8761436" cy="4099099"/>
          </a:xfrm>
        </p:spPr>
        <p:txBody>
          <a:bodyPr anchor="ctr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73018" y="5417640"/>
            <a:ext cx="8030070" cy="473761"/>
          </a:xfrm>
        </p:spPr>
        <p:txBody>
          <a:bodyPr>
            <a:normAutofit/>
          </a:bodyPr>
          <a:lstStyle>
            <a:lvl1pPr marL="0" indent="0">
              <a:buNone/>
              <a:defRPr lang="en-US" sz="1991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7112272"/>
            <a:ext cx="9022113" cy="1437325"/>
          </a:xfrm>
        </p:spPr>
        <p:txBody>
          <a:bodyPr anchor="ctr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6968-F0C9-4397-82B1-BB3084F5926E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32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2926080"/>
            <a:ext cx="9133518" cy="2980267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2" y="7146537"/>
            <a:ext cx="9133517" cy="1414956"/>
          </a:xfrm>
        </p:spPr>
        <p:txBody>
          <a:bodyPr anchor="t"/>
          <a:lstStyle>
            <a:lvl1pPr marL="0" indent="0" algn="l">
              <a:buNone/>
              <a:defRPr sz="2844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6DFA-F785-439A-AFB2-A1435BCEE084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25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318542"/>
            <a:ext cx="9135777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3540196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32270" y="4475967"/>
            <a:ext cx="3290214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3540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47603" y="4475967"/>
            <a:ext cx="3298017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3540196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77775" y="4475967"/>
            <a:ext cx="3294756" cy="4107898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85554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89A7-24BB-4A15-87AE-97B9E1CCC84F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3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318542"/>
            <a:ext cx="9024370" cy="1009584"/>
          </a:xfrm>
        </p:spPr>
        <p:txBody>
          <a:bodyPr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0" y="5944314"/>
            <a:ext cx="3290214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449322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32269" y="6880083"/>
            <a:ext cx="3290214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378" y="5944313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53424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851378" y="6895230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74513" y="5944314"/>
            <a:ext cx="3298017" cy="935768"/>
          </a:xfrm>
        </p:spPr>
        <p:txBody>
          <a:bodyPr anchor="b">
            <a:noAutofit/>
          </a:bodyPr>
          <a:lstStyle>
            <a:lvl1pPr marL="0" indent="0">
              <a:buNone/>
              <a:defRPr sz="2844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687845" y="3540196"/>
            <a:ext cx="2865983" cy="20584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474513" y="6880083"/>
            <a:ext cx="3298017" cy="1688634"/>
          </a:xfrm>
        </p:spPr>
        <p:txBody>
          <a:bodyPr anchor="t"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679138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319319" y="3540197"/>
            <a:ext cx="0" cy="504366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16BB-0127-4CA4-885F-80FF4F57BF29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98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39184" y="9085028"/>
            <a:ext cx="1408852" cy="325204"/>
          </a:xfrm>
        </p:spPr>
        <p:txBody>
          <a:bodyPr/>
          <a:lstStyle/>
          <a:p>
            <a:fld id="{DC4F4072-54D7-4FA7-AC3C-51559DD667B2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4057" y="9085028"/>
            <a:ext cx="5489486" cy="32520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5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2971264" cy="9757579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90034" y="571968"/>
            <a:ext cx="6557248" cy="8609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847907" y="2511070"/>
            <a:ext cx="8527634" cy="4731462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3004800" cy="97536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2120" y="2059093"/>
            <a:ext cx="1583667" cy="65024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2694" y="2059093"/>
            <a:ext cx="6281865" cy="65024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520-57ED-4005-818D-8DFDF0DBF55D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5933" y="9053153"/>
            <a:ext cx="5489486" cy="32520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9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02" y="1318540"/>
            <a:ext cx="9022111" cy="1009586"/>
          </a:xfrm>
        </p:spPr>
        <p:txBody>
          <a:bodyPr anchor="ctr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2978-3FD2-4482-BF26-E721DF961C5B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5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049" y="3210792"/>
            <a:ext cx="4395622" cy="4295600"/>
          </a:xfrm>
        </p:spPr>
        <p:txBody>
          <a:bodyPr anchor="ctr"/>
          <a:lstStyle>
            <a:lvl1pPr algn="l">
              <a:defRPr sz="455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0727" y="3210792"/>
            <a:ext cx="4384023" cy="4295600"/>
          </a:xfrm>
        </p:spPr>
        <p:txBody>
          <a:bodyPr anchor="ctr"/>
          <a:lstStyle>
            <a:lvl1pPr marL="0" indent="0" algn="l">
              <a:buNone/>
              <a:defRPr sz="2844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7452-70AD-4B8B-8109-647EB70C76C0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2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270" y="3540196"/>
            <a:ext cx="5172594" cy="502130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9937" y="3540200"/>
            <a:ext cx="5172594" cy="50212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24C7-D4C2-4F24-93D9-F9EC76B71699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8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217" y="3540196"/>
            <a:ext cx="5167647" cy="1079879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270" y="4620075"/>
            <a:ext cx="5172594" cy="394142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9938" y="3540196"/>
            <a:ext cx="5172592" cy="1076103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9937" y="4616299"/>
            <a:ext cx="5172594" cy="394519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8B13-4F86-4F50-86DA-3895A258D6C7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5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44A7-BEB6-472A-B27D-D328B2E6077A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4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A29-C6A2-4345-9CC2-9C5497BB058A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1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2059094"/>
            <a:ext cx="3857906" cy="2127058"/>
          </a:xfrm>
        </p:spPr>
        <p:txBody>
          <a:bodyPr anchor="b"/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8030" y="2059093"/>
            <a:ext cx="5166720" cy="6502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232273" y="4390180"/>
            <a:ext cx="3857904" cy="4172375"/>
          </a:xfrm>
        </p:spPr>
        <p:txBody>
          <a:bodyPr/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9F4A-4C8A-4C72-8FA2-9D5DE338C41E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1" y="1964644"/>
            <a:ext cx="4248304" cy="22397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17026" y="1878471"/>
            <a:ext cx="3969567" cy="59966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1" y="4389120"/>
            <a:ext cx="4248304" cy="3486009"/>
          </a:xfrm>
        </p:spPr>
        <p:txBody>
          <a:bodyPr>
            <a:normAutofit/>
          </a:bodyPr>
          <a:lstStyle>
            <a:lvl1pPr marL="0" indent="0">
              <a:buNone/>
              <a:defRPr sz="199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19EA-368E-4700-BE01-FAABD69ACFB2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0698" y="420594"/>
            <a:ext cx="1125416" cy="1091822"/>
          </a:xfrm>
          <a:prstGeom prst="rect">
            <a:avLst/>
          </a:prstGeom>
        </p:spPr>
        <p:txBody>
          <a:bodyPr/>
          <a:lstStyle>
            <a:lvl1pPr algn="ctr">
              <a:defRPr sz="3982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7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58" y="0"/>
            <a:ext cx="13007058" cy="9757579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232270" y="1318541"/>
            <a:ext cx="9024370" cy="100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43" y="3540195"/>
            <a:ext cx="9024370" cy="5021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72542" y="9053153"/>
            <a:ext cx="1408852" cy="3252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80" b="1" i="0">
                <a:solidFill>
                  <a:schemeClr val="accent1"/>
                </a:solidFill>
              </a:defRPr>
            </a:lvl1pPr>
          </a:lstStyle>
          <a:p>
            <a:fld id="{6A7A7D1C-BE81-4C13-A565-9725D2884E7E}" type="datetime1">
              <a:rPr lang="en-US" smtClean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0311" y="9053151"/>
            <a:ext cx="5489486" cy="325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8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20698" y="420594"/>
            <a:ext cx="1125416" cy="1091822"/>
          </a:xfrm>
          <a:prstGeom prst="rect">
            <a:avLst/>
          </a:prstGeom>
        </p:spPr>
        <p:txBody>
          <a:bodyPr anchor="b"/>
          <a:lstStyle>
            <a:lvl1pPr algn="ctr">
              <a:defRPr sz="3982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hf hdr="0" ftr="0" dt="0"/>
  <p:txStyles>
    <p:titleStyle>
      <a:lvl1pPr algn="l" defTabSz="650230" rtl="0" eaLnBrk="1" latinLnBrk="0" hangingPunct="1">
        <a:spcBef>
          <a:spcPct val="0"/>
        </a:spcBef>
        <a:buNone/>
        <a:defRPr sz="4551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75345" indent="-403143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65483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55621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45758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80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4651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2750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53587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unctional_dependency" TargetMode="External"/><Relationship Id="rId2" Type="http://schemas.openxmlformats.org/officeDocument/2006/relationships/hyperlink" Target="https://en.wikipedia.org/wiki/Non-prime_attribut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andidate_key" TargetMode="External"/><Relationship Id="rId4" Type="http://schemas.openxmlformats.org/officeDocument/2006/relationships/hyperlink" Target="https://en.wikipedia.org/wiki/Proper_subse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perkey" TargetMode="External"/><Relationship Id="rId2" Type="http://schemas.openxmlformats.org/officeDocument/2006/relationships/hyperlink" Target="https://en.wikipedia.org/wiki/Functional_dependency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3076600"/>
            <a:ext cx="12293600" cy="6348040"/>
          </a:xfrm>
          <a:ln/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Introduction</a:t>
            </a:r>
          </a:p>
          <a:p>
            <a:r>
              <a:rPr lang="en-US" sz="1600" dirty="0">
                <a:solidFill>
                  <a:srgbClr val="1771A9"/>
                </a:solidFill>
              </a:rPr>
              <a:t>Background</a:t>
            </a:r>
          </a:p>
          <a:p>
            <a:pPr lvl="1"/>
            <a:r>
              <a:rPr lang="en-US" sz="1400" dirty="0">
                <a:solidFill>
                  <a:srgbClr val="1771A9"/>
                </a:solidFill>
              </a:rPr>
              <a:t>Relational database systems</a:t>
            </a:r>
          </a:p>
          <a:p>
            <a:pPr lvl="1"/>
            <a:r>
              <a:rPr lang="en-US" sz="1400" dirty="0">
                <a:solidFill>
                  <a:srgbClr val="1771A9"/>
                </a:solidFill>
              </a:rPr>
              <a:t>Computer networks</a:t>
            </a:r>
          </a:p>
          <a:p>
            <a:r>
              <a:rPr lang="en-US" sz="1600" dirty="0"/>
              <a:t>Distributed Database Design</a:t>
            </a:r>
          </a:p>
          <a:p>
            <a:r>
              <a:rPr lang="en-US" sz="1600" dirty="0"/>
              <a:t>Database Integration</a:t>
            </a:r>
          </a:p>
          <a:p>
            <a:r>
              <a:rPr lang="en-US" sz="1600" dirty="0"/>
              <a:t>Semantic Data Control</a:t>
            </a:r>
          </a:p>
          <a:p>
            <a:r>
              <a:rPr lang="en-US" sz="1600" dirty="0"/>
              <a:t>Distributed Query Processing</a:t>
            </a:r>
          </a:p>
          <a:p>
            <a:r>
              <a:rPr lang="en-US" sz="1600" dirty="0"/>
              <a:t>Multidatabase Query Processing</a:t>
            </a:r>
          </a:p>
          <a:p>
            <a:r>
              <a:rPr lang="en-US" sz="1600" dirty="0"/>
              <a:t>Distributed Transaction Management</a:t>
            </a:r>
          </a:p>
          <a:p>
            <a:r>
              <a:rPr lang="en-US" sz="1600" dirty="0"/>
              <a:t>Data Replication</a:t>
            </a:r>
          </a:p>
          <a:p>
            <a:r>
              <a:rPr lang="en-US" sz="1600" dirty="0"/>
              <a:t>Parallel Database Systems</a:t>
            </a:r>
          </a:p>
          <a:p>
            <a:r>
              <a:rPr lang="en-US" sz="1600" dirty="0"/>
              <a:t>Distributed Object DBMS</a:t>
            </a:r>
          </a:p>
          <a:p>
            <a:r>
              <a:rPr lang="en-US" sz="1600" dirty="0"/>
              <a:t>Peer-to-Peer Data Management</a:t>
            </a:r>
          </a:p>
          <a:p>
            <a:r>
              <a:rPr lang="en-US" sz="1600" dirty="0"/>
              <a:t>Web Data Management </a:t>
            </a:r>
          </a:p>
          <a:p>
            <a:r>
              <a:rPr lang="en-US" sz="1600" dirty="0"/>
              <a:t>Current Issues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D443CE-ED35-48B4-8AC6-97D8DB6D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Deletion Anomaly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220616"/>
            <a:ext cx="10529579" cy="2154491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If an engineer,  who is the only employee on a project, leaves the company, his personal information cannot be deleted, or the information about that project is lost.</a:t>
            </a:r>
          </a:p>
          <a:p>
            <a:r>
              <a:rPr lang="en-US" sz="2400" dirty="0"/>
              <a:t>May have to delete many tuples in order to delete one employee or one project.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2613968" y="5380856"/>
            <a:ext cx="7488832" cy="4104456"/>
            <a:chOff x="973104" y="5743787"/>
            <a:chExt cx="7041464" cy="3820160"/>
          </a:xfrm>
        </p:grpSpPr>
        <p:sp>
          <p:nvSpPr>
            <p:cNvPr id="142" name="Rectangle 107"/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3" name="Rectangle 108"/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144" name="Rectangle 109"/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EMP</a:t>
              </a:r>
            </a:p>
          </p:txBody>
        </p:sp>
        <p:sp>
          <p:nvSpPr>
            <p:cNvPr id="145" name="Rectangle 110"/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146" name="Rectangle 111"/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147" name="Rectangle 112"/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SAL</a:t>
              </a:r>
            </a:p>
          </p:txBody>
        </p:sp>
        <p:sp>
          <p:nvSpPr>
            <p:cNvPr id="148" name="Line 113"/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9" name="Line 114"/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50" name="Line 115"/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51" name="Rectangle 116"/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52" name="Rectangle 117"/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53" name="Rectangle 118"/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54" name="Rectangle 119"/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55" name="Rectangle 120"/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56" name="Rectangle 121"/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57" name="Rectangle 122"/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58" name="Rectangle 123"/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59" name="Rectangle 124"/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60" name="Rectangle 125"/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61" name="Rectangle 126"/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2" name="Rectangle 127"/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3" name="Rectangle 128"/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64" name="Rectangle 129"/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5" name="Rectangle 130"/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6" name="Rectangle 131"/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167" name="Rectangle 132"/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168" name="Rectangle 133"/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169" name="Rectangle 134"/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170" name="Rectangle 135"/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71" name="Rectangle 136"/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72" name="Rectangle 137"/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173" name="Rectangle 138"/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74" name="Rectangle 139"/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75" name="Rectangle 140"/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176" name="Rectangle 141"/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77" name="Rectangle 142"/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78" name="Rectangle 143"/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179" name="Rectangle 144"/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80" name="Rectangle 145"/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81" name="Rectangle 146"/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82" name="Rectangle 147"/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83" name="Rectangle 148"/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184" name="Rectangle 149"/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185" name="Rectangle 150"/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186" name="Rectangle 151"/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187" name="Rectangle 152"/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188" name="Rectangle 153"/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189" name="Rectangle 154"/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90" name="Rectangle 155"/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91" name="Line 156"/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2" name="Line 157"/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3" name="Line 158"/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4" name="Line 159"/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" name="Rectangle 160"/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96" name="Rectangle 161"/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197" name="Rectangle 162"/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198" name="Rectangle 163"/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DUR</a:t>
              </a:r>
            </a:p>
          </p:txBody>
        </p:sp>
        <p:sp>
          <p:nvSpPr>
            <p:cNvPr id="199" name="Rectangle 164"/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200" name="Rectangle 165"/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01" name="Rectangle 166"/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02" name="Rectangle 167"/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203" name="Rectangle 168"/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04" name="Rectangle 169"/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05" name="Rectangle 170"/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06" name="Rectangle 171"/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07" name="Rectangle 172"/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08" name="Rectangle 173"/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209" name="Rectangle 174"/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10" name="Rectangle 175"/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11" name="Rectangle 176"/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12" name="Rectangle 177"/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13" name="Rectangle 178"/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14" name="Rectangle 179"/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215" name="Rectangle 180"/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216" name="Rectangle 181"/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17" name="Rectangle 182"/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18" name="Rectangle 183"/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219" name="Rectangle 184"/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20" name="Rectangle 185"/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21" name="Rectangle 186"/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22" name="Rectangle 187"/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23" name="Rectangle 188"/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24" name="Rectangle 189"/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225" name="Rectangle 190"/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26" name="Rectangle 191"/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27" name="Rectangle 192"/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228" name="Line 193"/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29" name="Line 195"/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30" name="Line 196"/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31" name="Line 207"/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FD3DEF-6EE5-48F9-8348-AF9EBDFD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What to do?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41760" y="3220616"/>
            <a:ext cx="11737304" cy="6112390"/>
          </a:xfrm>
          <a:noFill/>
          <a:ln/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Take each relation </a:t>
            </a:r>
            <a:r>
              <a:rPr lang="en-US" sz="3400" dirty="0">
                <a:solidFill>
                  <a:srgbClr val="FF0000"/>
                </a:solidFill>
              </a:rPr>
              <a:t>individually </a:t>
            </a:r>
            <a:r>
              <a:rPr lang="en-US" sz="3400" dirty="0"/>
              <a:t>and </a:t>
            </a:r>
            <a:r>
              <a:rPr lang="ja-JP" altLang="en-US" sz="3400" dirty="0">
                <a:latin typeface="Arial"/>
              </a:rPr>
              <a:t>“</a:t>
            </a:r>
            <a:r>
              <a:rPr lang="en-US" sz="3400" dirty="0"/>
              <a:t>improve</a:t>
            </a:r>
            <a:r>
              <a:rPr lang="ja-JP" altLang="en-US" sz="3400" dirty="0">
                <a:latin typeface="Arial"/>
              </a:rPr>
              <a:t>”</a:t>
            </a:r>
            <a:r>
              <a:rPr lang="en-US" sz="3400" dirty="0"/>
              <a:t> it in terms of the desired characteristics.</a:t>
            </a:r>
          </a:p>
          <a:p>
            <a:pPr lvl="1"/>
            <a:r>
              <a:rPr lang="en-US" sz="2800" b="1" dirty="0"/>
              <a:t>Normal forms </a:t>
            </a:r>
          </a:p>
          <a:p>
            <a:pPr lvl="2"/>
            <a:r>
              <a:rPr lang="en-US" sz="2600" dirty="0"/>
              <a:t>A relation is in a certain normal form when it satisfies the condition associated with that normal form.</a:t>
            </a:r>
          </a:p>
          <a:p>
            <a:pPr lvl="2"/>
            <a:r>
              <a:rPr lang="en-US" sz="2600" dirty="0"/>
              <a:t>Atomic values (1NF), i.e., no sets as values</a:t>
            </a:r>
          </a:p>
          <a:p>
            <a:pPr lvl="2"/>
            <a:r>
              <a:rPr lang="en-US" sz="2600" dirty="0"/>
              <a:t>Can be defined according to keys and dependencies.</a:t>
            </a:r>
          </a:p>
          <a:p>
            <a:pPr lvl="2"/>
            <a:r>
              <a:rPr lang="en-US" sz="2600" u="sng" dirty="0"/>
              <a:t>Functional Dependencies </a:t>
            </a:r>
            <a:r>
              <a:rPr lang="en-US" sz="2600" dirty="0"/>
              <a:t>( 2NF, 3NF, BCNF)</a:t>
            </a:r>
          </a:p>
          <a:p>
            <a:pPr lvl="2"/>
            <a:r>
              <a:rPr lang="en-US" sz="2600" u="sng" dirty="0"/>
              <a:t>Multi-valued dependencies</a:t>
            </a:r>
            <a:r>
              <a:rPr lang="en-US" sz="2600" dirty="0"/>
              <a:t> (4NF) </a:t>
            </a:r>
          </a:p>
          <a:p>
            <a:pPr lvl="1"/>
            <a:r>
              <a:rPr lang="en-US" sz="2800" b="1" dirty="0"/>
              <a:t>Normalization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sz="2600" dirty="0"/>
              <a:t>a process of </a:t>
            </a:r>
            <a:r>
              <a:rPr lang="en-US" sz="2600" dirty="0">
                <a:solidFill>
                  <a:srgbClr val="FF0000"/>
                </a:solidFill>
              </a:rPr>
              <a:t>concept separation</a:t>
            </a:r>
            <a:r>
              <a:rPr lang="en-US" sz="2600" dirty="0">
                <a:solidFill>
                  <a:schemeClr val="hlink"/>
                </a:solidFill>
              </a:rPr>
              <a:t> </a:t>
            </a:r>
            <a:r>
              <a:rPr lang="en-US" sz="2600" dirty="0"/>
              <a:t>which applies a top-down methodology for producing a schema by </a:t>
            </a:r>
            <a:r>
              <a:rPr lang="en-US" sz="2600" i="1" dirty="0"/>
              <a:t>subsequent refinements and decompositions</a:t>
            </a:r>
            <a:r>
              <a:rPr lang="en-US" sz="2600" dirty="0"/>
              <a:t>.</a:t>
            </a:r>
          </a:p>
          <a:p>
            <a:pPr lvl="2"/>
            <a:r>
              <a:rPr lang="en-US" sz="2600" dirty="0"/>
              <a:t>Do not combine unrelated sets of facts in one table; each relation should contain an independent set of facts.</a:t>
            </a:r>
          </a:p>
          <a:p>
            <a:pPr lvl="2"/>
            <a:r>
              <a:rPr lang="en-US" sz="2600" dirty="0"/>
              <a:t>Universal relation assumption</a:t>
            </a:r>
          </a:p>
          <a:p>
            <a:pPr lvl="2"/>
            <a:r>
              <a:rPr lang="en-US" sz="2600" dirty="0"/>
              <a:t>1NF to 3NF; 1NF to BCNF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7329C-E20D-4560-B26B-B3B57AAF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Normalization Issues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How do we decompose a schema into a desirable normal form? </a:t>
            </a:r>
          </a:p>
          <a:p>
            <a:r>
              <a:rPr lang="en-US" sz="3400" dirty="0"/>
              <a:t>What criteria should the decomposed schemas follow in order to preserve the semantics of the original schema?</a:t>
            </a:r>
          </a:p>
          <a:p>
            <a:pPr lvl="1"/>
            <a:r>
              <a:rPr lang="en-US" sz="2800" dirty="0" err="1"/>
              <a:t>Reconstructability</a:t>
            </a:r>
            <a:r>
              <a:rPr lang="en-US" sz="2800" dirty="0"/>
              <a:t>: recover the original relation </a:t>
            </a:r>
            <a:r>
              <a:rPr lang="en-US" sz="2800" dirty="0">
                <a:sym typeface="Symbol" charset="0"/>
              </a:rPr>
              <a:t> no spurious joins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Lossless decomposition: no information loss</a:t>
            </a:r>
          </a:p>
          <a:p>
            <a:pPr lvl="1"/>
            <a:r>
              <a:rPr lang="en-US" sz="2800" dirty="0"/>
              <a:t>Dependency preservation: the constraints (i.e., dependencies) that hold on the original relation should be enforceable by means of the constraints (i.e., dependencies) defined on the decomposed relations.</a:t>
            </a:r>
          </a:p>
          <a:p>
            <a:r>
              <a:rPr lang="en-US" sz="3400" dirty="0"/>
              <a:t>What happens to queries?</a:t>
            </a:r>
          </a:p>
          <a:p>
            <a:pPr lvl="1"/>
            <a:r>
              <a:rPr lang="en-US" sz="2800" dirty="0"/>
              <a:t>Processing time may increase due to joins</a:t>
            </a:r>
          </a:p>
          <a:p>
            <a:pPr lvl="1"/>
            <a:r>
              <a:rPr lang="en-US" sz="2800" dirty="0" err="1"/>
              <a:t>Denormalization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E727C-E219-4DCF-B097-6892B9D5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Functional Dependence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Given relation </a:t>
            </a:r>
            <a:r>
              <a:rPr lang="en-US" i="1" dirty="0"/>
              <a:t>R</a:t>
            </a:r>
            <a:r>
              <a:rPr lang="en-US" dirty="0"/>
              <a:t> defined over </a:t>
            </a:r>
            <a:r>
              <a:rPr lang="en-US" i="1" dirty="0"/>
              <a:t>U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...,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 where 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 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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dirty="0"/>
              <a:t>.  If, for </a:t>
            </a:r>
            <a:r>
              <a:rPr lang="en-US" dirty="0">
                <a:solidFill>
                  <a:srgbClr val="FF0000"/>
                </a:solidFill>
              </a:rPr>
              <a:t>all </a:t>
            </a:r>
            <a:r>
              <a:rPr lang="en-US" dirty="0"/>
              <a:t>pairs of tuples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any </a:t>
            </a:r>
            <a:r>
              <a:rPr lang="en-US" dirty="0"/>
              <a:t>legal instance of relation scheme </a:t>
            </a:r>
            <a:r>
              <a:rPr lang="en-US" i="1" dirty="0"/>
              <a:t>R</a:t>
            </a:r>
            <a:r>
              <a:rPr lang="en-US" dirty="0"/>
              <a:t>, </a:t>
            </a:r>
          </a:p>
          <a:p>
            <a:pPr lvl="2">
              <a:buFont typeface="Monotype Sorts" charset="0"/>
              <a:buNone/>
            </a:pPr>
            <a:r>
              <a:rPr lang="en-US" sz="2800" i="1" dirty="0"/>
              <a:t>t</a:t>
            </a:r>
            <a:r>
              <a:rPr lang="en-US" sz="2800" baseline="-25000" dirty="0"/>
              <a:t>1</a:t>
            </a:r>
            <a:r>
              <a:rPr lang="en-US" sz="2800" dirty="0"/>
              <a:t>[</a:t>
            </a:r>
            <a:r>
              <a:rPr lang="en-US" sz="2800" i="1" dirty="0"/>
              <a:t>X</a:t>
            </a:r>
            <a:r>
              <a:rPr lang="en-US" sz="2800" dirty="0"/>
              <a:t>] = </a:t>
            </a:r>
            <a:r>
              <a:rPr lang="en-US" sz="2800" i="1" dirty="0"/>
              <a:t>t</a:t>
            </a:r>
            <a:r>
              <a:rPr lang="en-US" sz="2800" baseline="-25000" dirty="0"/>
              <a:t>2</a:t>
            </a:r>
            <a:r>
              <a:rPr lang="en-US" sz="2800" dirty="0"/>
              <a:t>[</a:t>
            </a:r>
            <a:r>
              <a:rPr lang="en-US" sz="2800" i="1" dirty="0"/>
              <a:t>X</a:t>
            </a:r>
            <a:r>
              <a:rPr lang="en-US" sz="2800" dirty="0"/>
              <a:t>] </a:t>
            </a:r>
            <a:r>
              <a:rPr lang="en-US" sz="2800" dirty="0">
                <a:latin typeface="Symbol" charset="0"/>
                <a:sym typeface="Symbol" charset="0"/>
              </a:rPr>
              <a:t></a:t>
            </a:r>
            <a:r>
              <a:rPr lang="en-US" sz="2800" dirty="0"/>
              <a:t> </a:t>
            </a:r>
            <a:r>
              <a:rPr lang="en-US" sz="2800" i="1" dirty="0"/>
              <a:t>t</a:t>
            </a:r>
            <a:r>
              <a:rPr lang="en-US" sz="2800" baseline="-25000" dirty="0"/>
              <a:t>1</a:t>
            </a:r>
            <a:r>
              <a:rPr lang="en-US" sz="2800" dirty="0"/>
              <a:t>[</a:t>
            </a:r>
            <a:r>
              <a:rPr lang="en-US" sz="2800" i="1" dirty="0"/>
              <a:t>Y</a:t>
            </a:r>
            <a:r>
              <a:rPr lang="en-US" sz="2800" dirty="0"/>
              <a:t>] = </a:t>
            </a:r>
            <a:r>
              <a:rPr lang="en-US" sz="2800" i="1" dirty="0"/>
              <a:t>t</a:t>
            </a:r>
            <a:r>
              <a:rPr lang="en-US" sz="2800" baseline="-25000" dirty="0"/>
              <a:t>2</a:t>
            </a:r>
            <a:r>
              <a:rPr lang="en-US" sz="2800" dirty="0"/>
              <a:t>[</a:t>
            </a:r>
            <a:r>
              <a:rPr lang="en-US" sz="2800" i="1" dirty="0"/>
              <a:t>Y</a:t>
            </a:r>
            <a:r>
              <a:rPr lang="en-US" sz="2800" dirty="0"/>
              <a:t>], </a:t>
            </a:r>
          </a:p>
          <a:p>
            <a:pPr>
              <a:buFont typeface="Monotype Sorts" charset="0"/>
              <a:buNone/>
            </a:pPr>
            <a:r>
              <a:rPr lang="en-US" dirty="0"/>
              <a:t> 	then the functional dependency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charset="0"/>
              </a:rPr>
              <a:t>® </a:t>
            </a:r>
            <a:r>
              <a:rPr lang="en-US" i="1" dirty="0"/>
              <a:t>Y</a:t>
            </a:r>
            <a:r>
              <a:rPr lang="en-US" dirty="0"/>
              <a:t> holds in </a:t>
            </a:r>
            <a:r>
              <a:rPr lang="en-US" i="1" dirty="0"/>
              <a:t>R</a:t>
            </a:r>
            <a:r>
              <a:rPr lang="en-US" dirty="0"/>
              <a:t>.</a:t>
            </a:r>
            <a:endParaRPr lang="en-US" dirty="0">
              <a:latin typeface="Symbol" charset="0"/>
            </a:endParaRP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In relation EMP</a:t>
            </a:r>
          </a:p>
          <a:p>
            <a:pPr lvl="2"/>
            <a:r>
              <a:rPr lang="en-US" dirty="0"/>
              <a:t>(ENO, PNO)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(ENAME, TITLE, SAL, DUR, RESP)</a:t>
            </a:r>
          </a:p>
          <a:p>
            <a:pPr lvl="1"/>
            <a:r>
              <a:rPr lang="en-US" dirty="0"/>
              <a:t>In relation PROJ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PNO </a:t>
            </a:r>
            <a:r>
              <a:rPr lang="en-US" dirty="0">
                <a:latin typeface="Symbol" pitchFamily="18" charset="2"/>
                <a:sym typeface="Symbol"/>
              </a:rPr>
              <a:t></a:t>
            </a:r>
            <a:r>
              <a:rPr lang="en-US" dirty="0"/>
              <a:t> (PNAME, BUDGET)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874077-9663-4414-83CA-C5AA51BB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E6C1-EC8C-4F31-99F9-179FB98B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2NF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30AE-EEA7-4EF2-876E-29C64DB0A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42" y="3148608"/>
            <a:ext cx="10961689" cy="1600646"/>
          </a:xfrm>
        </p:spPr>
        <p:txBody>
          <a:bodyPr>
            <a:normAutofit/>
          </a:bodyPr>
          <a:lstStyle/>
          <a:p>
            <a:r>
              <a:rPr lang="en-US" dirty="0"/>
              <a:t>A 1NF relation is in 2NF form if and only if </a:t>
            </a:r>
          </a:p>
          <a:p>
            <a:pPr marL="0" indent="0">
              <a:buNone/>
            </a:pPr>
            <a:r>
              <a:rPr lang="en-US" b="1" dirty="0"/>
              <a:t>all</a:t>
            </a:r>
            <a:r>
              <a:rPr lang="en-US" dirty="0"/>
              <a:t> of its </a:t>
            </a:r>
            <a:r>
              <a:rPr lang="en-US" u="sng" dirty="0"/>
              <a:t>non-prime attributes</a:t>
            </a:r>
            <a:r>
              <a:rPr lang="en-US" dirty="0"/>
              <a:t> are </a:t>
            </a:r>
            <a:r>
              <a:rPr lang="en-US" i="1" dirty="0"/>
              <a:t>functionally dependent</a:t>
            </a:r>
            <a:r>
              <a:rPr lang="en-US" dirty="0"/>
              <a:t> on the </a:t>
            </a:r>
            <a:r>
              <a:rPr lang="en-US" b="1" dirty="0"/>
              <a:t>whole</a:t>
            </a:r>
            <a:r>
              <a:rPr lang="en-US" dirty="0"/>
              <a:t> of </a:t>
            </a:r>
            <a:r>
              <a:rPr lang="en-US" u="sng" dirty="0"/>
              <a:t>every candidate key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5FBB6-DCA0-4F87-B07C-31A74D34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7BC9A5-201B-404A-A6D9-C5E1368D049B}"/>
              </a:ext>
            </a:extLst>
          </p:cNvPr>
          <p:cNvGrpSpPr/>
          <p:nvPr/>
        </p:nvGrpSpPr>
        <p:grpSpPr>
          <a:xfrm>
            <a:off x="4846216" y="5020816"/>
            <a:ext cx="7488832" cy="4104456"/>
            <a:chOff x="973104" y="5743787"/>
            <a:chExt cx="7041464" cy="3820160"/>
          </a:xfrm>
        </p:grpSpPr>
        <p:sp>
          <p:nvSpPr>
            <p:cNvPr id="6" name="Rectangle 107">
              <a:extLst>
                <a:ext uri="{FF2B5EF4-FFF2-40B4-BE49-F238E27FC236}">
                  <a16:creationId xmlns:a16="http://schemas.microsoft.com/office/drawing/2014/main" id="{4DF7BDCB-2575-4B36-85AA-6F6845B03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" name="Rectangle 108">
              <a:extLst>
                <a:ext uri="{FF2B5EF4-FFF2-40B4-BE49-F238E27FC236}">
                  <a16:creationId xmlns:a16="http://schemas.microsoft.com/office/drawing/2014/main" id="{0930A09B-BC79-48AA-80E9-3FFA78528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8" name="Rectangle 109">
              <a:extLst>
                <a:ext uri="{FF2B5EF4-FFF2-40B4-BE49-F238E27FC236}">
                  <a16:creationId xmlns:a16="http://schemas.microsoft.com/office/drawing/2014/main" id="{9877B931-22E2-4991-B343-C96B22970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EMP</a:t>
              </a:r>
            </a:p>
          </p:txBody>
        </p:sp>
        <p:sp>
          <p:nvSpPr>
            <p:cNvPr id="9" name="Rectangle 110">
              <a:extLst>
                <a:ext uri="{FF2B5EF4-FFF2-40B4-BE49-F238E27FC236}">
                  <a16:creationId xmlns:a16="http://schemas.microsoft.com/office/drawing/2014/main" id="{8D89E17C-6A70-4E8E-8B34-69C0EEE97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10" name="Rectangle 111">
              <a:extLst>
                <a:ext uri="{FF2B5EF4-FFF2-40B4-BE49-F238E27FC236}">
                  <a16:creationId xmlns:a16="http://schemas.microsoft.com/office/drawing/2014/main" id="{AA4C30B0-2667-41F3-B0F7-219A88B6F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11" name="Rectangle 112">
              <a:extLst>
                <a:ext uri="{FF2B5EF4-FFF2-40B4-BE49-F238E27FC236}">
                  <a16:creationId xmlns:a16="http://schemas.microsoft.com/office/drawing/2014/main" id="{5F6E883D-22C7-4F4A-AE79-3C6A4C0FC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SAL</a:t>
              </a:r>
            </a:p>
          </p:txBody>
        </p:sp>
        <p:sp>
          <p:nvSpPr>
            <p:cNvPr id="12" name="Line 113">
              <a:extLst>
                <a:ext uri="{FF2B5EF4-FFF2-40B4-BE49-F238E27FC236}">
                  <a16:creationId xmlns:a16="http://schemas.microsoft.com/office/drawing/2014/main" id="{5203D2A1-66E3-4E0B-9E61-83D223A62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" name="Line 114">
              <a:extLst>
                <a:ext uri="{FF2B5EF4-FFF2-40B4-BE49-F238E27FC236}">
                  <a16:creationId xmlns:a16="http://schemas.microsoft.com/office/drawing/2014/main" id="{34B5CBCB-1384-477B-A7F7-8F84FA117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" name="Line 115">
              <a:extLst>
                <a:ext uri="{FF2B5EF4-FFF2-40B4-BE49-F238E27FC236}">
                  <a16:creationId xmlns:a16="http://schemas.microsoft.com/office/drawing/2014/main" id="{7B5A4DF4-89F7-42C0-A2E8-93C93AA12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5" name="Rectangle 116">
              <a:extLst>
                <a:ext uri="{FF2B5EF4-FFF2-40B4-BE49-F238E27FC236}">
                  <a16:creationId xmlns:a16="http://schemas.microsoft.com/office/drawing/2014/main" id="{00B53CAD-8EA1-4014-A737-7BD96221C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6" name="Rectangle 117">
              <a:extLst>
                <a:ext uri="{FF2B5EF4-FFF2-40B4-BE49-F238E27FC236}">
                  <a16:creationId xmlns:a16="http://schemas.microsoft.com/office/drawing/2014/main" id="{FE81481B-F1BC-4553-A275-CA9AE5BDF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7" name="Rectangle 118">
              <a:extLst>
                <a:ext uri="{FF2B5EF4-FFF2-40B4-BE49-F238E27FC236}">
                  <a16:creationId xmlns:a16="http://schemas.microsoft.com/office/drawing/2014/main" id="{8A6487DE-A179-486F-8FD3-7F3B3A411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8" name="Rectangle 119">
              <a:extLst>
                <a:ext uri="{FF2B5EF4-FFF2-40B4-BE49-F238E27FC236}">
                  <a16:creationId xmlns:a16="http://schemas.microsoft.com/office/drawing/2014/main" id="{A7FDD12F-AC94-4E0D-AF07-E930F7564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9" name="Rectangle 120">
              <a:extLst>
                <a:ext uri="{FF2B5EF4-FFF2-40B4-BE49-F238E27FC236}">
                  <a16:creationId xmlns:a16="http://schemas.microsoft.com/office/drawing/2014/main" id="{9864D002-E8E7-456D-AA0A-4847C7D44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20" name="Rectangle 121">
              <a:extLst>
                <a:ext uri="{FF2B5EF4-FFF2-40B4-BE49-F238E27FC236}">
                  <a16:creationId xmlns:a16="http://schemas.microsoft.com/office/drawing/2014/main" id="{19FB5BE9-F7E6-4F8F-832D-18B74FEAB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21" name="Rectangle 122">
              <a:extLst>
                <a:ext uri="{FF2B5EF4-FFF2-40B4-BE49-F238E27FC236}">
                  <a16:creationId xmlns:a16="http://schemas.microsoft.com/office/drawing/2014/main" id="{B10B26BB-F633-4A60-A85B-971D0C50E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2" name="Rectangle 123">
              <a:extLst>
                <a:ext uri="{FF2B5EF4-FFF2-40B4-BE49-F238E27FC236}">
                  <a16:creationId xmlns:a16="http://schemas.microsoft.com/office/drawing/2014/main" id="{63C2FD8F-1637-4AE0-BFA5-38211B77C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3" name="Rectangle 124">
              <a:extLst>
                <a:ext uri="{FF2B5EF4-FFF2-40B4-BE49-F238E27FC236}">
                  <a16:creationId xmlns:a16="http://schemas.microsoft.com/office/drawing/2014/main" id="{8F8835C0-6EB8-4BA5-BA34-153AAB107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24" name="Rectangle 125">
              <a:extLst>
                <a:ext uri="{FF2B5EF4-FFF2-40B4-BE49-F238E27FC236}">
                  <a16:creationId xmlns:a16="http://schemas.microsoft.com/office/drawing/2014/main" id="{46FBE964-6D5E-4C3E-A72B-5BAD309B1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25" name="Rectangle 126">
              <a:extLst>
                <a:ext uri="{FF2B5EF4-FFF2-40B4-BE49-F238E27FC236}">
                  <a16:creationId xmlns:a16="http://schemas.microsoft.com/office/drawing/2014/main" id="{136F0812-5555-4C81-B044-051E3D161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26" name="Rectangle 127">
              <a:extLst>
                <a:ext uri="{FF2B5EF4-FFF2-40B4-BE49-F238E27FC236}">
                  <a16:creationId xmlns:a16="http://schemas.microsoft.com/office/drawing/2014/main" id="{1E05C3EC-FC9F-4CE1-81D4-179FB7B18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27" name="Rectangle 128">
              <a:extLst>
                <a:ext uri="{FF2B5EF4-FFF2-40B4-BE49-F238E27FC236}">
                  <a16:creationId xmlns:a16="http://schemas.microsoft.com/office/drawing/2014/main" id="{C62FA875-5764-4946-905B-F8C4AEB0A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28" name="Rectangle 129">
              <a:extLst>
                <a:ext uri="{FF2B5EF4-FFF2-40B4-BE49-F238E27FC236}">
                  <a16:creationId xmlns:a16="http://schemas.microsoft.com/office/drawing/2014/main" id="{A0EF4E58-F4D9-446C-B678-2C9C476F5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29" name="Rectangle 130">
              <a:extLst>
                <a:ext uri="{FF2B5EF4-FFF2-40B4-BE49-F238E27FC236}">
                  <a16:creationId xmlns:a16="http://schemas.microsoft.com/office/drawing/2014/main" id="{AB9466FE-436E-42C5-81F4-A255D0D44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30" name="Rectangle 131">
              <a:extLst>
                <a:ext uri="{FF2B5EF4-FFF2-40B4-BE49-F238E27FC236}">
                  <a16:creationId xmlns:a16="http://schemas.microsoft.com/office/drawing/2014/main" id="{35C0977A-94C5-414C-B3A3-45F76CEC8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31" name="Rectangle 132">
              <a:extLst>
                <a:ext uri="{FF2B5EF4-FFF2-40B4-BE49-F238E27FC236}">
                  <a16:creationId xmlns:a16="http://schemas.microsoft.com/office/drawing/2014/main" id="{A87A277C-6E97-40B9-9E60-CD5691285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32" name="Rectangle 133">
              <a:extLst>
                <a:ext uri="{FF2B5EF4-FFF2-40B4-BE49-F238E27FC236}">
                  <a16:creationId xmlns:a16="http://schemas.microsoft.com/office/drawing/2014/main" id="{9D7E2EBC-C2F9-40E1-B535-494839DB8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33" name="Rectangle 134">
              <a:extLst>
                <a:ext uri="{FF2B5EF4-FFF2-40B4-BE49-F238E27FC236}">
                  <a16:creationId xmlns:a16="http://schemas.microsoft.com/office/drawing/2014/main" id="{A6042BE9-BB24-4979-81A6-65370A3DD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34" name="Rectangle 135">
              <a:extLst>
                <a:ext uri="{FF2B5EF4-FFF2-40B4-BE49-F238E27FC236}">
                  <a16:creationId xmlns:a16="http://schemas.microsoft.com/office/drawing/2014/main" id="{7F7D49A5-A7D8-41E6-AAAA-F5F205F8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35" name="Rectangle 136">
              <a:extLst>
                <a:ext uri="{FF2B5EF4-FFF2-40B4-BE49-F238E27FC236}">
                  <a16:creationId xmlns:a16="http://schemas.microsoft.com/office/drawing/2014/main" id="{A689DBB9-2B9D-46C9-A1FC-2488F8821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36" name="Rectangle 137">
              <a:extLst>
                <a:ext uri="{FF2B5EF4-FFF2-40B4-BE49-F238E27FC236}">
                  <a16:creationId xmlns:a16="http://schemas.microsoft.com/office/drawing/2014/main" id="{7A29E4BE-C8FC-4068-9BEF-FC718820C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37" name="Rectangle 138">
              <a:extLst>
                <a:ext uri="{FF2B5EF4-FFF2-40B4-BE49-F238E27FC236}">
                  <a16:creationId xmlns:a16="http://schemas.microsoft.com/office/drawing/2014/main" id="{D4FF572D-EBC1-47E1-A6A5-E9BF43495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38" name="Rectangle 139">
              <a:extLst>
                <a:ext uri="{FF2B5EF4-FFF2-40B4-BE49-F238E27FC236}">
                  <a16:creationId xmlns:a16="http://schemas.microsoft.com/office/drawing/2014/main" id="{723097F8-9E89-4B9D-A7B9-037FA4FF6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39" name="Rectangle 140">
              <a:extLst>
                <a:ext uri="{FF2B5EF4-FFF2-40B4-BE49-F238E27FC236}">
                  <a16:creationId xmlns:a16="http://schemas.microsoft.com/office/drawing/2014/main" id="{E8907ED8-5C2A-4960-BA84-6E57E26C7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40" name="Rectangle 141">
              <a:extLst>
                <a:ext uri="{FF2B5EF4-FFF2-40B4-BE49-F238E27FC236}">
                  <a16:creationId xmlns:a16="http://schemas.microsoft.com/office/drawing/2014/main" id="{3584757B-DD98-4684-B5F3-D91E72A64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41" name="Rectangle 142">
              <a:extLst>
                <a:ext uri="{FF2B5EF4-FFF2-40B4-BE49-F238E27FC236}">
                  <a16:creationId xmlns:a16="http://schemas.microsoft.com/office/drawing/2014/main" id="{02901351-FEB0-4B7C-ACD6-1EEB7C226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42" name="Rectangle 143">
              <a:extLst>
                <a:ext uri="{FF2B5EF4-FFF2-40B4-BE49-F238E27FC236}">
                  <a16:creationId xmlns:a16="http://schemas.microsoft.com/office/drawing/2014/main" id="{69C90EBB-01AC-4881-80A3-ED6ACC5F8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43" name="Rectangle 144">
              <a:extLst>
                <a:ext uri="{FF2B5EF4-FFF2-40B4-BE49-F238E27FC236}">
                  <a16:creationId xmlns:a16="http://schemas.microsoft.com/office/drawing/2014/main" id="{0148CE98-9DC6-40E5-B746-A984E5F7D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44" name="Rectangle 145">
              <a:extLst>
                <a:ext uri="{FF2B5EF4-FFF2-40B4-BE49-F238E27FC236}">
                  <a16:creationId xmlns:a16="http://schemas.microsoft.com/office/drawing/2014/main" id="{8AF06B39-40D8-4C99-8780-B647E5158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45" name="Rectangle 146">
              <a:extLst>
                <a:ext uri="{FF2B5EF4-FFF2-40B4-BE49-F238E27FC236}">
                  <a16:creationId xmlns:a16="http://schemas.microsoft.com/office/drawing/2014/main" id="{399E75B2-E867-4740-88CE-A7F77A471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46" name="Rectangle 147">
              <a:extLst>
                <a:ext uri="{FF2B5EF4-FFF2-40B4-BE49-F238E27FC236}">
                  <a16:creationId xmlns:a16="http://schemas.microsoft.com/office/drawing/2014/main" id="{41AB8485-F610-4DF4-8AD0-F1E49ED0F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47" name="Rectangle 148">
              <a:extLst>
                <a:ext uri="{FF2B5EF4-FFF2-40B4-BE49-F238E27FC236}">
                  <a16:creationId xmlns:a16="http://schemas.microsoft.com/office/drawing/2014/main" id="{65E315B9-95D6-4CDE-94AC-CE064E504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48" name="Rectangle 149">
              <a:extLst>
                <a:ext uri="{FF2B5EF4-FFF2-40B4-BE49-F238E27FC236}">
                  <a16:creationId xmlns:a16="http://schemas.microsoft.com/office/drawing/2014/main" id="{9F10708C-0648-400D-B49F-D271A7DCD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49" name="Rectangle 150">
              <a:extLst>
                <a:ext uri="{FF2B5EF4-FFF2-40B4-BE49-F238E27FC236}">
                  <a16:creationId xmlns:a16="http://schemas.microsoft.com/office/drawing/2014/main" id="{2E412CCF-AA6F-4EAE-A478-26D3C01E7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50" name="Rectangle 151">
              <a:extLst>
                <a:ext uri="{FF2B5EF4-FFF2-40B4-BE49-F238E27FC236}">
                  <a16:creationId xmlns:a16="http://schemas.microsoft.com/office/drawing/2014/main" id="{5E8EFA81-130B-4F42-B081-24CFA3F6E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51" name="Rectangle 152">
              <a:extLst>
                <a:ext uri="{FF2B5EF4-FFF2-40B4-BE49-F238E27FC236}">
                  <a16:creationId xmlns:a16="http://schemas.microsoft.com/office/drawing/2014/main" id="{98ECC8BB-64E1-4B31-91FA-A916B8A96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52" name="Rectangle 153">
              <a:extLst>
                <a:ext uri="{FF2B5EF4-FFF2-40B4-BE49-F238E27FC236}">
                  <a16:creationId xmlns:a16="http://schemas.microsoft.com/office/drawing/2014/main" id="{25F63FA7-000B-402E-B1E7-7DB4BB3F8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53" name="Rectangle 154">
              <a:extLst>
                <a:ext uri="{FF2B5EF4-FFF2-40B4-BE49-F238E27FC236}">
                  <a16:creationId xmlns:a16="http://schemas.microsoft.com/office/drawing/2014/main" id="{C71908DE-BE05-4C96-B894-BE6C64134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54" name="Rectangle 155">
              <a:extLst>
                <a:ext uri="{FF2B5EF4-FFF2-40B4-BE49-F238E27FC236}">
                  <a16:creationId xmlns:a16="http://schemas.microsoft.com/office/drawing/2014/main" id="{43EA4102-F92D-4E38-82D5-7033BB78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55" name="Line 156">
              <a:extLst>
                <a:ext uri="{FF2B5EF4-FFF2-40B4-BE49-F238E27FC236}">
                  <a16:creationId xmlns:a16="http://schemas.microsoft.com/office/drawing/2014/main" id="{8116D08D-9E27-4EEA-BDC9-CDE7FB259F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6" name="Line 157">
              <a:extLst>
                <a:ext uri="{FF2B5EF4-FFF2-40B4-BE49-F238E27FC236}">
                  <a16:creationId xmlns:a16="http://schemas.microsoft.com/office/drawing/2014/main" id="{9D3AEA92-88EF-4E70-81A0-8342FC2C9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7" name="Line 158">
              <a:extLst>
                <a:ext uri="{FF2B5EF4-FFF2-40B4-BE49-F238E27FC236}">
                  <a16:creationId xmlns:a16="http://schemas.microsoft.com/office/drawing/2014/main" id="{D7C36398-9765-4B89-AF3D-E4AD94741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8" name="Line 159">
              <a:extLst>
                <a:ext uri="{FF2B5EF4-FFF2-40B4-BE49-F238E27FC236}">
                  <a16:creationId xmlns:a16="http://schemas.microsoft.com/office/drawing/2014/main" id="{6CA21865-2F9C-43E1-A011-4322843CC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9" name="Rectangle 160">
              <a:extLst>
                <a:ext uri="{FF2B5EF4-FFF2-40B4-BE49-F238E27FC236}">
                  <a16:creationId xmlns:a16="http://schemas.microsoft.com/office/drawing/2014/main" id="{7A952F2F-C7AA-4FA2-B133-082B39883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60" name="Rectangle 161">
              <a:extLst>
                <a:ext uri="{FF2B5EF4-FFF2-40B4-BE49-F238E27FC236}">
                  <a16:creationId xmlns:a16="http://schemas.microsoft.com/office/drawing/2014/main" id="{B701E1B9-A8DB-4B42-905C-A2D8AF304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61" name="Rectangle 162">
              <a:extLst>
                <a:ext uri="{FF2B5EF4-FFF2-40B4-BE49-F238E27FC236}">
                  <a16:creationId xmlns:a16="http://schemas.microsoft.com/office/drawing/2014/main" id="{EC2A986E-92EB-4495-8FD7-9689944C8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62" name="Rectangle 163">
              <a:extLst>
                <a:ext uri="{FF2B5EF4-FFF2-40B4-BE49-F238E27FC236}">
                  <a16:creationId xmlns:a16="http://schemas.microsoft.com/office/drawing/2014/main" id="{2F655EEB-6013-4DEE-8ECE-DEBE02651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DUR</a:t>
              </a:r>
            </a:p>
          </p:txBody>
        </p:sp>
        <p:sp>
          <p:nvSpPr>
            <p:cNvPr id="63" name="Rectangle 164">
              <a:extLst>
                <a:ext uri="{FF2B5EF4-FFF2-40B4-BE49-F238E27FC236}">
                  <a16:creationId xmlns:a16="http://schemas.microsoft.com/office/drawing/2014/main" id="{096339B6-F97F-4154-ABA3-D295DABBB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64" name="Rectangle 165">
              <a:extLst>
                <a:ext uri="{FF2B5EF4-FFF2-40B4-BE49-F238E27FC236}">
                  <a16:creationId xmlns:a16="http://schemas.microsoft.com/office/drawing/2014/main" id="{0DFFA74C-E9D3-413E-8A15-9D55C4107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5" name="Rectangle 166">
              <a:extLst>
                <a:ext uri="{FF2B5EF4-FFF2-40B4-BE49-F238E27FC236}">
                  <a16:creationId xmlns:a16="http://schemas.microsoft.com/office/drawing/2014/main" id="{0B1047ED-3C61-46C4-9F34-42C09C2CD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66" name="Rectangle 167">
              <a:extLst>
                <a:ext uri="{FF2B5EF4-FFF2-40B4-BE49-F238E27FC236}">
                  <a16:creationId xmlns:a16="http://schemas.microsoft.com/office/drawing/2014/main" id="{1C6EB401-E3F7-4954-8683-51751C1E6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67" name="Rectangle 168">
              <a:extLst>
                <a:ext uri="{FF2B5EF4-FFF2-40B4-BE49-F238E27FC236}">
                  <a16:creationId xmlns:a16="http://schemas.microsoft.com/office/drawing/2014/main" id="{55C5C5C2-8D45-4C67-84F6-17E832FD1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8" name="Rectangle 169">
              <a:extLst>
                <a:ext uri="{FF2B5EF4-FFF2-40B4-BE49-F238E27FC236}">
                  <a16:creationId xmlns:a16="http://schemas.microsoft.com/office/drawing/2014/main" id="{69E94FE7-7E29-4A83-9283-B03A2AF19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69" name="Rectangle 170">
              <a:extLst>
                <a:ext uri="{FF2B5EF4-FFF2-40B4-BE49-F238E27FC236}">
                  <a16:creationId xmlns:a16="http://schemas.microsoft.com/office/drawing/2014/main" id="{2E612D3F-D230-4073-8B9B-BDBC18D73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70" name="Rectangle 171">
              <a:extLst>
                <a:ext uri="{FF2B5EF4-FFF2-40B4-BE49-F238E27FC236}">
                  <a16:creationId xmlns:a16="http://schemas.microsoft.com/office/drawing/2014/main" id="{D10E49FC-FBE4-454E-9E51-438B09BA7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71" name="Rectangle 172">
              <a:extLst>
                <a:ext uri="{FF2B5EF4-FFF2-40B4-BE49-F238E27FC236}">
                  <a16:creationId xmlns:a16="http://schemas.microsoft.com/office/drawing/2014/main" id="{4632DF33-925A-4B49-9FE9-60770FD40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72" name="Rectangle 173">
              <a:extLst>
                <a:ext uri="{FF2B5EF4-FFF2-40B4-BE49-F238E27FC236}">
                  <a16:creationId xmlns:a16="http://schemas.microsoft.com/office/drawing/2014/main" id="{D87A845C-979E-487E-BEBA-D9B3844B8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73" name="Rectangle 174">
              <a:extLst>
                <a:ext uri="{FF2B5EF4-FFF2-40B4-BE49-F238E27FC236}">
                  <a16:creationId xmlns:a16="http://schemas.microsoft.com/office/drawing/2014/main" id="{9DC6C364-4535-4A5F-A5FF-1CB23A7D0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74" name="Rectangle 175">
              <a:extLst>
                <a:ext uri="{FF2B5EF4-FFF2-40B4-BE49-F238E27FC236}">
                  <a16:creationId xmlns:a16="http://schemas.microsoft.com/office/drawing/2014/main" id="{B8E2016F-6446-425A-9FFF-F4F57585F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75" name="Rectangle 176">
              <a:extLst>
                <a:ext uri="{FF2B5EF4-FFF2-40B4-BE49-F238E27FC236}">
                  <a16:creationId xmlns:a16="http://schemas.microsoft.com/office/drawing/2014/main" id="{FF4263FB-3E3E-4453-930D-57E0690CB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76" name="Rectangle 177">
              <a:extLst>
                <a:ext uri="{FF2B5EF4-FFF2-40B4-BE49-F238E27FC236}">
                  <a16:creationId xmlns:a16="http://schemas.microsoft.com/office/drawing/2014/main" id="{5EB01DED-427B-450E-A84E-B0DE808D0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77" name="Rectangle 178">
              <a:extLst>
                <a:ext uri="{FF2B5EF4-FFF2-40B4-BE49-F238E27FC236}">
                  <a16:creationId xmlns:a16="http://schemas.microsoft.com/office/drawing/2014/main" id="{2744BABA-F015-44D4-9289-65FA705B2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78" name="Rectangle 179">
              <a:extLst>
                <a:ext uri="{FF2B5EF4-FFF2-40B4-BE49-F238E27FC236}">
                  <a16:creationId xmlns:a16="http://schemas.microsoft.com/office/drawing/2014/main" id="{FDBCB58E-6CD1-4017-A778-C4B366699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79" name="Rectangle 180">
              <a:extLst>
                <a:ext uri="{FF2B5EF4-FFF2-40B4-BE49-F238E27FC236}">
                  <a16:creationId xmlns:a16="http://schemas.microsoft.com/office/drawing/2014/main" id="{1F517F52-BB77-4360-90BF-4CAEC31A7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80" name="Rectangle 181">
              <a:extLst>
                <a:ext uri="{FF2B5EF4-FFF2-40B4-BE49-F238E27FC236}">
                  <a16:creationId xmlns:a16="http://schemas.microsoft.com/office/drawing/2014/main" id="{64B8DD13-9E88-4082-B378-58C02D71D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81" name="Rectangle 182">
              <a:extLst>
                <a:ext uri="{FF2B5EF4-FFF2-40B4-BE49-F238E27FC236}">
                  <a16:creationId xmlns:a16="http://schemas.microsoft.com/office/drawing/2014/main" id="{4427B9DC-119C-4745-BB6B-55CA4428C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82" name="Rectangle 183">
              <a:extLst>
                <a:ext uri="{FF2B5EF4-FFF2-40B4-BE49-F238E27FC236}">
                  <a16:creationId xmlns:a16="http://schemas.microsoft.com/office/drawing/2014/main" id="{F25CB774-E048-4EC2-93AB-8D0B0FD20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83" name="Rectangle 184">
              <a:extLst>
                <a:ext uri="{FF2B5EF4-FFF2-40B4-BE49-F238E27FC236}">
                  <a16:creationId xmlns:a16="http://schemas.microsoft.com/office/drawing/2014/main" id="{88803676-DE0B-4980-8D30-39C8BBC8F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84" name="Rectangle 185">
              <a:extLst>
                <a:ext uri="{FF2B5EF4-FFF2-40B4-BE49-F238E27FC236}">
                  <a16:creationId xmlns:a16="http://schemas.microsoft.com/office/drawing/2014/main" id="{1DE8F8AA-3D41-4802-83A9-B63A547F0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85" name="Rectangle 186">
              <a:extLst>
                <a:ext uri="{FF2B5EF4-FFF2-40B4-BE49-F238E27FC236}">
                  <a16:creationId xmlns:a16="http://schemas.microsoft.com/office/drawing/2014/main" id="{4B9664D9-6F75-46E5-82CE-9501E9820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86" name="Rectangle 187">
              <a:extLst>
                <a:ext uri="{FF2B5EF4-FFF2-40B4-BE49-F238E27FC236}">
                  <a16:creationId xmlns:a16="http://schemas.microsoft.com/office/drawing/2014/main" id="{E3D34127-C941-49DB-8A2B-92C90E740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87" name="Rectangle 188">
              <a:extLst>
                <a:ext uri="{FF2B5EF4-FFF2-40B4-BE49-F238E27FC236}">
                  <a16:creationId xmlns:a16="http://schemas.microsoft.com/office/drawing/2014/main" id="{6F467190-987C-490F-9D12-78B80B0A2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88" name="Rectangle 189">
              <a:extLst>
                <a:ext uri="{FF2B5EF4-FFF2-40B4-BE49-F238E27FC236}">
                  <a16:creationId xmlns:a16="http://schemas.microsoft.com/office/drawing/2014/main" id="{61F67325-52E5-46EB-B8BC-2FD64B1E9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89" name="Rectangle 190">
              <a:extLst>
                <a:ext uri="{FF2B5EF4-FFF2-40B4-BE49-F238E27FC236}">
                  <a16:creationId xmlns:a16="http://schemas.microsoft.com/office/drawing/2014/main" id="{128C161A-97D2-4B77-B4D6-BC0D0C07F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90" name="Rectangle 191">
              <a:extLst>
                <a:ext uri="{FF2B5EF4-FFF2-40B4-BE49-F238E27FC236}">
                  <a16:creationId xmlns:a16="http://schemas.microsoft.com/office/drawing/2014/main" id="{8BBD9248-1775-42A4-B208-A5EB27E52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91" name="Rectangle 192">
              <a:extLst>
                <a:ext uri="{FF2B5EF4-FFF2-40B4-BE49-F238E27FC236}">
                  <a16:creationId xmlns:a16="http://schemas.microsoft.com/office/drawing/2014/main" id="{08C44658-F3AB-48B5-AFD3-77753C83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92" name="Line 193">
              <a:extLst>
                <a:ext uri="{FF2B5EF4-FFF2-40B4-BE49-F238E27FC236}">
                  <a16:creationId xmlns:a16="http://schemas.microsoft.com/office/drawing/2014/main" id="{8F2E8E9C-3E3A-4606-8FC9-49CA6C57F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3" name="Line 195">
              <a:extLst>
                <a:ext uri="{FF2B5EF4-FFF2-40B4-BE49-F238E27FC236}">
                  <a16:creationId xmlns:a16="http://schemas.microsoft.com/office/drawing/2014/main" id="{C2D37752-3638-403B-AD1D-5601A3F10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4" name="Line 196">
              <a:extLst>
                <a:ext uri="{FF2B5EF4-FFF2-40B4-BE49-F238E27FC236}">
                  <a16:creationId xmlns:a16="http://schemas.microsoft.com/office/drawing/2014/main" id="{0EF3D74F-4F2D-46B2-A6F4-9BBEF3F3E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5" name="Line 207">
              <a:extLst>
                <a:ext uri="{FF2B5EF4-FFF2-40B4-BE49-F238E27FC236}">
                  <a16:creationId xmlns:a16="http://schemas.microsoft.com/office/drawing/2014/main" id="{07D64ECA-211C-48A7-A277-1CC58D6F8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EAB4D352-2AB8-4A9B-90E3-F575C81567E1}"/>
              </a:ext>
            </a:extLst>
          </p:cNvPr>
          <p:cNvSpPr txBox="1">
            <a:spLocks/>
          </p:cNvSpPr>
          <p:nvPr/>
        </p:nvSpPr>
        <p:spPr>
          <a:xfrm>
            <a:off x="1229342" y="4821263"/>
            <a:ext cx="3501616" cy="457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/>
              <a:t>That is, the relation does not have any </a:t>
            </a:r>
            <a:r>
              <a:rPr lang="en-US" dirty="0">
                <a:hlinkClick r:id="rId2" tooltip="Non-prime attribute"/>
              </a:rPr>
              <a:t>non-prime attribute</a:t>
            </a:r>
            <a:r>
              <a:rPr lang="en-US" dirty="0"/>
              <a:t> that is </a:t>
            </a:r>
            <a:r>
              <a:rPr lang="en-US" dirty="0">
                <a:hlinkClick r:id="rId3" tooltip="Functional dependency"/>
              </a:rPr>
              <a:t>functionally dependent</a:t>
            </a:r>
            <a:r>
              <a:rPr lang="en-US" dirty="0"/>
              <a:t> on any </a:t>
            </a:r>
            <a:r>
              <a:rPr lang="en-US" dirty="0">
                <a:hlinkClick r:id="rId4" tooltip="Proper subset"/>
              </a:rPr>
              <a:t>proper subset</a:t>
            </a:r>
            <a:r>
              <a:rPr lang="en-US" dirty="0"/>
              <a:t> of any </a:t>
            </a:r>
            <a:r>
              <a:rPr lang="en-US" dirty="0">
                <a:hlinkClick r:id="rId5" tooltip="Candidate key"/>
              </a:rPr>
              <a:t>candidate key</a:t>
            </a:r>
            <a:r>
              <a:rPr lang="en-US" dirty="0"/>
              <a:t> of the relation.</a:t>
            </a:r>
          </a:p>
          <a:p>
            <a:pPr marL="0" indent="0">
              <a:buNone/>
            </a:pPr>
            <a:r>
              <a:rPr lang="en-US" b="1" dirty="0"/>
              <a:t>Q: </a:t>
            </a:r>
            <a:r>
              <a:rPr lang="en-US" dirty="0"/>
              <a:t>Is Emp 2NF?</a:t>
            </a:r>
          </a:p>
        </p:txBody>
      </p:sp>
    </p:spTree>
    <p:extLst>
      <p:ext uri="{BB962C8B-B14F-4D97-AF65-F5344CB8AC3E}">
        <p14:creationId xmlns:p14="http://schemas.microsoft.com/office/powerpoint/2010/main" val="330593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316F3-57F0-4808-8019-E29CA0326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3NF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14A5-6196-4423-9015-1EB5AB89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792" y="3292624"/>
            <a:ext cx="11033697" cy="234471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relation R is in 3NF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02023" lvl="1" indent="-514350"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is in 2NF, and </a:t>
            </a:r>
          </a:p>
          <a:p>
            <a:pPr marL="1002023" lvl="1" indent="-514350">
              <a:spcBef>
                <a:spcPts val="600"/>
              </a:spcBef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non-prime attributes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transitively dependent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any key. (That is, no non-prime attribute depends on other non-prime attributes. All the non-prime attributes must depend only on the keys.)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3DA7C-BF60-4346-98CF-1B0B53F4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3F8B3-5343-4216-AEA3-913D4F07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96" y="5819328"/>
            <a:ext cx="857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4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4759-CFE5-426F-B086-107C2006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BCNF (or 3.5NF)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CDBD6-79CE-496F-B85F-10972DC0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A4069-6AF6-454E-9F55-AF73E262172F}"/>
              </a:ext>
            </a:extLst>
          </p:cNvPr>
          <p:cNvSpPr txBox="1">
            <a:spLocks/>
          </p:cNvSpPr>
          <p:nvPr/>
        </p:nvSpPr>
        <p:spPr>
          <a:xfrm>
            <a:off x="1029792" y="3292624"/>
            <a:ext cx="11033697" cy="3096344"/>
          </a:xfrm>
          <a:prstGeom prst="rect">
            <a:avLst/>
          </a:prstGeom>
        </p:spPr>
        <p:txBody>
          <a:bodyPr>
            <a:noAutofit/>
          </a:bodyPr>
          <a:lstStyle>
            <a:lvl1pPr marL="487672" indent="-487672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5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403143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76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65483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91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55621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58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072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4651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12750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5874" indent="-325115" algn="l" defTabSz="650230" rtl="0" eaLnBrk="1" latinLnBrk="0" hangingPunct="1">
              <a:spcBef>
                <a:spcPts val="1422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0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relation R is in BCNF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02023" lvl="1" indent="-514350">
              <a:buFont typeface="Wingdings 3" charset="2"/>
              <a:buAutoNum type="alphaL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is in 3NF, and </a:t>
            </a:r>
          </a:p>
          <a:p>
            <a:pPr marL="1002023" lvl="1" indent="-514350">
              <a:buFont typeface="Wingdings 3" charset="2"/>
              <a:buAutoNum type="alphaLcParenBoth"/>
            </a:pPr>
            <a:r>
              <a:rPr lang="en-US" sz="2400" dirty="0"/>
              <a:t>for every one of its </a:t>
            </a:r>
            <a:r>
              <a:rPr lang="en-US" sz="2400" dirty="0">
                <a:hlinkClick r:id="rId2" tooltip="Functional dependency"/>
              </a:rPr>
              <a:t>dependencies</a:t>
            </a:r>
            <a:r>
              <a:rPr lang="en-US" sz="2400" dirty="0"/>
              <a:t> </a:t>
            </a:r>
            <a:r>
              <a:rPr lang="en-US" sz="2400" i="1" dirty="0"/>
              <a:t>X → Y</a:t>
            </a:r>
            <a:r>
              <a:rPr lang="en-US" sz="2400" dirty="0"/>
              <a:t>, at least one of the following conditions hold:</a:t>
            </a:r>
          </a:p>
          <a:p>
            <a:pPr lvl="2"/>
            <a:r>
              <a:rPr lang="en-US" sz="2400" i="1" dirty="0"/>
              <a:t>X → Y</a:t>
            </a:r>
            <a:r>
              <a:rPr lang="en-US" sz="2400" dirty="0"/>
              <a:t> is a </a:t>
            </a:r>
            <a:r>
              <a:rPr lang="en-US" sz="2400" i="1" dirty="0"/>
              <a:t>trivial</a:t>
            </a:r>
            <a:r>
              <a:rPr lang="en-US" sz="2400" dirty="0"/>
              <a:t> functional dependency (Y ⊆ X),</a:t>
            </a:r>
          </a:p>
          <a:p>
            <a:pPr lvl="2"/>
            <a:r>
              <a:rPr lang="en-US" sz="2400" i="1" dirty="0"/>
              <a:t>X</a:t>
            </a:r>
            <a:r>
              <a:rPr lang="en-US" sz="2400" dirty="0"/>
              <a:t> is a </a:t>
            </a:r>
            <a:r>
              <a:rPr lang="en-US" sz="2400" dirty="0" err="1">
                <a:hlinkClick r:id="rId3" tooltip="Superkey"/>
              </a:rPr>
              <a:t>superkey</a:t>
            </a:r>
            <a:r>
              <a:rPr lang="en-US" sz="2400" dirty="0"/>
              <a:t> for </a:t>
            </a:r>
            <a:r>
              <a:rPr lang="en-US" sz="2400" i="1" dirty="0"/>
              <a:t>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10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Normal Forms Based on FDs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46596" y="4860997"/>
            <a:ext cx="4958080" cy="5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Second Normal Form (2NF)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Book Antiqua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46596" y="6576908"/>
            <a:ext cx="4560711" cy="5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Third Normal Form (3NF)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46595" y="8220571"/>
            <a:ext cx="5897316" cy="91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Boyce-</a:t>
            </a:r>
            <a:r>
              <a:rPr lang="en-US" sz="2800" b="1" dirty="0" err="1">
                <a:solidFill>
                  <a:schemeClr val="hlink"/>
                </a:solidFill>
                <a:latin typeface="Book Antiqua"/>
              </a:rPr>
              <a:t>Codd</a:t>
            </a: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Normal Form (BCNF)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946596" y="3425051"/>
            <a:ext cx="4479431" cy="5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hlink"/>
                </a:solidFill>
                <a:latin typeface="Book Antiqua"/>
              </a:rPr>
              <a:t> First Normal Form (1NF</a:t>
            </a:r>
            <a:r>
              <a:rPr lang="en-US" sz="2800" dirty="0">
                <a:solidFill>
                  <a:schemeClr val="hlink"/>
                </a:solidFill>
                <a:latin typeface="Book Antiqua"/>
              </a:rPr>
              <a:t>)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636624" y="4254025"/>
            <a:ext cx="6001045" cy="68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000" dirty="0">
                <a:latin typeface="Book Antiqua"/>
              </a:rPr>
              <a:t>eliminate the </a:t>
            </a:r>
            <a:r>
              <a:rPr lang="en-US" sz="2000" dirty="0">
                <a:solidFill>
                  <a:schemeClr val="hlink"/>
                </a:solidFill>
                <a:latin typeface="Book Antiqua"/>
              </a:rPr>
              <a:t>partial</a:t>
            </a:r>
            <a:r>
              <a:rPr lang="en-US" sz="2000" dirty="0">
                <a:latin typeface="Book Antiqua"/>
              </a:rPr>
              <a:t> functional dependencies of non-prime attributes to key attributes 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656141" y="5830322"/>
            <a:ext cx="6001053" cy="68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000" dirty="0">
                <a:latin typeface="Book Antiqua"/>
              </a:rPr>
              <a:t>eliminate the </a:t>
            </a:r>
            <a:r>
              <a:rPr lang="en-US" sz="2000" dirty="0">
                <a:solidFill>
                  <a:schemeClr val="hlink"/>
                </a:solidFill>
                <a:latin typeface="Book Antiqua"/>
              </a:rPr>
              <a:t>transitive</a:t>
            </a:r>
            <a:r>
              <a:rPr lang="en-US" sz="2000" b="1" dirty="0">
                <a:latin typeface="Book Antiqua"/>
              </a:rPr>
              <a:t>  </a:t>
            </a:r>
            <a:r>
              <a:rPr lang="en-US" sz="2000" dirty="0">
                <a:latin typeface="Book Antiqua"/>
              </a:rPr>
              <a:t>functional dependencies of non-prime attributes to key attributes 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558996" y="7667413"/>
            <a:ext cx="6195342" cy="68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8692" tIns="63217" rIns="128692" bIns="63217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000" dirty="0">
                <a:latin typeface="Book Antiqua"/>
              </a:rPr>
              <a:t>eliminate the </a:t>
            </a:r>
            <a:r>
              <a:rPr lang="en-US" sz="2000" dirty="0">
                <a:solidFill>
                  <a:schemeClr val="hlink"/>
                </a:solidFill>
                <a:latin typeface="Book Antiqua"/>
              </a:rPr>
              <a:t>partial </a:t>
            </a:r>
            <a:r>
              <a:rPr lang="en-US" sz="2000" dirty="0">
                <a:latin typeface="Book Antiqua"/>
              </a:rPr>
              <a:t>and</a:t>
            </a:r>
            <a:r>
              <a:rPr lang="en-US" sz="2000" dirty="0">
                <a:solidFill>
                  <a:schemeClr val="hlink"/>
                </a:solidFill>
                <a:latin typeface="Book Antiqua"/>
              </a:rPr>
              <a:t> transitive</a:t>
            </a:r>
            <a:r>
              <a:rPr lang="en-US" sz="2000" b="1" dirty="0">
                <a:latin typeface="Book Antiqua"/>
              </a:rPr>
              <a:t> </a:t>
            </a:r>
            <a:r>
              <a:rPr lang="en-US" sz="2000" dirty="0">
                <a:latin typeface="Book Antiqua"/>
              </a:rPr>
              <a:t> functional dependencies of prime (key) attributes to key. 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267396" y="3865316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5267396" y="5436729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5267396" y="7125547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E89CFA-918D-4071-962A-C06EB5BE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0" y="1318541"/>
            <a:ext cx="9374586" cy="1009586"/>
          </a:xfrm>
        </p:spPr>
        <p:txBody>
          <a:bodyPr/>
          <a:lstStyle/>
          <a:p>
            <a:r>
              <a:rPr lang="en-US" dirty="0"/>
              <a:t>Normalized Relations – Example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21CB2-CD1A-4BC0-9792-1101A940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87D7E-BD0F-4F7C-99AE-CD5D3DD4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95" y="2356520"/>
            <a:ext cx="8383139" cy="73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Relational Algebra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idx="1"/>
          </p:nvPr>
        </p:nvSpPr>
        <p:spPr>
          <a:xfrm>
            <a:off x="885776" y="5164832"/>
            <a:ext cx="10366988" cy="343540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/>
              <a:t>Form: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 dirty="0"/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/>
              <a:t>	</a:t>
            </a:r>
            <a:r>
              <a:rPr lang="en-US" dirty="0">
                <a:sym typeface="Symbol"/>
              </a:rPr>
              <a:t></a:t>
            </a:r>
            <a:r>
              <a:rPr lang="en-US" i="1" dirty="0"/>
              <a:t>Operator</a:t>
            </a:r>
            <a:r>
              <a:rPr lang="en-US" dirty="0">
                <a:sym typeface="Symbol"/>
              </a:rPr>
              <a:t></a:t>
            </a:r>
            <a:r>
              <a:rPr lang="en-US" baseline="-25000" dirty="0">
                <a:sym typeface="Symbol"/>
              </a:rPr>
              <a:t></a:t>
            </a:r>
            <a:r>
              <a:rPr lang="en-US" i="1" baseline="-25000" dirty="0"/>
              <a:t>parameters</a:t>
            </a:r>
            <a:r>
              <a:rPr lang="en-US" baseline="-25000" dirty="0">
                <a:sym typeface="Symbol"/>
              </a:rPr>
              <a:t></a:t>
            </a:r>
            <a:r>
              <a:rPr lang="en-US" baseline="-25000" dirty="0"/>
              <a:t> </a:t>
            </a:r>
            <a:r>
              <a:rPr lang="en-US" dirty="0">
                <a:sym typeface="Symbol"/>
              </a:rPr>
              <a:t></a:t>
            </a:r>
            <a:r>
              <a:rPr lang="en-US" i="1" dirty="0"/>
              <a:t>Operands</a:t>
            </a:r>
            <a:r>
              <a:rPr lang="en-US" dirty="0">
                <a:sym typeface="Symbol"/>
              </a:rPr>
              <a:t></a:t>
            </a:r>
            <a:r>
              <a:rPr lang="en-US" dirty="0"/>
              <a:t>  </a:t>
            </a:r>
            <a:r>
              <a:rPr lang="en-US" dirty="0">
                <a:latin typeface="Symbol" charset="0"/>
                <a:sym typeface="Symbol"/>
              </a:rPr>
              <a:t> </a:t>
            </a:r>
            <a:r>
              <a:rPr lang="en-US" i="1" dirty="0"/>
              <a:t>Result</a:t>
            </a:r>
            <a:r>
              <a:rPr lang="en-US" dirty="0">
                <a:sym typeface="Symbol"/>
              </a:rPr>
              <a:t></a:t>
            </a:r>
            <a:endParaRPr lang="en-US" dirty="0"/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/>
              <a:t>		   		                  </a:t>
            </a:r>
            <a:r>
              <a:rPr lang="en-US" dirty="0">
                <a:latin typeface="Symbol" charset="0"/>
                <a:sym typeface="Symbol"/>
              </a:rPr>
              <a:t></a:t>
            </a:r>
            <a:r>
              <a:rPr lang="en-US" dirty="0">
                <a:latin typeface="Symbol" charset="0"/>
              </a:rPr>
              <a:t>	                </a:t>
            </a:r>
            <a:r>
              <a:rPr lang="en-US" dirty="0">
                <a:latin typeface="Symbol" charset="0"/>
                <a:sym typeface="Symbol"/>
              </a:rPr>
              <a:t></a:t>
            </a:r>
            <a:endParaRPr lang="en-US" dirty="0">
              <a:latin typeface="Symbol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 dirty="0"/>
              <a:t>			                Relation (s)       Relation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4614" y="3529554"/>
            <a:ext cx="96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</a:rPr>
              <a:t>Specify how to obtain the result using  a set of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79E6B-6229-45FB-8A41-51697A01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Relational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42" y="3220616"/>
            <a:ext cx="10816772" cy="6408712"/>
          </a:xfrm>
        </p:spPr>
        <p:txBody>
          <a:bodyPr>
            <a:normAutofit fontScale="85000" lnSpcReduction="20000"/>
          </a:bodyPr>
          <a:lstStyle/>
          <a:p>
            <a:r>
              <a:rPr lang="en-CA" sz="3100" b="1" dirty="0"/>
              <a:t>Relation</a:t>
            </a:r>
          </a:p>
          <a:p>
            <a:pPr lvl="1"/>
            <a:r>
              <a:rPr lang="en-US" sz="2600" dirty="0"/>
              <a:t>A </a:t>
            </a:r>
            <a:r>
              <a:rPr lang="en-US" sz="2600" dirty="0">
                <a:solidFill>
                  <a:srgbClr val="FF0000"/>
                </a:solidFill>
              </a:rPr>
              <a:t>relation </a:t>
            </a:r>
            <a:r>
              <a:rPr lang="en-US" sz="2600" i="1" dirty="0"/>
              <a:t>R</a:t>
            </a:r>
            <a:r>
              <a:rPr lang="en-US" sz="2600" dirty="0"/>
              <a:t> with </a:t>
            </a:r>
            <a:r>
              <a:rPr lang="en-US" sz="2600" dirty="0">
                <a:solidFill>
                  <a:srgbClr val="FF0000"/>
                </a:solidFill>
              </a:rPr>
              <a:t>attributes </a:t>
            </a:r>
            <a:r>
              <a:rPr lang="en-US" sz="2600" i="1" dirty="0"/>
              <a:t>A </a:t>
            </a:r>
            <a:r>
              <a:rPr lang="en-US" sz="2600" dirty="0"/>
              <a:t>= {</a:t>
            </a:r>
            <a:r>
              <a:rPr lang="en-US" sz="2600" i="1" dirty="0"/>
              <a:t>A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A</a:t>
            </a:r>
            <a:r>
              <a:rPr lang="en-US" sz="2600" baseline="-25000" dirty="0"/>
              <a:t>2</a:t>
            </a:r>
            <a:r>
              <a:rPr lang="en-US" sz="2600" dirty="0"/>
              <a:t>, …, </a:t>
            </a:r>
            <a:r>
              <a:rPr lang="en-US" sz="2600" i="1" dirty="0"/>
              <a:t>A</a:t>
            </a:r>
            <a:r>
              <a:rPr lang="en-US" sz="2600" i="1" baseline="-25000" dirty="0"/>
              <a:t>n</a:t>
            </a:r>
            <a:r>
              <a:rPr lang="en-US" sz="2600" dirty="0"/>
              <a:t>} defined over </a:t>
            </a:r>
            <a:r>
              <a:rPr lang="en-US" sz="2600" i="1" dirty="0"/>
              <a:t>n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domains </a:t>
            </a:r>
            <a:r>
              <a:rPr lang="en-US" sz="2600" i="1" dirty="0"/>
              <a:t>D </a:t>
            </a:r>
            <a:r>
              <a:rPr lang="en-US" sz="2600" dirty="0"/>
              <a:t>= {</a:t>
            </a:r>
            <a:r>
              <a:rPr lang="en-US" sz="2600" i="1" dirty="0"/>
              <a:t>D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D</a:t>
            </a:r>
            <a:r>
              <a:rPr lang="en-US" sz="2600" baseline="-25000" dirty="0"/>
              <a:t>2</a:t>
            </a:r>
            <a:r>
              <a:rPr lang="en-US" sz="2600" dirty="0"/>
              <a:t>, ..., </a:t>
            </a:r>
            <a:r>
              <a:rPr lang="en-US" sz="2600" i="1" dirty="0" err="1"/>
              <a:t>D</a:t>
            </a:r>
            <a:r>
              <a:rPr lang="en-US" sz="2600" i="1" baseline="-25000" dirty="0" err="1"/>
              <a:t>n</a:t>
            </a:r>
            <a:r>
              <a:rPr lang="en-US" sz="2600" dirty="0"/>
              <a:t>} (not necessarily distinct) with values {</a:t>
            </a:r>
            <a:r>
              <a:rPr lang="en-US" sz="2600" i="1" dirty="0"/>
              <a:t>Dom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Dom</a:t>
            </a:r>
            <a:r>
              <a:rPr lang="en-US" sz="2600" baseline="-25000" dirty="0"/>
              <a:t>2</a:t>
            </a:r>
            <a:r>
              <a:rPr lang="en-US" sz="2600" dirty="0"/>
              <a:t>, ..., </a:t>
            </a:r>
            <a:r>
              <a:rPr lang="en-US" sz="2600" i="1" dirty="0" err="1"/>
              <a:t>Dom</a:t>
            </a:r>
            <a:r>
              <a:rPr lang="en-US" sz="2600" i="1" baseline="-25000" dirty="0" err="1"/>
              <a:t>n</a:t>
            </a:r>
            <a:r>
              <a:rPr lang="en-US" sz="2600" dirty="0"/>
              <a:t>} is a </a:t>
            </a:r>
            <a:r>
              <a:rPr lang="en-US" sz="2600" dirty="0">
                <a:solidFill>
                  <a:srgbClr val="FF0000"/>
                </a:solidFill>
              </a:rPr>
              <a:t>finite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F90126"/>
                </a:solidFill>
              </a:rPr>
              <a:t>time varying</a:t>
            </a:r>
            <a:r>
              <a:rPr lang="en-US" sz="2600" dirty="0"/>
              <a:t> set of </a:t>
            </a:r>
            <a:r>
              <a:rPr lang="en-US" sz="2600" i="1" dirty="0"/>
              <a:t>n</a:t>
            </a:r>
            <a:r>
              <a:rPr lang="en-US" sz="2600" dirty="0"/>
              <a:t>-tuples </a:t>
            </a:r>
            <a:r>
              <a:rPr lang="en-US" sz="2600" dirty="0">
                <a:sym typeface="Symbol"/>
              </a:rPr>
              <a:t></a:t>
            </a:r>
            <a:r>
              <a:rPr lang="en-US" sz="2600" i="1" dirty="0"/>
              <a:t>d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d</a:t>
            </a:r>
            <a:r>
              <a:rPr lang="en-US" sz="2600" baseline="-25000" dirty="0"/>
              <a:t>2</a:t>
            </a:r>
            <a:r>
              <a:rPr lang="en-US" sz="2600" dirty="0"/>
              <a:t>, ..., </a:t>
            </a:r>
            <a:r>
              <a:rPr lang="en-US" sz="2600" i="1" dirty="0" err="1"/>
              <a:t>d</a:t>
            </a:r>
            <a:r>
              <a:rPr lang="en-US" sz="2600" i="1" baseline="-25000" dirty="0" err="1"/>
              <a:t>n</a:t>
            </a:r>
            <a:r>
              <a:rPr lang="en-US" sz="2600" dirty="0">
                <a:sym typeface="Symbol"/>
              </a:rPr>
              <a:t></a:t>
            </a:r>
            <a:r>
              <a:rPr lang="en-US" sz="2600" dirty="0"/>
              <a:t> such that </a:t>
            </a:r>
            <a:r>
              <a:rPr lang="en-US" sz="2600" i="1" dirty="0"/>
              <a:t>d</a:t>
            </a:r>
            <a:r>
              <a:rPr lang="en-US" sz="2600" baseline="-25000" dirty="0"/>
              <a:t>1 </a:t>
            </a:r>
            <a:r>
              <a:rPr lang="en-US" sz="2600" dirty="0">
                <a:latin typeface="Symbol" charset="0"/>
                <a:sym typeface="Symbol"/>
              </a:rPr>
              <a:t></a:t>
            </a:r>
            <a:r>
              <a:rPr lang="en-US" sz="2600" i="1" dirty="0"/>
              <a:t>Dom</a:t>
            </a:r>
            <a:r>
              <a:rPr lang="en-US" sz="2600" baseline="-25000" dirty="0"/>
              <a:t>1</a:t>
            </a:r>
            <a:r>
              <a:rPr lang="en-US" sz="2600" dirty="0">
                <a:latin typeface="Symbol" charset="0"/>
              </a:rPr>
              <a:t>, </a:t>
            </a:r>
            <a:r>
              <a:rPr lang="en-US" sz="2600" i="1" dirty="0"/>
              <a:t>d</a:t>
            </a:r>
            <a:r>
              <a:rPr lang="en-US" sz="2600" baseline="-25000" dirty="0"/>
              <a:t>2 </a:t>
            </a:r>
            <a:r>
              <a:rPr lang="en-US" sz="2600" dirty="0">
                <a:latin typeface="Symbol" charset="0"/>
                <a:sym typeface="Symbol"/>
              </a:rPr>
              <a:t> </a:t>
            </a:r>
            <a:r>
              <a:rPr lang="en-US" sz="2600" i="1" dirty="0"/>
              <a:t>Dom</a:t>
            </a:r>
            <a:r>
              <a:rPr lang="en-US" sz="2600" baseline="-25000" dirty="0"/>
              <a:t>2</a:t>
            </a:r>
            <a:r>
              <a:rPr lang="en-US" sz="2600" dirty="0">
                <a:latin typeface="Symbol" charset="0"/>
              </a:rPr>
              <a:t>, ..., </a:t>
            </a:r>
            <a:r>
              <a:rPr lang="en-US" sz="2600" i="1" dirty="0" err="1"/>
              <a:t>d</a:t>
            </a:r>
            <a:r>
              <a:rPr lang="en-US" sz="2600" i="1" baseline="-25000" dirty="0" err="1"/>
              <a:t>n</a:t>
            </a:r>
            <a:r>
              <a:rPr lang="en-US" sz="2600" i="1" baseline="-25000" dirty="0"/>
              <a:t> </a:t>
            </a:r>
            <a:r>
              <a:rPr lang="en-US" sz="2600" dirty="0">
                <a:latin typeface="Symbol" charset="0"/>
                <a:sym typeface="Symbol"/>
              </a:rPr>
              <a:t> </a:t>
            </a:r>
            <a:r>
              <a:rPr lang="en-US" sz="2600" i="1" dirty="0" err="1"/>
              <a:t>Dom</a:t>
            </a:r>
            <a:r>
              <a:rPr lang="en-US" sz="2600" i="1" baseline="-25000" dirty="0" err="1"/>
              <a:t>n</a:t>
            </a:r>
            <a:r>
              <a:rPr lang="en-US" sz="2600" dirty="0">
                <a:latin typeface="Symbol" charset="0"/>
              </a:rPr>
              <a:t>, </a:t>
            </a:r>
            <a:r>
              <a:rPr lang="en-US" sz="2600" dirty="0"/>
              <a:t>and</a:t>
            </a:r>
            <a:r>
              <a:rPr lang="en-US" sz="2600" dirty="0">
                <a:latin typeface="Symbol" charset="0"/>
              </a:rPr>
              <a:t> </a:t>
            </a:r>
            <a:r>
              <a:rPr lang="en-US" sz="2600" i="1" dirty="0"/>
              <a:t>A</a:t>
            </a:r>
            <a:r>
              <a:rPr lang="en-US" sz="2600" baseline="-25000" dirty="0"/>
              <a:t>1 </a:t>
            </a:r>
            <a:r>
              <a:rPr lang="en-US" sz="2600" dirty="0">
                <a:latin typeface="Symbol" charset="0"/>
                <a:sym typeface="Symbol"/>
              </a:rPr>
              <a:t> </a:t>
            </a:r>
            <a:r>
              <a:rPr lang="en-US" sz="2600" i="1" dirty="0"/>
              <a:t>D</a:t>
            </a:r>
            <a:r>
              <a:rPr lang="en-US" sz="2600" baseline="-25000" dirty="0"/>
              <a:t>1</a:t>
            </a:r>
            <a:r>
              <a:rPr lang="en-US" sz="2600" dirty="0">
                <a:latin typeface="Symbol" charset="0"/>
              </a:rPr>
              <a:t>, </a:t>
            </a:r>
            <a:r>
              <a:rPr lang="en-US" sz="2600" i="1" dirty="0"/>
              <a:t>A</a:t>
            </a:r>
            <a:r>
              <a:rPr lang="en-US" sz="2600" baseline="-25000" dirty="0"/>
              <a:t>2 </a:t>
            </a:r>
            <a:r>
              <a:rPr lang="en-US" sz="2600" dirty="0">
                <a:latin typeface="Symbol" charset="0"/>
                <a:sym typeface="Symbol"/>
              </a:rPr>
              <a:t> </a:t>
            </a:r>
            <a:r>
              <a:rPr lang="en-US" sz="2600" i="1" dirty="0"/>
              <a:t>D</a:t>
            </a:r>
            <a:r>
              <a:rPr lang="en-US" sz="2600" baseline="-25000" dirty="0"/>
              <a:t>2</a:t>
            </a:r>
            <a:r>
              <a:rPr lang="en-US" sz="2600" dirty="0">
                <a:latin typeface="Symbol" charset="0"/>
              </a:rPr>
              <a:t>, ..., </a:t>
            </a:r>
            <a:r>
              <a:rPr lang="en-US" sz="2600" i="1" dirty="0"/>
              <a:t>A</a:t>
            </a:r>
            <a:r>
              <a:rPr lang="en-US" sz="2600" i="1" baseline="-25000" dirty="0"/>
              <a:t>n </a:t>
            </a:r>
            <a:r>
              <a:rPr lang="en-US" sz="2600" dirty="0">
                <a:latin typeface="Symbol" charset="0"/>
                <a:sym typeface="Symbol"/>
              </a:rPr>
              <a:t> </a:t>
            </a:r>
            <a:r>
              <a:rPr lang="en-US" sz="2600" i="1" dirty="0"/>
              <a:t>D</a:t>
            </a:r>
            <a:r>
              <a:rPr lang="en-US" sz="2600" i="1" baseline="-25000" dirty="0"/>
              <a:t>n</a:t>
            </a:r>
            <a:r>
              <a:rPr lang="en-US" sz="2600" i="1" dirty="0"/>
              <a:t>.</a:t>
            </a:r>
          </a:p>
          <a:p>
            <a:pPr marL="96234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is a domain name (such as </a:t>
            </a:r>
            <a:r>
              <a:rPr lang="en-US" sz="31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EmployeeID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while each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</a:t>
            </a:r>
            <a:r>
              <a:rPr lang="en-US" sz="31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set of values for 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(for example, the set {00000, 00001, …, 99999} )</a:t>
            </a:r>
          </a:p>
          <a:p>
            <a:pPr lvl="1"/>
            <a:r>
              <a:rPr lang="en-US" sz="2600" dirty="0"/>
              <a:t>Notation: </a:t>
            </a:r>
            <a:r>
              <a:rPr lang="en-US" sz="2600" i="1" dirty="0"/>
              <a:t>R</a:t>
            </a:r>
            <a:r>
              <a:rPr lang="en-US" sz="2600" dirty="0"/>
              <a:t>(</a:t>
            </a:r>
            <a:r>
              <a:rPr lang="en-US" sz="2600" i="1" dirty="0"/>
              <a:t>A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A</a:t>
            </a:r>
            <a:r>
              <a:rPr lang="en-US" sz="2600" baseline="-25000" dirty="0"/>
              <a:t>2</a:t>
            </a:r>
            <a:r>
              <a:rPr lang="en-US" sz="2600" dirty="0"/>
              <a:t>, …, </a:t>
            </a:r>
            <a:r>
              <a:rPr lang="en-US" sz="2600" i="1" dirty="0"/>
              <a:t>A</a:t>
            </a:r>
            <a:r>
              <a:rPr lang="en-US" sz="2600" i="1" baseline="-25000" dirty="0"/>
              <a:t>n</a:t>
            </a:r>
            <a:r>
              <a:rPr lang="en-US" sz="2600" dirty="0"/>
              <a:t>) or </a:t>
            </a:r>
            <a:r>
              <a:rPr lang="en-US" sz="2600" i="1" dirty="0"/>
              <a:t>R</a:t>
            </a:r>
            <a:r>
              <a:rPr lang="en-US" sz="2600" dirty="0"/>
              <a:t>(</a:t>
            </a:r>
            <a:r>
              <a:rPr lang="en-US" sz="2600" i="1" dirty="0"/>
              <a:t>A</a:t>
            </a:r>
            <a:r>
              <a:rPr lang="en-US" sz="2600" baseline="-25000" dirty="0"/>
              <a:t>1</a:t>
            </a:r>
            <a:r>
              <a:rPr lang="en-US" sz="2600" dirty="0"/>
              <a:t>: </a:t>
            </a:r>
            <a:r>
              <a:rPr lang="en-US" sz="2600" i="1" dirty="0"/>
              <a:t>D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A</a:t>
            </a:r>
            <a:r>
              <a:rPr lang="en-US" sz="2600" baseline="-25000" dirty="0"/>
              <a:t>2</a:t>
            </a:r>
            <a:r>
              <a:rPr lang="en-US" sz="2600" dirty="0"/>
              <a:t>: </a:t>
            </a:r>
            <a:r>
              <a:rPr lang="en-US" sz="2600" i="1" dirty="0"/>
              <a:t>D</a:t>
            </a:r>
            <a:r>
              <a:rPr lang="en-US" sz="2600" baseline="-25000" dirty="0"/>
              <a:t>2</a:t>
            </a:r>
            <a:r>
              <a:rPr lang="en-US" sz="2600" dirty="0"/>
              <a:t>, …, </a:t>
            </a:r>
            <a:r>
              <a:rPr lang="en-US" sz="2600" i="1" dirty="0"/>
              <a:t>A</a:t>
            </a:r>
            <a:r>
              <a:rPr lang="en-US" sz="2600" i="1" baseline="-25000" dirty="0"/>
              <a:t>n</a:t>
            </a:r>
            <a:r>
              <a:rPr lang="en-US" sz="2600" dirty="0"/>
              <a:t>: </a:t>
            </a:r>
            <a:r>
              <a:rPr lang="en-US" sz="2600" i="1" dirty="0" err="1"/>
              <a:t>D</a:t>
            </a:r>
            <a:r>
              <a:rPr lang="en-US" sz="2600" i="1" baseline="-25000" dirty="0" err="1"/>
              <a:t>n</a:t>
            </a:r>
            <a:r>
              <a:rPr lang="en-US" sz="2600" dirty="0"/>
              <a:t>)</a:t>
            </a:r>
          </a:p>
          <a:p>
            <a:pPr lvl="1"/>
            <a:r>
              <a:rPr lang="en-US" sz="2600" dirty="0"/>
              <a:t>Alternatively, given </a:t>
            </a:r>
            <a:r>
              <a:rPr lang="en-US" sz="2600" i="1" dirty="0"/>
              <a:t>R</a:t>
            </a:r>
            <a:r>
              <a:rPr lang="en-US" sz="2600" dirty="0"/>
              <a:t> as defined above, an </a:t>
            </a:r>
            <a:r>
              <a:rPr lang="en-US" sz="2600" b="1" dirty="0"/>
              <a:t>instance</a:t>
            </a:r>
            <a:r>
              <a:rPr lang="en-US" sz="2600" dirty="0"/>
              <a:t> of it at a given time is a set of </a:t>
            </a:r>
            <a:r>
              <a:rPr lang="en-US" sz="2600" b="1" i="1" dirty="0"/>
              <a:t>n</a:t>
            </a:r>
            <a:r>
              <a:rPr lang="en-US" sz="2600" b="1" dirty="0"/>
              <a:t>-tuples </a:t>
            </a:r>
            <a:r>
              <a:rPr lang="en-US" sz="2600" dirty="0"/>
              <a:t>(aka </a:t>
            </a:r>
            <a:r>
              <a:rPr lang="en-US" sz="2600" b="1" dirty="0"/>
              <a:t>tuples</a:t>
            </a:r>
            <a:r>
              <a:rPr lang="en-US" sz="2600" dirty="0"/>
              <a:t>):</a:t>
            </a:r>
          </a:p>
          <a:p>
            <a:pPr lvl="1">
              <a:buFontTx/>
              <a:buNone/>
            </a:pPr>
            <a:r>
              <a:rPr lang="en-US" sz="2600" dirty="0"/>
              <a:t>	{</a:t>
            </a:r>
            <a:r>
              <a:rPr lang="en-US" sz="2600" dirty="0">
                <a:sym typeface="Symbol"/>
              </a:rPr>
              <a:t></a:t>
            </a:r>
            <a:r>
              <a:rPr lang="en-US" sz="2600" i="1" dirty="0"/>
              <a:t>A</a:t>
            </a:r>
            <a:r>
              <a:rPr lang="en-US" sz="2600" baseline="-25000" dirty="0"/>
              <a:t>1</a:t>
            </a:r>
            <a:r>
              <a:rPr lang="en-US" sz="2600" dirty="0"/>
              <a:t>: </a:t>
            </a:r>
            <a:r>
              <a:rPr lang="en-US" sz="2600" i="1" dirty="0"/>
              <a:t>d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A</a:t>
            </a:r>
            <a:r>
              <a:rPr lang="en-US" sz="2600" baseline="-25000" dirty="0"/>
              <a:t>2</a:t>
            </a:r>
            <a:r>
              <a:rPr lang="en-US" sz="2600" dirty="0"/>
              <a:t>: </a:t>
            </a:r>
            <a:r>
              <a:rPr lang="en-US" sz="2600" i="1" dirty="0"/>
              <a:t>d</a:t>
            </a:r>
            <a:r>
              <a:rPr lang="en-US" sz="2600" baseline="-25000" dirty="0"/>
              <a:t>2</a:t>
            </a:r>
            <a:r>
              <a:rPr lang="en-US" sz="2600" dirty="0"/>
              <a:t>, …, </a:t>
            </a:r>
            <a:r>
              <a:rPr lang="en-US" sz="2600" i="1" dirty="0"/>
              <a:t>A</a:t>
            </a:r>
            <a:r>
              <a:rPr lang="en-US" sz="2600" i="1" baseline="-25000" dirty="0"/>
              <a:t>n</a:t>
            </a:r>
            <a:r>
              <a:rPr lang="en-US" sz="2600" dirty="0"/>
              <a:t>: </a:t>
            </a:r>
            <a:r>
              <a:rPr lang="en-US" sz="2600" i="1" dirty="0" err="1"/>
              <a:t>d</a:t>
            </a:r>
            <a:r>
              <a:rPr lang="en-US" sz="2600" i="1" baseline="-25000" dirty="0" err="1"/>
              <a:t>n</a:t>
            </a:r>
            <a:r>
              <a:rPr lang="en-US" sz="2600" dirty="0">
                <a:sym typeface="Symbol"/>
              </a:rPr>
              <a:t></a:t>
            </a:r>
            <a:r>
              <a:rPr lang="en-US" sz="2600" i="1" dirty="0"/>
              <a:t> | d</a:t>
            </a:r>
            <a:r>
              <a:rPr lang="en-US" sz="2600" baseline="-25000" dirty="0"/>
              <a:t>1</a:t>
            </a:r>
            <a:r>
              <a:rPr lang="en-US" sz="2600" dirty="0">
                <a:latin typeface="Symbol" charset="0"/>
                <a:sym typeface="Symbol"/>
              </a:rPr>
              <a:t>  </a:t>
            </a:r>
            <a:r>
              <a:rPr lang="en-US" sz="2600" i="1" dirty="0"/>
              <a:t>Dom</a:t>
            </a:r>
            <a:r>
              <a:rPr lang="en-US" sz="2600" i="1" baseline="-25000" dirty="0"/>
              <a:t>1</a:t>
            </a:r>
            <a:r>
              <a:rPr lang="en-US" sz="2600" dirty="0">
                <a:latin typeface="Symbol" charset="0"/>
              </a:rPr>
              <a:t>, </a:t>
            </a:r>
            <a:r>
              <a:rPr lang="en-US" sz="2600" i="1" dirty="0"/>
              <a:t>d</a:t>
            </a:r>
            <a:r>
              <a:rPr lang="en-US" sz="2600" baseline="-25000" dirty="0"/>
              <a:t>2</a:t>
            </a:r>
            <a:r>
              <a:rPr lang="en-US" sz="2600" dirty="0">
                <a:latin typeface="Symbol" charset="0"/>
                <a:sym typeface="Symbol"/>
              </a:rPr>
              <a:t>  </a:t>
            </a:r>
            <a:r>
              <a:rPr lang="en-US" sz="2600" i="1" dirty="0"/>
              <a:t>Dom</a:t>
            </a:r>
            <a:r>
              <a:rPr lang="en-US" sz="2600" baseline="-25000" dirty="0"/>
              <a:t>2</a:t>
            </a:r>
            <a:r>
              <a:rPr lang="en-US" sz="2600" dirty="0">
                <a:latin typeface="Symbol" charset="0"/>
              </a:rPr>
              <a:t>, ..., </a:t>
            </a:r>
            <a:r>
              <a:rPr lang="en-US" sz="2600" i="1" dirty="0" err="1"/>
              <a:t>d</a:t>
            </a:r>
            <a:r>
              <a:rPr lang="en-US" sz="2600" i="1" baseline="-25000" dirty="0" err="1"/>
              <a:t>n</a:t>
            </a:r>
            <a:r>
              <a:rPr lang="en-US" sz="2600" dirty="0">
                <a:latin typeface="Symbol" charset="0"/>
                <a:sym typeface="Symbol"/>
              </a:rPr>
              <a:t>  </a:t>
            </a:r>
            <a:r>
              <a:rPr lang="en-US" sz="2600" i="1" dirty="0" err="1"/>
              <a:t>Dom</a:t>
            </a:r>
            <a:r>
              <a:rPr lang="en-US" sz="2600" i="1" baseline="-25000" dirty="0" err="1"/>
              <a:t>n</a:t>
            </a:r>
            <a:r>
              <a:rPr lang="en-US" sz="2600" dirty="0"/>
              <a:t>}</a:t>
            </a:r>
          </a:p>
          <a:p>
            <a:pPr lvl="1">
              <a:buFontTx/>
              <a:buNone/>
            </a:pPr>
            <a:endParaRPr lang="en-CA" sz="1300" dirty="0"/>
          </a:p>
          <a:p>
            <a:r>
              <a:rPr lang="en-US" sz="3400" dirty="0"/>
              <a:t>Tabular structure of data where</a:t>
            </a:r>
            <a:endParaRPr lang="en-US" sz="3400" dirty="0">
              <a:latin typeface="Symbol" charset="0"/>
            </a:endParaRPr>
          </a:p>
          <a:p>
            <a:pPr lvl="1"/>
            <a:r>
              <a:rPr lang="en-US" sz="2800" i="1" dirty="0"/>
              <a:t>R</a:t>
            </a:r>
            <a:r>
              <a:rPr lang="en-US" sz="2800" dirty="0"/>
              <a:t> is the table heading</a:t>
            </a:r>
          </a:p>
          <a:p>
            <a:pPr lvl="1"/>
            <a:r>
              <a:rPr lang="en-US" sz="2800" dirty="0"/>
              <a:t>Attributes are table columns</a:t>
            </a:r>
          </a:p>
          <a:p>
            <a:pPr lvl="1"/>
            <a:r>
              <a:rPr lang="en-US" sz="2800" dirty="0"/>
              <a:t>Each </a:t>
            </a:r>
            <a:r>
              <a:rPr lang="en-US" sz="2800" dirty="0" err="1"/>
              <a:t>tuple</a:t>
            </a:r>
            <a:r>
              <a:rPr lang="en-US" sz="2800" dirty="0"/>
              <a:t> is a 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584F-ACA1-497A-8E4F-5848064D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Relational Algebra Operators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1229343" y="3540194"/>
            <a:ext cx="9024370" cy="5513069"/>
          </a:xfrm>
          <a:noFill/>
          <a:ln/>
        </p:spPr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sz="3400" dirty="0"/>
              <a:t>Fundamental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Selection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Projection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Union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Set difference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Cartesian product</a:t>
            </a:r>
          </a:p>
          <a:p>
            <a:pPr marL="572202" lvl="1" indent="0">
              <a:lnSpc>
                <a:spcPct val="95000"/>
              </a:lnSpc>
              <a:spcBef>
                <a:spcPct val="5000"/>
              </a:spcBef>
              <a:buNone/>
            </a:pPr>
            <a:endParaRPr lang="en-US" sz="2800" dirty="0"/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sz="3400" dirty="0"/>
              <a:t>Additional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Intersection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>
                <a:latin typeface="Symbol" charset="0"/>
                <a:sym typeface="Symbol" charset="0"/>
              </a:rPr>
              <a:t></a:t>
            </a:r>
            <a:r>
              <a:rPr lang="en-US" sz="2800" dirty="0"/>
              <a:t>-join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Natural join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 err="1"/>
              <a:t>Semijoin</a:t>
            </a:r>
            <a:endParaRPr lang="en-US" sz="2800" dirty="0"/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Division</a:t>
            </a:r>
          </a:p>
          <a:p>
            <a:pPr marL="572202" lvl="1" indent="0">
              <a:lnSpc>
                <a:spcPct val="95000"/>
              </a:lnSpc>
              <a:spcBef>
                <a:spcPct val="5000"/>
              </a:spcBef>
              <a:buNone/>
            </a:pPr>
            <a:endParaRPr lang="en-US" sz="2800" dirty="0"/>
          </a:p>
          <a:p>
            <a:pPr>
              <a:lnSpc>
                <a:spcPct val="95000"/>
              </a:lnSpc>
              <a:spcBef>
                <a:spcPct val="5000"/>
              </a:spcBef>
            </a:pPr>
            <a:r>
              <a:rPr lang="en-US" sz="3400" dirty="0"/>
              <a:t>Union compatibility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Same degree</a:t>
            </a:r>
          </a:p>
          <a:p>
            <a:pPr lvl="1">
              <a:lnSpc>
                <a:spcPct val="95000"/>
              </a:lnSpc>
              <a:spcBef>
                <a:spcPct val="5000"/>
              </a:spcBef>
            </a:pPr>
            <a:r>
              <a:rPr lang="en-US" sz="2800" dirty="0"/>
              <a:t>Corresponding attributes defined over the same domain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7C2229-9EB6-40A4-BB0D-B0FDEF93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Selection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241609" cy="5441061"/>
          </a:xfrm>
          <a:noFill/>
          <a:ln/>
        </p:spPr>
        <p:txBody>
          <a:bodyPr>
            <a:normAutofit lnSpcReduction="10000"/>
          </a:bodyPr>
          <a:lstStyle/>
          <a:p>
            <a:pPr>
              <a:tabLst>
                <a:tab pos="3251149" algn="l"/>
              </a:tabLst>
            </a:pPr>
            <a:r>
              <a:rPr lang="en-US" dirty="0"/>
              <a:t>Produces a </a:t>
            </a:r>
            <a:r>
              <a:rPr lang="en-US" u="sng" dirty="0"/>
              <a:t>horizontal</a:t>
            </a:r>
            <a:r>
              <a:rPr lang="en-US" dirty="0"/>
              <a:t> subset of the operand relation</a:t>
            </a:r>
          </a:p>
          <a:p>
            <a:pPr>
              <a:tabLst>
                <a:tab pos="3251149" algn="l"/>
              </a:tabLst>
            </a:pPr>
            <a:r>
              <a:rPr lang="en-US" dirty="0"/>
              <a:t>General form</a:t>
            </a:r>
          </a:p>
          <a:p>
            <a:pPr>
              <a:buNone/>
              <a:tabLst>
                <a:tab pos="3251149" algn="l"/>
              </a:tabLst>
            </a:pPr>
            <a:r>
              <a:rPr lang="en-US" dirty="0"/>
              <a:t>		 </a:t>
            </a:r>
            <a:r>
              <a:rPr lang="en-US" dirty="0">
                <a:latin typeface="Symbol" charset="0"/>
                <a:sym typeface="Symbol"/>
              </a:rPr>
              <a:t></a:t>
            </a:r>
            <a:r>
              <a:rPr lang="en-US" i="1" baseline="-25000" dirty="0"/>
              <a:t>F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)={</a:t>
            </a:r>
            <a:r>
              <a:rPr lang="en-US" i="1" dirty="0"/>
              <a:t>t </a:t>
            </a:r>
            <a:r>
              <a:rPr lang="en-US" dirty="0">
                <a:latin typeface="Symbol" charset="0"/>
                <a:sym typeface="Symbol"/>
              </a:rPr>
              <a:t></a:t>
            </a:r>
            <a:r>
              <a:rPr lang="en-US" i="1" dirty="0" err="1"/>
              <a:t>t</a:t>
            </a:r>
            <a:r>
              <a:rPr lang="en-US" sz="2400" dirty="0" err="1">
                <a:latin typeface="Symbol" charset="0"/>
                <a:sym typeface="Symbol"/>
              </a:rPr>
              <a:t></a:t>
            </a:r>
            <a:r>
              <a:rPr lang="en-US" i="1" dirty="0" err="1"/>
              <a:t>R</a:t>
            </a:r>
            <a:r>
              <a:rPr lang="en-US" dirty="0"/>
              <a:t> and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true}</a:t>
            </a:r>
          </a:p>
          <a:p>
            <a:pPr>
              <a:buNone/>
              <a:tabLst>
                <a:tab pos="3251149" algn="l"/>
              </a:tabLst>
            </a:pPr>
            <a:r>
              <a:rPr lang="en-US" dirty="0"/>
              <a:t>	where</a:t>
            </a:r>
          </a:p>
          <a:p>
            <a:pPr marL="1381738" lvl="1">
              <a:tabLst>
                <a:tab pos="3251149" algn="l"/>
              </a:tabLst>
            </a:pPr>
            <a:r>
              <a:rPr lang="en-US" i="1" dirty="0"/>
              <a:t>R</a:t>
            </a:r>
            <a:r>
              <a:rPr lang="en-US" dirty="0"/>
              <a:t> is a relation, </a:t>
            </a:r>
            <a:r>
              <a:rPr lang="en-US" i="1" dirty="0"/>
              <a:t>t</a:t>
            </a:r>
            <a:r>
              <a:rPr lang="en-US" dirty="0"/>
              <a:t> is a tuple variable</a:t>
            </a:r>
          </a:p>
          <a:p>
            <a:pPr marL="1381738" lvl="1">
              <a:tabLst>
                <a:tab pos="3251149" algn="l"/>
              </a:tabLst>
            </a:pPr>
            <a:r>
              <a:rPr lang="en-US" i="1" dirty="0"/>
              <a:t>F</a:t>
            </a:r>
            <a:r>
              <a:rPr lang="en-US" dirty="0"/>
              <a:t> is a formula consisting of</a:t>
            </a:r>
          </a:p>
          <a:p>
            <a:pPr marL="1941659" lvl="2">
              <a:tabLst>
                <a:tab pos="3251149" algn="l"/>
              </a:tabLst>
            </a:pPr>
            <a:r>
              <a:rPr lang="en-US" dirty="0"/>
              <a:t>operands that are constants or attributes</a:t>
            </a:r>
          </a:p>
          <a:p>
            <a:pPr marL="1941659" lvl="2">
              <a:tabLst>
                <a:tab pos="3251149" algn="l"/>
              </a:tabLst>
            </a:pPr>
            <a:r>
              <a:rPr lang="en-US" dirty="0"/>
              <a:t>arithmetic comparison operators</a:t>
            </a:r>
          </a:p>
          <a:p>
            <a:pPr marL="1941659" lvl="2">
              <a:buNone/>
              <a:tabLst>
                <a:tab pos="3251149" algn="l"/>
              </a:tabLst>
            </a:pPr>
            <a:r>
              <a:rPr lang="en-US" dirty="0"/>
              <a:t>		</a:t>
            </a:r>
            <a:r>
              <a:rPr lang="en-US" dirty="0">
                <a:latin typeface="Symbol" charset="0"/>
              </a:rPr>
              <a:t>&lt;, &gt;, =, </a:t>
            </a:r>
            <a:r>
              <a:rPr lang="en-US" dirty="0">
                <a:latin typeface="Symbol" charset="0"/>
                <a:sym typeface="Symbol" charset="0"/>
              </a:rPr>
              <a:t></a:t>
            </a:r>
            <a:r>
              <a:rPr lang="en-US" dirty="0">
                <a:latin typeface="Symbol" charset="0"/>
              </a:rPr>
              <a:t>, </a:t>
            </a:r>
            <a:r>
              <a:rPr lang="en-US" sz="2000" dirty="0">
                <a:latin typeface="Symbol" charset="0"/>
                <a:sym typeface="Symbol"/>
              </a:rPr>
              <a:t></a:t>
            </a:r>
            <a:r>
              <a:rPr lang="en-US" dirty="0">
                <a:latin typeface="Symbol" charset="0"/>
              </a:rPr>
              <a:t>, </a:t>
            </a:r>
            <a:r>
              <a:rPr lang="en-US" dirty="0">
                <a:latin typeface="Symbol" charset="0"/>
                <a:sym typeface="Symbol" charset="0"/>
              </a:rPr>
              <a:t></a:t>
            </a:r>
            <a:endParaRPr lang="en-US" dirty="0">
              <a:latin typeface="Symbol" charset="0"/>
            </a:endParaRPr>
          </a:p>
          <a:p>
            <a:pPr marL="1941659" lvl="2">
              <a:tabLst>
                <a:tab pos="3251149" algn="l"/>
              </a:tabLst>
            </a:pPr>
            <a:r>
              <a:rPr lang="en-US" dirty="0"/>
              <a:t>logical operators</a:t>
            </a:r>
          </a:p>
          <a:p>
            <a:pPr marL="1941659" lvl="2">
              <a:buNone/>
              <a:tabLst>
                <a:tab pos="3251149" algn="l"/>
              </a:tabLst>
            </a:pPr>
            <a:r>
              <a:rPr lang="en-US" dirty="0"/>
              <a:t>		</a:t>
            </a:r>
            <a:r>
              <a:rPr lang="en-US" dirty="0">
                <a:latin typeface="Symbol" charset="0"/>
                <a:sym typeface="Symbol"/>
              </a:rPr>
              <a:t></a:t>
            </a:r>
            <a:r>
              <a:rPr lang="en-US" dirty="0"/>
              <a:t>, </a:t>
            </a:r>
            <a:r>
              <a:rPr lang="en-US" dirty="0">
                <a:latin typeface="Symbol" charset="0"/>
                <a:sym typeface="Symbol"/>
              </a:rPr>
              <a:t></a:t>
            </a:r>
            <a:r>
              <a:rPr lang="en-US" dirty="0"/>
              <a:t>, ¬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6702C-3FAA-45A1-9B7F-8CDD3A20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Selection Example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540979" y="5948488"/>
            <a:ext cx="3648569" cy="148110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7540979" y="6011706"/>
            <a:ext cx="82183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8385388" y="6011706"/>
            <a:ext cx="1232747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9726508" y="6011706"/>
            <a:ext cx="986649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8353779" y="5948488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9600072" y="5948488"/>
            <a:ext cx="0" cy="148110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74762" name="Group 10"/>
          <p:cNvGrpSpPr>
            <a:grpSpLocks/>
          </p:cNvGrpSpPr>
          <p:nvPr/>
        </p:nvGrpSpPr>
        <p:grpSpPr bwMode="auto">
          <a:xfrm>
            <a:off x="7780303" y="6607759"/>
            <a:ext cx="3303129" cy="444782"/>
            <a:chOff x="3446" y="2560"/>
            <a:chExt cx="1463" cy="197"/>
          </a:xfrm>
        </p:grpSpPr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>
              <a:off x="3446" y="2560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74764" name="Rectangle 12"/>
            <p:cNvSpPr>
              <a:spLocks noChangeArrowheads="1"/>
            </p:cNvSpPr>
            <p:nvPr/>
          </p:nvSpPr>
          <p:spPr bwMode="auto">
            <a:xfrm>
              <a:off x="3732" y="2560"/>
              <a:ext cx="45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74765" name="Rectangle 13"/>
            <p:cNvSpPr>
              <a:spLocks noChangeArrowheads="1"/>
            </p:cNvSpPr>
            <p:nvPr/>
          </p:nvSpPr>
          <p:spPr bwMode="auto">
            <a:xfrm>
              <a:off x="4233" y="2560"/>
              <a:ext cx="67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Elect. Eng</a:t>
              </a:r>
            </a:p>
          </p:txBody>
        </p:sp>
      </p:grpSp>
      <p:grpSp>
        <p:nvGrpSpPr>
          <p:cNvPr id="74766" name="Group 14"/>
          <p:cNvGrpSpPr>
            <a:grpSpLocks/>
          </p:cNvGrpSpPr>
          <p:nvPr/>
        </p:nvGrpSpPr>
        <p:grpSpPr bwMode="auto">
          <a:xfrm>
            <a:off x="7780303" y="6987066"/>
            <a:ext cx="3386667" cy="444782"/>
            <a:chOff x="3446" y="2728"/>
            <a:chExt cx="1500" cy="197"/>
          </a:xfrm>
        </p:grpSpPr>
        <p:sp>
          <p:nvSpPr>
            <p:cNvPr id="74767" name="Rectangle 15"/>
            <p:cNvSpPr>
              <a:spLocks noChangeArrowheads="1"/>
            </p:cNvSpPr>
            <p:nvPr/>
          </p:nvSpPr>
          <p:spPr bwMode="auto">
            <a:xfrm>
              <a:off x="3446" y="272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74768" name="Rectangle 16"/>
            <p:cNvSpPr>
              <a:spLocks noChangeArrowheads="1"/>
            </p:cNvSpPr>
            <p:nvPr/>
          </p:nvSpPr>
          <p:spPr bwMode="auto">
            <a:xfrm>
              <a:off x="3732" y="2728"/>
              <a:ext cx="46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74769" name="Rectangle 17"/>
            <p:cNvSpPr>
              <a:spLocks noChangeArrowheads="1"/>
            </p:cNvSpPr>
            <p:nvPr/>
          </p:nvSpPr>
          <p:spPr bwMode="auto">
            <a:xfrm>
              <a:off x="4233" y="2728"/>
              <a:ext cx="71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</p:grpSp>
      <p:sp>
        <p:nvSpPr>
          <p:cNvPr id="74770" name="Line 18"/>
          <p:cNvSpPr>
            <a:spLocks noChangeShapeType="1"/>
          </p:cNvSpPr>
          <p:nvPr/>
        </p:nvSpPr>
        <p:spPr bwMode="auto">
          <a:xfrm>
            <a:off x="8353779" y="6598728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7563557" y="5329857"/>
            <a:ext cx="3307644" cy="4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Symbol" charset="0"/>
                <a:sym typeface="Symbol"/>
              </a:rPr>
              <a:t></a:t>
            </a:r>
            <a:r>
              <a:rPr lang="en-US" sz="2600" baseline="-25000" dirty="0">
                <a:solidFill>
                  <a:srgbClr val="000000"/>
                </a:solidFill>
                <a:latin typeface="Arial" charset="0"/>
              </a:rPr>
              <a:t>TITLE='Elect. Eng.'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(EMP)</a:t>
            </a:r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7540979" y="6535510"/>
            <a:ext cx="36666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1487877" y="4449324"/>
            <a:ext cx="3991751" cy="402787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74778" name="Group 26"/>
          <p:cNvGrpSpPr>
            <a:grpSpLocks/>
          </p:cNvGrpSpPr>
          <p:nvPr/>
        </p:nvGrpSpPr>
        <p:grpSpPr bwMode="auto">
          <a:xfrm>
            <a:off x="1632375" y="4548667"/>
            <a:ext cx="3370862" cy="444782"/>
            <a:chOff x="676" y="1648"/>
            <a:chExt cx="1493" cy="197"/>
          </a:xfrm>
        </p:grpSpPr>
        <p:sp>
          <p:nvSpPr>
            <p:cNvPr id="74779" name="Rectangle 27"/>
            <p:cNvSpPr>
              <a:spLocks noChangeArrowheads="1"/>
            </p:cNvSpPr>
            <p:nvPr/>
          </p:nvSpPr>
          <p:spPr bwMode="auto">
            <a:xfrm>
              <a:off x="676" y="1648"/>
              <a:ext cx="36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74780" name="Rectangle 28"/>
            <p:cNvSpPr>
              <a:spLocks noChangeArrowheads="1"/>
            </p:cNvSpPr>
            <p:nvPr/>
          </p:nvSpPr>
          <p:spPr bwMode="auto">
            <a:xfrm>
              <a:off x="1074" y="1648"/>
              <a:ext cx="54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74781" name="Rectangle 29"/>
            <p:cNvSpPr>
              <a:spLocks noChangeArrowheads="1"/>
            </p:cNvSpPr>
            <p:nvPr/>
          </p:nvSpPr>
          <p:spPr bwMode="auto">
            <a:xfrm>
              <a:off x="1732" y="1648"/>
              <a:ext cx="43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</p:grpSp>
      <p:grpSp>
        <p:nvGrpSpPr>
          <p:cNvPr id="74782" name="Group 30"/>
          <p:cNvGrpSpPr>
            <a:grpSpLocks/>
          </p:cNvGrpSpPr>
          <p:nvPr/>
        </p:nvGrpSpPr>
        <p:grpSpPr bwMode="auto">
          <a:xfrm>
            <a:off x="1691077" y="5018284"/>
            <a:ext cx="3603413" cy="444782"/>
            <a:chOff x="702" y="1856"/>
            <a:chExt cx="1596" cy="197"/>
          </a:xfrm>
        </p:grpSpPr>
        <p:sp>
          <p:nvSpPr>
            <p:cNvPr id="74783" name="Rectangle 31"/>
            <p:cNvSpPr>
              <a:spLocks noChangeArrowheads="1"/>
            </p:cNvSpPr>
            <p:nvPr/>
          </p:nvSpPr>
          <p:spPr bwMode="auto">
            <a:xfrm>
              <a:off x="702" y="1856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74784" name="Rectangle 32"/>
            <p:cNvSpPr>
              <a:spLocks noChangeArrowheads="1"/>
            </p:cNvSpPr>
            <p:nvPr/>
          </p:nvSpPr>
          <p:spPr bwMode="auto">
            <a:xfrm>
              <a:off x="1028" y="1856"/>
              <a:ext cx="45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74785" name="Rectangle 33"/>
            <p:cNvSpPr>
              <a:spLocks noChangeArrowheads="1"/>
            </p:cNvSpPr>
            <p:nvPr/>
          </p:nvSpPr>
          <p:spPr bwMode="auto">
            <a:xfrm>
              <a:off x="1585" y="1856"/>
              <a:ext cx="71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</p:grpSp>
      <p:grpSp>
        <p:nvGrpSpPr>
          <p:cNvPr id="74786" name="Group 34"/>
          <p:cNvGrpSpPr>
            <a:grpSpLocks/>
          </p:cNvGrpSpPr>
          <p:nvPr/>
        </p:nvGrpSpPr>
        <p:grpSpPr bwMode="auto">
          <a:xfrm>
            <a:off x="1691077" y="5451778"/>
            <a:ext cx="3578577" cy="444782"/>
            <a:chOff x="702" y="2048"/>
            <a:chExt cx="1585" cy="197"/>
          </a:xfrm>
        </p:grpSpPr>
        <p:sp>
          <p:nvSpPr>
            <p:cNvPr id="74787" name="Rectangle 35"/>
            <p:cNvSpPr>
              <a:spLocks noChangeArrowheads="1"/>
            </p:cNvSpPr>
            <p:nvPr/>
          </p:nvSpPr>
          <p:spPr bwMode="auto">
            <a:xfrm>
              <a:off x="702" y="204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74788" name="Rectangle 36"/>
            <p:cNvSpPr>
              <a:spLocks noChangeArrowheads="1"/>
            </p:cNvSpPr>
            <p:nvPr/>
          </p:nvSpPr>
          <p:spPr bwMode="auto">
            <a:xfrm>
              <a:off x="1027" y="2048"/>
              <a:ext cx="59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74789" name="Rectangle 37"/>
            <p:cNvSpPr>
              <a:spLocks noChangeArrowheads="1"/>
            </p:cNvSpPr>
            <p:nvPr/>
          </p:nvSpPr>
          <p:spPr bwMode="auto">
            <a:xfrm>
              <a:off x="1589" y="2048"/>
              <a:ext cx="69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</p:grpSp>
      <p:grpSp>
        <p:nvGrpSpPr>
          <p:cNvPr id="74790" name="Group 38"/>
          <p:cNvGrpSpPr>
            <a:grpSpLocks/>
          </p:cNvGrpSpPr>
          <p:nvPr/>
        </p:nvGrpSpPr>
        <p:grpSpPr bwMode="auto">
          <a:xfrm>
            <a:off x="1691077" y="5885271"/>
            <a:ext cx="3668888" cy="444782"/>
            <a:chOff x="702" y="2240"/>
            <a:chExt cx="1625" cy="197"/>
          </a:xfrm>
        </p:grpSpPr>
        <p:sp>
          <p:nvSpPr>
            <p:cNvPr id="74791" name="Rectangle 39"/>
            <p:cNvSpPr>
              <a:spLocks noChangeArrowheads="1"/>
            </p:cNvSpPr>
            <p:nvPr/>
          </p:nvSpPr>
          <p:spPr bwMode="auto">
            <a:xfrm>
              <a:off x="702" y="2240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74792" name="Rectangle 40"/>
            <p:cNvSpPr>
              <a:spLocks noChangeArrowheads="1"/>
            </p:cNvSpPr>
            <p:nvPr/>
          </p:nvSpPr>
          <p:spPr bwMode="auto">
            <a:xfrm>
              <a:off x="1025" y="2240"/>
              <a:ext cx="464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74793" name="Rectangle 41"/>
            <p:cNvSpPr>
              <a:spLocks noChangeArrowheads="1"/>
            </p:cNvSpPr>
            <p:nvPr/>
          </p:nvSpPr>
          <p:spPr bwMode="auto">
            <a:xfrm>
              <a:off x="1585" y="2240"/>
              <a:ext cx="74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</p:grpSp>
      <p:grpSp>
        <p:nvGrpSpPr>
          <p:cNvPr id="74794" name="Group 42"/>
          <p:cNvGrpSpPr>
            <a:grpSpLocks/>
          </p:cNvGrpSpPr>
          <p:nvPr/>
        </p:nvGrpSpPr>
        <p:grpSpPr bwMode="auto">
          <a:xfrm>
            <a:off x="1691077" y="6318764"/>
            <a:ext cx="3815644" cy="444782"/>
            <a:chOff x="702" y="2432"/>
            <a:chExt cx="1690" cy="197"/>
          </a:xfrm>
        </p:grpSpPr>
        <p:sp>
          <p:nvSpPr>
            <p:cNvPr id="74795" name="Rectangle 43"/>
            <p:cNvSpPr>
              <a:spLocks noChangeArrowheads="1"/>
            </p:cNvSpPr>
            <p:nvPr/>
          </p:nvSpPr>
          <p:spPr bwMode="auto">
            <a:xfrm>
              <a:off x="702" y="2432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74796" name="Rectangle 44"/>
            <p:cNvSpPr>
              <a:spLocks noChangeArrowheads="1"/>
            </p:cNvSpPr>
            <p:nvPr/>
          </p:nvSpPr>
          <p:spPr bwMode="auto">
            <a:xfrm>
              <a:off x="1025" y="2432"/>
              <a:ext cx="535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74797" name="Rectangle 45"/>
            <p:cNvSpPr>
              <a:spLocks noChangeArrowheads="1"/>
            </p:cNvSpPr>
            <p:nvPr/>
          </p:nvSpPr>
          <p:spPr bwMode="auto">
            <a:xfrm>
              <a:off x="1584" y="2432"/>
              <a:ext cx="80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</p:grpSp>
      <p:grpSp>
        <p:nvGrpSpPr>
          <p:cNvPr id="74798" name="Group 46"/>
          <p:cNvGrpSpPr>
            <a:grpSpLocks/>
          </p:cNvGrpSpPr>
          <p:nvPr/>
        </p:nvGrpSpPr>
        <p:grpSpPr bwMode="auto">
          <a:xfrm>
            <a:off x="1691077" y="6752258"/>
            <a:ext cx="3578577" cy="444782"/>
            <a:chOff x="702" y="2624"/>
            <a:chExt cx="1585" cy="197"/>
          </a:xfrm>
        </p:grpSpPr>
        <p:sp>
          <p:nvSpPr>
            <p:cNvPr id="74799" name="Rectangle 47"/>
            <p:cNvSpPr>
              <a:spLocks noChangeArrowheads="1"/>
            </p:cNvSpPr>
            <p:nvPr/>
          </p:nvSpPr>
          <p:spPr bwMode="auto">
            <a:xfrm>
              <a:off x="702" y="2624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74800" name="Rectangle 48"/>
            <p:cNvSpPr>
              <a:spLocks noChangeArrowheads="1"/>
            </p:cNvSpPr>
            <p:nvPr/>
          </p:nvSpPr>
          <p:spPr bwMode="auto">
            <a:xfrm>
              <a:off x="1026" y="2624"/>
              <a:ext cx="61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74801" name="Rectangle 49"/>
            <p:cNvSpPr>
              <a:spLocks noChangeArrowheads="1"/>
            </p:cNvSpPr>
            <p:nvPr/>
          </p:nvSpPr>
          <p:spPr bwMode="auto">
            <a:xfrm>
              <a:off x="1589" y="2624"/>
              <a:ext cx="69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</p:grpSp>
      <p:grpSp>
        <p:nvGrpSpPr>
          <p:cNvPr id="74802" name="Group 50"/>
          <p:cNvGrpSpPr>
            <a:grpSpLocks/>
          </p:cNvGrpSpPr>
          <p:nvPr/>
        </p:nvGrpSpPr>
        <p:grpSpPr bwMode="auto">
          <a:xfrm>
            <a:off x="1691077" y="7167689"/>
            <a:ext cx="3603413" cy="444782"/>
            <a:chOff x="702" y="2808"/>
            <a:chExt cx="1596" cy="197"/>
          </a:xfrm>
        </p:grpSpPr>
        <p:sp>
          <p:nvSpPr>
            <p:cNvPr id="74803" name="Rectangle 51"/>
            <p:cNvSpPr>
              <a:spLocks noChangeArrowheads="1"/>
            </p:cNvSpPr>
            <p:nvPr/>
          </p:nvSpPr>
          <p:spPr bwMode="auto">
            <a:xfrm>
              <a:off x="702" y="280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74804" name="Rectangle 52"/>
            <p:cNvSpPr>
              <a:spLocks noChangeArrowheads="1"/>
            </p:cNvSpPr>
            <p:nvPr/>
          </p:nvSpPr>
          <p:spPr bwMode="auto">
            <a:xfrm>
              <a:off x="1028" y="2808"/>
              <a:ext cx="46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74805" name="Rectangle 53"/>
            <p:cNvSpPr>
              <a:spLocks noChangeArrowheads="1"/>
            </p:cNvSpPr>
            <p:nvPr/>
          </p:nvSpPr>
          <p:spPr bwMode="auto">
            <a:xfrm>
              <a:off x="1585" y="2808"/>
              <a:ext cx="71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</p:grpSp>
      <p:grpSp>
        <p:nvGrpSpPr>
          <p:cNvPr id="74806" name="Group 54"/>
          <p:cNvGrpSpPr>
            <a:grpSpLocks/>
          </p:cNvGrpSpPr>
          <p:nvPr/>
        </p:nvGrpSpPr>
        <p:grpSpPr bwMode="auto">
          <a:xfrm>
            <a:off x="1691077" y="7601182"/>
            <a:ext cx="3668888" cy="444782"/>
            <a:chOff x="702" y="3000"/>
            <a:chExt cx="1625" cy="197"/>
          </a:xfrm>
        </p:grpSpPr>
        <p:sp>
          <p:nvSpPr>
            <p:cNvPr id="74807" name="Rectangle 55"/>
            <p:cNvSpPr>
              <a:spLocks noChangeArrowheads="1"/>
            </p:cNvSpPr>
            <p:nvPr/>
          </p:nvSpPr>
          <p:spPr bwMode="auto">
            <a:xfrm>
              <a:off x="702" y="3000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74808" name="Rectangle 56"/>
            <p:cNvSpPr>
              <a:spLocks noChangeArrowheads="1"/>
            </p:cNvSpPr>
            <p:nvPr/>
          </p:nvSpPr>
          <p:spPr bwMode="auto">
            <a:xfrm>
              <a:off x="1026" y="3000"/>
              <a:ext cx="575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74809" name="Rectangle 57"/>
            <p:cNvSpPr>
              <a:spLocks noChangeArrowheads="1"/>
            </p:cNvSpPr>
            <p:nvPr/>
          </p:nvSpPr>
          <p:spPr bwMode="auto">
            <a:xfrm>
              <a:off x="1585" y="3000"/>
              <a:ext cx="74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</p:grpSp>
      <p:grpSp>
        <p:nvGrpSpPr>
          <p:cNvPr id="74810" name="Group 58"/>
          <p:cNvGrpSpPr>
            <a:grpSpLocks/>
          </p:cNvGrpSpPr>
          <p:nvPr/>
        </p:nvGrpSpPr>
        <p:grpSpPr bwMode="auto">
          <a:xfrm>
            <a:off x="1691077" y="8016613"/>
            <a:ext cx="3578577" cy="444782"/>
            <a:chOff x="702" y="3184"/>
            <a:chExt cx="1585" cy="197"/>
          </a:xfrm>
        </p:grpSpPr>
        <p:sp>
          <p:nvSpPr>
            <p:cNvPr id="74811" name="Rectangle 59"/>
            <p:cNvSpPr>
              <a:spLocks noChangeArrowheads="1"/>
            </p:cNvSpPr>
            <p:nvPr/>
          </p:nvSpPr>
          <p:spPr bwMode="auto">
            <a:xfrm>
              <a:off x="702" y="3184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74812" name="Rectangle 60"/>
            <p:cNvSpPr>
              <a:spLocks noChangeArrowheads="1"/>
            </p:cNvSpPr>
            <p:nvPr/>
          </p:nvSpPr>
          <p:spPr bwMode="auto">
            <a:xfrm>
              <a:off x="1027" y="3184"/>
              <a:ext cx="56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74813" name="Rectangle 61"/>
            <p:cNvSpPr>
              <a:spLocks noChangeArrowheads="1"/>
            </p:cNvSpPr>
            <p:nvPr/>
          </p:nvSpPr>
          <p:spPr bwMode="auto">
            <a:xfrm>
              <a:off x="1589" y="3184"/>
              <a:ext cx="69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</p:grpSp>
      <p:sp>
        <p:nvSpPr>
          <p:cNvPr id="74814" name="Line 62"/>
          <p:cNvSpPr>
            <a:spLocks noChangeShapeType="1"/>
          </p:cNvSpPr>
          <p:nvPr/>
        </p:nvSpPr>
        <p:spPr bwMode="auto">
          <a:xfrm>
            <a:off x="1487877" y="5244062"/>
            <a:ext cx="0" cy="25287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815" name="Line 63"/>
          <p:cNvSpPr>
            <a:spLocks noChangeShapeType="1"/>
          </p:cNvSpPr>
          <p:nvPr/>
        </p:nvSpPr>
        <p:spPr bwMode="auto">
          <a:xfrm>
            <a:off x="3745655" y="4449324"/>
            <a:ext cx="0" cy="40278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816" name="Line 64"/>
          <p:cNvSpPr>
            <a:spLocks noChangeShapeType="1"/>
          </p:cNvSpPr>
          <p:nvPr/>
        </p:nvSpPr>
        <p:spPr bwMode="auto">
          <a:xfrm>
            <a:off x="2409050" y="4449324"/>
            <a:ext cx="0" cy="40278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4817" name="Rectangle 65"/>
          <p:cNvSpPr>
            <a:spLocks noChangeArrowheads="1"/>
          </p:cNvSpPr>
          <p:nvPr/>
        </p:nvSpPr>
        <p:spPr bwMode="auto">
          <a:xfrm>
            <a:off x="1560126" y="3853271"/>
            <a:ext cx="905369" cy="4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Arial" charset="0"/>
              </a:rPr>
              <a:t>EMP</a:t>
            </a:r>
            <a:endParaRPr 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818" name="Line 66"/>
          <p:cNvSpPr>
            <a:spLocks noChangeShapeType="1"/>
          </p:cNvSpPr>
          <p:nvPr/>
        </p:nvSpPr>
        <p:spPr bwMode="auto">
          <a:xfrm>
            <a:off x="1487877" y="5018284"/>
            <a:ext cx="39917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8DB19-F0D8-46F3-8465-B45EDD8A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Projection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Produces a </a:t>
            </a:r>
            <a:r>
              <a:rPr lang="en-US" sz="3400" u="sng" dirty="0"/>
              <a:t>vertical</a:t>
            </a:r>
            <a:r>
              <a:rPr lang="en-US" sz="3400" dirty="0"/>
              <a:t> slice of a relation</a:t>
            </a:r>
          </a:p>
          <a:p>
            <a:r>
              <a:rPr lang="en-US" sz="3400" dirty="0"/>
              <a:t>General form</a:t>
            </a:r>
          </a:p>
          <a:p>
            <a:pPr>
              <a:buFont typeface="Monotype Sorts" charset="0"/>
              <a:buNone/>
            </a:pPr>
            <a:r>
              <a:rPr lang="en-US" sz="3400" dirty="0"/>
              <a:t>			</a:t>
            </a:r>
            <a:r>
              <a:rPr lang="en-US" sz="3400" dirty="0">
                <a:latin typeface="Symbol" charset="0"/>
                <a:sym typeface="Symbol"/>
              </a:rPr>
              <a:t></a:t>
            </a:r>
            <a:r>
              <a:rPr lang="en-US" sz="3400" i="1" baseline="-25000" dirty="0"/>
              <a:t>A</a:t>
            </a:r>
            <a:r>
              <a:rPr lang="en-US" baseline="-50000" dirty="0"/>
              <a:t>1</a:t>
            </a:r>
            <a:r>
              <a:rPr lang="en-US" sz="3400" i="1" baseline="-25000" dirty="0"/>
              <a:t>,…,A</a:t>
            </a:r>
            <a:r>
              <a:rPr lang="en-US" i="1" baseline="-50000" dirty="0"/>
              <a:t>n</a:t>
            </a:r>
            <a:r>
              <a:rPr lang="en-US" sz="3400" dirty="0"/>
              <a:t>(</a:t>
            </a:r>
            <a:r>
              <a:rPr lang="en-US" sz="3400" i="1" dirty="0"/>
              <a:t>R</a:t>
            </a:r>
            <a:r>
              <a:rPr lang="en-US" sz="3400" dirty="0"/>
              <a:t>)={</a:t>
            </a:r>
            <a:r>
              <a:rPr lang="en-US" sz="3400" i="1" dirty="0"/>
              <a:t>t</a:t>
            </a:r>
            <a:r>
              <a:rPr lang="en-US" sz="3400" dirty="0"/>
              <a:t>[</a:t>
            </a:r>
            <a:r>
              <a:rPr lang="en-US" sz="3400" i="1" dirty="0"/>
              <a:t>A</a:t>
            </a:r>
            <a:r>
              <a:rPr lang="en-US" sz="3400" baseline="-25000" dirty="0"/>
              <a:t>1</a:t>
            </a:r>
            <a:r>
              <a:rPr lang="en-US" sz="3400" dirty="0"/>
              <a:t>,…, </a:t>
            </a:r>
            <a:r>
              <a:rPr lang="en-US" sz="3400" i="1" dirty="0"/>
              <a:t>A</a:t>
            </a:r>
            <a:r>
              <a:rPr lang="en-US" sz="3400" i="1" baseline="-25000" dirty="0"/>
              <a:t>n</a:t>
            </a:r>
            <a:r>
              <a:rPr lang="en-US" sz="3400" dirty="0"/>
              <a:t>]</a:t>
            </a:r>
            <a:r>
              <a:rPr lang="en-US" sz="3400" i="1" dirty="0"/>
              <a:t> </a:t>
            </a:r>
            <a:r>
              <a:rPr lang="en-US" sz="3400" dirty="0">
                <a:latin typeface="Symbol" charset="0"/>
                <a:sym typeface="Symbol"/>
              </a:rPr>
              <a:t></a:t>
            </a:r>
            <a:r>
              <a:rPr lang="en-US" sz="3400" dirty="0">
                <a:latin typeface="Symbol" charset="0"/>
              </a:rPr>
              <a:t> </a:t>
            </a:r>
            <a:r>
              <a:rPr lang="en-US" sz="3400" i="1" dirty="0" err="1"/>
              <a:t>t</a:t>
            </a:r>
            <a:r>
              <a:rPr lang="en-US" dirty="0" err="1">
                <a:latin typeface="Symbol" charset="0"/>
                <a:sym typeface="Symbol"/>
              </a:rPr>
              <a:t></a:t>
            </a:r>
            <a:r>
              <a:rPr lang="en-US" sz="3400" i="1" dirty="0" err="1"/>
              <a:t>R</a:t>
            </a:r>
            <a:r>
              <a:rPr lang="en-US" sz="3400" dirty="0"/>
              <a:t>}</a:t>
            </a:r>
            <a:endParaRPr lang="en-US" sz="3400" dirty="0">
              <a:latin typeface="Symbol" charset="0"/>
            </a:endParaRPr>
          </a:p>
          <a:p>
            <a:pPr>
              <a:buFont typeface="Monotype Sorts" charset="0"/>
              <a:buNone/>
            </a:pPr>
            <a:r>
              <a:rPr lang="en-US" sz="3400" dirty="0"/>
              <a:t>	where</a:t>
            </a:r>
          </a:p>
          <a:p>
            <a:pPr lvl="1"/>
            <a:r>
              <a:rPr lang="en-US" sz="2800" i="1" dirty="0"/>
              <a:t>R</a:t>
            </a:r>
            <a:r>
              <a:rPr lang="en-US" sz="2800" dirty="0"/>
              <a:t> is a relation, </a:t>
            </a:r>
            <a:r>
              <a:rPr lang="en-US" sz="2800" i="1" dirty="0"/>
              <a:t>t</a:t>
            </a:r>
            <a:r>
              <a:rPr lang="en-US" sz="2800" dirty="0"/>
              <a:t> is a tuple variable</a:t>
            </a:r>
          </a:p>
          <a:p>
            <a:pPr lvl="1"/>
            <a:r>
              <a:rPr lang="en-US" sz="2800" dirty="0"/>
              <a:t>{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,…, </a:t>
            </a:r>
            <a:r>
              <a:rPr lang="en-US" sz="2800" i="1" dirty="0"/>
              <a:t>A</a:t>
            </a:r>
            <a:r>
              <a:rPr lang="en-US" sz="2800" i="1" baseline="-25000" dirty="0"/>
              <a:t>n</a:t>
            </a:r>
            <a:r>
              <a:rPr lang="en-US" sz="2800" dirty="0"/>
              <a:t>} is a subset of the attributes of </a:t>
            </a:r>
            <a:r>
              <a:rPr lang="en-US" sz="2800" i="1" dirty="0"/>
              <a:t>R</a:t>
            </a:r>
            <a:r>
              <a:rPr lang="en-US" sz="2800" dirty="0"/>
              <a:t> over which the projection will be performed</a:t>
            </a:r>
          </a:p>
          <a:p>
            <a:pPr marL="572202" lvl="1" indent="0">
              <a:buNone/>
            </a:pPr>
            <a:endParaRPr lang="en-US" sz="2800" dirty="0"/>
          </a:p>
          <a:p>
            <a:r>
              <a:rPr lang="en-US" sz="3400" dirty="0"/>
              <a:t>Note: projection can generate duplicate tuples. Commercial systems (and SQL) allow this and provide</a:t>
            </a:r>
          </a:p>
          <a:p>
            <a:pPr lvl="1"/>
            <a:r>
              <a:rPr lang="en-US" sz="2800" dirty="0"/>
              <a:t>Projection with duplicate elimination</a:t>
            </a:r>
          </a:p>
          <a:p>
            <a:pPr lvl="1"/>
            <a:r>
              <a:rPr lang="en-US" sz="2800" dirty="0"/>
              <a:t>Projection without duplicate elimination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DAB7B8-5F10-4EE1-8EAE-5056BC32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Projection Example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942560" y="4438791"/>
            <a:ext cx="319054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Symbol" charset="0"/>
                <a:sym typeface="Symbol" charset="0"/>
              </a:rPr>
              <a:t></a:t>
            </a:r>
            <a:r>
              <a:rPr lang="en-US" sz="2600" baseline="-25000" dirty="0">
                <a:solidFill>
                  <a:srgbClr val="000000"/>
                </a:solidFill>
                <a:latin typeface="Arial" charset="0"/>
              </a:rPr>
              <a:t>PNO,BUDGET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(PROJ)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8227342" y="5057423"/>
            <a:ext cx="2835769" cy="241166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9202702" y="5057423"/>
            <a:ext cx="0" cy="24116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8317653" y="5120641"/>
            <a:ext cx="82183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PNO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9471378" y="5120641"/>
            <a:ext cx="1406596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BUDGET</a:t>
            </a:r>
          </a:p>
        </p:txBody>
      </p:sp>
      <p:grpSp>
        <p:nvGrpSpPr>
          <p:cNvPr id="78857" name="Group 9"/>
          <p:cNvGrpSpPr>
            <a:grpSpLocks/>
          </p:cNvGrpSpPr>
          <p:nvPr/>
        </p:nvGrpSpPr>
        <p:grpSpPr bwMode="auto">
          <a:xfrm>
            <a:off x="8466666" y="5662508"/>
            <a:ext cx="2298418" cy="444782"/>
            <a:chOff x="3750" y="2508"/>
            <a:chExt cx="1018" cy="197"/>
          </a:xfrm>
        </p:grpSpPr>
        <p:sp>
          <p:nvSpPr>
            <p:cNvPr id="78858" name="Rectangle 10"/>
            <p:cNvSpPr>
              <a:spLocks noChangeArrowheads="1"/>
            </p:cNvSpPr>
            <p:nvPr/>
          </p:nvSpPr>
          <p:spPr bwMode="auto">
            <a:xfrm>
              <a:off x="3750" y="250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4251" y="2508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150000</a:t>
              </a:r>
            </a:p>
          </p:txBody>
        </p:sp>
      </p:grpSp>
      <p:grpSp>
        <p:nvGrpSpPr>
          <p:cNvPr id="78860" name="Group 12"/>
          <p:cNvGrpSpPr>
            <a:grpSpLocks/>
          </p:cNvGrpSpPr>
          <p:nvPr/>
        </p:nvGrpSpPr>
        <p:grpSpPr bwMode="auto">
          <a:xfrm>
            <a:off x="8466666" y="6150188"/>
            <a:ext cx="2298418" cy="444782"/>
            <a:chOff x="3750" y="2724"/>
            <a:chExt cx="1018" cy="197"/>
          </a:xfrm>
        </p:grpSpPr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3750" y="2724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78862" name="Rectangle 14"/>
            <p:cNvSpPr>
              <a:spLocks noChangeArrowheads="1"/>
            </p:cNvSpPr>
            <p:nvPr/>
          </p:nvSpPr>
          <p:spPr bwMode="auto">
            <a:xfrm>
              <a:off x="4251" y="2724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135000</a:t>
              </a:r>
            </a:p>
          </p:txBody>
        </p:sp>
      </p:grpSp>
      <p:grpSp>
        <p:nvGrpSpPr>
          <p:cNvPr id="78863" name="Group 15"/>
          <p:cNvGrpSpPr>
            <a:grpSpLocks/>
          </p:cNvGrpSpPr>
          <p:nvPr/>
        </p:nvGrpSpPr>
        <p:grpSpPr bwMode="auto">
          <a:xfrm>
            <a:off x="8466666" y="6601743"/>
            <a:ext cx="2298418" cy="444782"/>
            <a:chOff x="3750" y="2924"/>
            <a:chExt cx="1018" cy="197"/>
          </a:xfrm>
        </p:grpSpPr>
        <p:sp>
          <p:nvSpPr>
            <p:cNvPr id="78864" name="Rectangle 16"/>
            <p:cNvSpPr>
              <a:spLocks noChangeArrowheads="1"/>
            </p:cNvSpPr>
            <p:nvPr/>
          </p:nvSpPr>
          <p:spPr bwMode="auto">
            <a:xfrm>
              <a:off x="3750" y="2924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78865" name="Rectangle 17"/>
            <p:cNvSpPr>
              <a:spLocks noChangeArrowheads="1"/>
            </p:cNvSpPr>
            <p:nvPr/>
          </p:nvSpPr>
          <p:spPr bwMode="auto">
            <a:xfrm>
              <a:off x="4251" y="2924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250000</a:t>
              </a:r>
            </a:p>
          </p:txBody>
        </p:sp>
      </p:grpSp>
      <p:grpSp>
        <p:nvGrpSpPr>
          <p:cNvPr id="78866" name="Group 18"/>
          <p:cNvGrpSpPr>
            <a:grpSpLocks/>
          </p:cNvGrpSpPr>
          <p:nvPr/>
        </p:nvGrpSpPr>
        <p:grpSpPr bwMode="auto">
          <a:xfrm>
            <a:off x="8466666" y="7017174"/>
            <a:ext cx="2298418" cy="444782"/>
            <a:chOff x="3750" y="3108"/>
            <a:chExt cx="1018" cy="197"/>
          </a:xfrm>
        </p:grpSpPr>
        <p:sp>
          <p:nvSpPr>
            <p:cNvPr id="78867" name="Rectangle 19"/>
            <p:cNvSpPr>
              <a:spLocks noChangeArrowheads="1"/>
            </p:cNvSpPr>
            <p:nvPr/>
          </p:nvSpPr>
          <p:spPr bwMode="auto">
            <a:xfrm>
              <a:off x="3750" y="3108"/>
              <a:ext cx="24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78868" name="Rectangle 20"/>
            <p:cNvSpPr>
              <a:spLocks noChangeArrowheads="1"/>
            </p:cNvSpPr>
            <p:nvPr/>
          </p:nvSpPr>
          <p:spPr bwMode="auto">
            <a:xfrm>
              <a:off x="4251" y="3108"/>
              <a:ext cx="517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charset="0"/>
                </a:rPr>
                <a:t>310000</a:t>
              </a:r>
            </a:p>
          </p:txBody>
        </p:sp>
      </p:grpSp>
      <p:sp>
        <p:nvSpPr>
          <p:cNvPr id="78869" name="Line 21"/>
          <p:cNvSpPr>
            <a:spLocks noChangeShapeType="1"/>
          </p:cNvSpPr>
          <p:nvPr/>
        </p:nvSpPr>
        <p:spPr bwMode="auto">
          <a:xfrm>
            <a:off x="8245404" y="5653476"/>
            <a:ext cx="279964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74" name="Rectangle 26"/>
          <p:cNvSpPr>
            <a:spLocks noChangeArrowheads="1"/>
          </p:cNvSpPr>
          <p:nvPr/>
        </p:nvSpPr>
        <p:spPr bwMode="auto">
          <a:xfrm>
            <a:off x="1162757" y="4411698"/>
            <a:ext cx="1072444" cy="4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Arial" charset="0"/>
              </a:rPr>
              <a:t>PROJ</a:t>
            </a:r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1165014" y="5021298"/>
            <a:ext cx="4696178" cy="24477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>
            <a:off x="1941690" y="5021298"/>
            <a:ext cx="0" cy="24477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77" name="Rectangle 29"/>
          <p:cNvSpPr>
            <a:spLocks noChangeArrowheads="1"/>
          </p:cNvSpPr>
          <p:nvPr/>
        </p:nvSpPr>
        <p:spPr bwMode="auto">
          <a:xfrm>
            <a:off x="1128890" y="5084516"/>
            <a:ext cx="82183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PNO</a:t>
            </a:r>
          </a:p>
        </p:txBody>
      </p:sp>
      <p:sp>
        <p:nvSpPr>
          <p:cNvPr id="78878" name="Rectangle 30"/>
          <p:cNvSpPr>
            <a:spLocks noChangeArrowheads="1"/>
          </p:cNvSpPr>
          <p:nvPr/>
        </p:nvSpPr>
        <p:spPr bwMode="auto">
          <a:xfrm>
            <a:off x="4432019" y="5084516"/>
            <a:ext cx="1406595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BUDGET</a:t>
            </a:r>
          </a:p>
        </p:txBody>
      </p:sp>
      <p:sp>
        <p:nvSpPr>
          <p:cNvPr id="78879" name="Rectangle 31"/>
          <p:cNvSpPr>
            <a:spLocks noChangeArrowheads="1"/>
          </p:cNvSpPr>
          <p:nvPr/>
        </p:nvSpPr>
        <p:spPr bwMode="auto">
          <a:xfrm>
            <a:off x="1277903" y="6055360"/>
            <a:ext cx="54412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P2</a:t>
            </a:r>
          </a:p>
        </p:txBody>
      </p:sp>
      <p:sp>
        <p:nvSpPr>
          <p:cNvPr id="78880" name="Rectangle 32"/>
          <p:cNvSpPr>
            <a:spLocks noChangeArrowheads="1"/>
          </p:cNvSpPr>
          <p:nvPr/>
        </p:nvSpPr>
        <p:spPr bwMode="auto">
          <a:xfrm>
            <a:off x="4522330" y="6055360"/>
            <a:ext cx="1167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135000</a:t>
            </a:r>
          </a:p>
        </p:txBody>
      </p:sp>
      <p:sp>
        <p:nvSpPr>
          <p:cNvPr id="78881" name="Rectangle 33"/>
          <p:cNvSpPr>
            <a:spLocks noChangeArrowheads="1"/>
          </p:cNvSpPr>
          <p:nvPr/>
        </p:nvSpPr>
        <p:spPr bwMode="auto">
          <a:xfrm>
            <a:off x="1277903" y="6556587"/>
            <a:ext cx="54412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P3</a:t>
            </a:r>
          </a:p>
        </p:txBody>
      </p:sp>
      <p:sp>
        <p:nvSpPr>
          <p:cNvPr id="78882" name="Rectangle 34"/>
          <p:cNvSpPr>
            <a:spLocks noChangeArrowheads="1"/>
          </p:cNvSpPr>
          <p:nvPr/>
        </p:nvSpPr>
        <p:spPr bwMode="auto">
          <a:xfrm>
            <a:off x="4522330" y="6556587"/>
            <a:ext cx="1167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250000</a:t>
            </a:r>
          </a:p>
        </p:txBody>
      </p:sp>
      <p:sp>
        <p:nvSpPr>
          <p:cNvPr id="78883" name="Rectangle 35"/>
          <p:cNvSpPr>
            <a:spLocks noChangeArrowheads="1"/>
          </p:cNvSpPr>
          <p:nvPr/>
        </p:nvSpPr>
        <p:spPr bwMode="auto">
          <a:xfrm>
            <a:off x="1277903" y="7008143"/>
            <a:ext cx="54412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P4</a:t>
            </a:r>
          </a:p>
        </p:txBody>
      </p:sp>
      <p:sp>
        <p:nvSpPr>
          <p:cNvPr id="78884" name="Rectangle 36"/>
          <p:cNvSpPr>
            <a:spLocks noChangeArrowheads="1"/>
          </p:cNvSpPr>
          <p:nvPr/>
        </p:nvSpPr>
        <p:spPr bwMode="auto">
          <a:xfrm>
            <a:off x="4522330" y="7008143"/>
            <a:ext cx="1167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310000</a:t>
            </a:r>
          </a:p>
        </p:txBody>
      </p:sp>
      <p:sp>
        <p:nvSpPr>
          <p:cNvPr id="78885" name="Line 37"/>
          <p:cNvSpPr>
            <a:spLocks noChangeShapeType="1"/>
          </p:cNvSpPr>
          <p:nvPr/>
        </p:nvSpPr>
        <p:spPr bwMode="auto">
          <a:xfrm>
            <a:off x="1183077" y="5617352"/>
            <a:ext cx="46781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88" name="Line 40"/>
          <p:cNvSpPr>
            <a:spLocks noChangeShapeType="1"/>
          </p:cNvSpPr>
          <p:nvPr/>
        </p:nvSpPr>
        <p:spPr bwMode="auto">
          <a:xfrm>
            <a:off x="4452339" y="5021298"/>
            <a:ext cx="0" cy="24477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78889" name="Rectangle 41"/>
          <p:cNvSpPr>
            <a:spLocks noChangeArrowheads="1"/>
          </p:cNvSpPr>
          <p:nvPr/>
        </p:nvSpPr>
        <p:spPr bwMode="auto">
          <a:xfrm>
            <a:off x="2686757" y="5084516"/>
            <a:ext cx="1232747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PNAME</a:t>
            </a:r>
          </a:p>
        </p:txBody>
      </p:sp>
      <p:sp>
        <p:nvSpPr>
          <p:cNvPr id="78890" name="Rectangle 42"/>
          <p:cNvSpPr>
            <a:spLocks noChangeArrowheads="1"/>
          </p:cNvSpPr>
          <p:nvPr/>
        </p:nvSpPr>
        <p:spPr bwMode="auto">
          <a:xfrm>
            <a:off x="1277903" y="5626383"/>
            <a:ext cx="54412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P1</a:t>
            </a:r>
          </a:p>
        </p:txBody>
      </p:sp>
      <p:sp>
        <p:nvSpPr>
          <p:cNvPr id="78891" name="Rectangle 43"/>
          <p:cNvSpPr>
            <a:spLocks noChangeArrowheads="1"/>
          </p:cNvSpPr>
          <p:nvPr/>
        </p:nvSpPr>
        <p:spPr bwMode="auto">
          <a:xfrm>
            <a:off x="4522330" y="5626383"/>
            <a:ext cx="1167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150000</a:t>
            </a:r>
          </a:p>
        </p:txBody>
      </p:sp>
      <p:sp>
        <p:nvSpPr>
          <p:cNvPr id="78892" name="Rectangle 44"/>
          <p:cNvSpPr>
            <a:spLocks noChangeArrowheads="1"/>
          </p:cNvSpPr>
          <p:nvPr/>
        </p:nvSpPr>
        <p:spPr bwMode="auto">
          <a:xfrm>
            <a:off x="1885246" y="5626383"/>
            <a:ext cx="2214880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Instrumentation</a:t>
            </a:r>
          </a:p>
        </p:txBody>
      </p:sp>
      <p:sp>
        <p:nvSpPr>
          <p:cNvPr id="78893" name="Rectangle 45"/>
          <p:cNvSpPr>
            <a:spLocks noChangeArrowheads="1"/>
          </p:cNvSpPr>
          <p:nvPr/>
        </p:nvSpPr>
        <p:spPr bwMode="auto">
          <a:xfrm>
            <a:off x="1876214" y="6055360"/>
            <a:ext cx="269127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Database Develop.</a:t>
            </a:r>
          </a:p>
        </p:txBody>
      </p:sp>
      <p:sp>
        <p:nvSpPr>
          <p:cNvPr id="78894" name="Rectangle 46"/>
          <p:cNvSpPr>
            <a:spLocks noChangeArrowheads="1"/>
          </p:cNvSpPr>
          <p:nvPr/>
        </p:nvSpPr>
        <p:spPr bwMode="auto">
          <a:xfrm>
            <a:off x="1889761" y="6556587"/>
            <a:ext cx="1542062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>
                <a:solidFill>
                  <a:srgbClr val="000000"/>
                </a:solidFill>
                <a:latin typeface="Arial" charset="0"/>
              </a:rPr>
              <a:t>CAD/CAM</a:t>
            </a:r>
          </a:p>
        </p:txBody>
      </p:sp>
      <p:sp>
        <p:nvSpPr>
          <p:cNvPr id="78895" name="Rectangle 47"/>
          <p:cNvSpPr>
            <a:spLocks noChangeArrowheads="1"/>
          </p:cNvSpPr>
          <p:nvPr/>
        </p:nvSpPr>
        <p:spPr bwMode="auto">
          <a:xfrm>
            <a:off x="1887503" y="7008143"/>
            <a:ext cx="1871698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Arial" charset="0"/>
              </a:rPr>
              <a:t>Maintenance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5CB216-5BAC-4632-9C7B-3927B37D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Union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816771" cy="5513069"/>
          </a:xfrm>
          <a:noFill/>
          <a:ln/>
        </p:spPr>
        <p:txBody>
          <a:bodyPr/>
          <a:lstStyle/>
          <a:p>
            <a:r>
              <a:rPr lang="en-US" dirty="0"/>
              <a:t>Similar to set union</a:t>
            </a:r>
          </a:p>
          <a:p>
            <a:r>
              <a:rPr lang="en-US" dirty="0"/>
              <a:t>General form</a:t>
            </a:r>
          </a:p>
          <a:p>
            <a:pPr>
              <a:buFont typeface="Monotype Sorts" charset="0"/>
              <a:buNone/>
            </a:pPr>
            <a:r>
              <a:rPr lang="en-US" dirty="0"/>
              <a:t>				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>
                <a:latin typeface="Symbol" charset="0"/>
                <a:sym typeface="Symbol"/>
              </a:rPr>
              <a:t></a:t>
            </a:r>
            <a:r>
              <a:rPr lang="en-US" dirty="0"/>
              <a:t> </a:t>
            </a:r>
            <a:r>
              <a:rPr lang="en-US" i="1" dirty="0"/>
              <a:t>S=</a:t>
            </a:r>
            <a:r>
              <a:rPr lang="en-US" dirty="0"/>
              <a:t>{</a:t>
            </a:r>
            <a:r>
              <a:rPr lang="en-US" i="1" dirty="0"/>
              <a:t>t </a:t>
            </a:r>
            <a:r>
              <a:rPr lang="en-US" dirty="0">
                <a:latin typeface="Symbol" charset="0"/>
                <a:sym typeface="Symbol"/>
              </a:rPr>
              <a:t> </a:t>
            </a:r>
            <a:r>
              <a:rPr lang="en-US" i="1" dirty="0"/>
              <a:t>t </a:t>
            </a:r>
            <a:r>
              <a:rPr lang="en-US" dirty="0">
                <a:latin typeface="Symbol" charset="0"/>
                <a:sym typeface="Symbol"/>
              </a:rPr>
              <a:t> </a:t>
            </a:r>
            <a:r>
              <a:rPr lang="en-US" i="1" dirty="0"/>
              <a:t>R</a:t>
            </a:r>
            <a:r>
              <a:rPr lang="en-US" dirty="0"/>
              <a:t> or</a:t>
            </a:r>
            <a:r>
              <a:rPr lang="en-US" i="1" dirty="0"/>
              <a:t> t </a:t>
            </a:r>
            <a:r>
              <a:rPr lang="en-US" dirty="0">
                <a:latin typeface="Symbol" charset="0"/>
                <a:sym typeface="Symbol"/>
              </a:rPr>
              <a:t> </a:t>
            </a:r>
            <a:r>
              <a:rPr lang="en-US" i="1" dirty="0"/>
              <a:t>S</a:t>
            </a:r>
            <a:r>
              <a:rPr lang="en-US" dirty="0"/>
              <a:t>}</a:t>
            </a:r>
          </a:p>
          <a:p>
            <a:pPr>
              <a:buFont typeface="Monotype Sorts" charset="0"/>
              <a:buNone/>
            </a:pPr>
            <a:r>
              <a:rPr lang="en-US" dirty="0"/>
              <a:t>	where 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 are relations, </a:t>
            </a:r>
            <a:r>
              <a:rPr lang="en-US" i="1" dirty="0"/>
              <a:t>t</a:t>
            </a:r>
            <a:r>
              <a:rPr lang="en-US" dirty="0"/>
              <a:t> is a </a:t>
            </a:r>
            <a:r>
              <a:rPr lang="en-US" dirty="0">
                <a:solidFill>
                  <a:schemeClr val="tx2"/>
                </a:solidFill>
              </a:rPr>
              <a:t>tuple variable</a:t>
            </a:r>
          </a:p>
          <a:p>
            <a:pPr lvl="1"/>
            <a:r>
              <a:rPr lang="en-US" dirty="0"/>
              <a:t>Result contains tuples that are in </a:t>
            </a:r>
            <a:r>
              <a:rPr lang="en-US" i="1" dirty="0"/>
              <a:t>R</a:t>
            </a:r>
            <a:r>
              <a:rPr lang="en-US" dirty="0"/>
              <a:t>  or in </a:t>
            </a:r>
            <a:r>
              <a:rPr lang="en-US" i="1" dirty="0"/>
              <a:t>S</a:t>
            </a:r>
            <a:r>
              <a:rPr lang="en-US" dirty="0"/>
              <a:t>, or in both (duplicates removed)</a:t>
            </a:r>
          </a:p>
          <a:p>
            <a:pPr lvl="1"/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 should be union-compatible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D3251A-8153-4477-9E8B-053140C7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Set Difference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229343" y="3508648"/>
            <a:ext cx="10241610" cy="5472608"/>
          </a:xfrm>
          <a:noFill/>
          <a:ln/>
        </p:spPr>
        <p:txBody>
          <a:bodyPr/>
          <a:lstStyle/>
          <a:p>
            <a:pPr>
              <a:spcBef>
                <a:spcPct val="65000"/>
              </a:spcBef>
            </a:pPr>
            <a:r>
              <a:rPr lang="en-US" dirty="0"/>
              <a:t>General Form</a:t>
            </a:r>
          </a:p>
          <a:p>
            <a:pPr>
              <a:spcBef>
                <a:spcPct val="65000"/>
              </a:spcBef>
              <a:buFont typeface="Monotype Sorts" charset="0"/>
              <a:buNone/>
            </a:pPr>
            <a:r>
              <a:rPr lang="en-US" dirty="0"/>
              <a:t>			</a:t>
            </a:r>
            <a:r>
              <a:rPr lang="en-US" i="1" dirty="0"/>
              <a:t>R</a:t>
            </a:r>
            <a:r>
              <a:rPr lang="en-US" dirty="0"/>
              <a:t> – </a:t>
            </a:r>
            <a:r>
              <a:rPr lang="en-US" i="1" dirty="0"/>
              <a:t>S = </a:t>
            </a:r>
            <a:r>
              <a:rPr lang="en-US" dirty="0"/>
              <a:t>{</a:t>
            </a:r>
            <a:r>
              <a:rPr lang="en-US" i="1" dirty="0"/>
              <a:t>t </a:t>
            </a:r>
            <a:r>
              <a:rPr lang="en-US" dirty="0">
                <a:latin typeface="Symbol" charset="0"/>
                <a:sym typeface="Symbol"/>
              </a:rPr>
              <a:t></a:t>
            </a:r>
            <a:r>
              <a:rPr lang="en-US" i="1" dirty="0"/>
              <a:t>t </a:t>
            </a:r>
            <a:r>
              <a:rPr lang="en-US" sz="2400" dirty="0">
                <a:latin typeface="Symbol" charset="0"/>
                <a:sym typeface="Symbol"/>
              </a:rPr>
              <a:t> </a:t>
            </a:r>
            <a:r>
              <a:rPr lang="en-US" i="1" dirty="0"/>
              <a:t>R</a:t>
            </a:r>
            <a:r>
              <a:rPr lang="en-US" dirty="0"/>
              <a:t> and</a:t>
            </a:r>
            <a:r>
              <a:rPr lang="en-US" i="1" dirty="0"/>
              <a:t> t </a:t>
            </a:r>
            <a:r>
              <a:rPr lang="en-US" sz="2400" dirty="0">
                <a:latin typeface="Symbol" charset="0"/>
                <a:sym typeface="Symbol"/>
              </a:rPr>
              <a:t> </a:t>
            </a:r>
            <a:r>
              <a:rPr lang="en-US" i="1" dirty="0"/>
              <a:t>S</a:t>
            </a:r>
            <a:r>
              <a:rPr lang="en-US" dirty="0"/>
              <a:t>}</a:t>
            </a:r>
          </a:p>
          <a:p>
            <a:pPr>
              <a:spcBef>
                <a:spcPct val="65000"/>
              </a:spcBef>
              <a:buFont typeface="Monotype Sorts" charset="0"/>
              <a:buNone/>
            </a:pPr>
            <a:r>
              <a:rPr lang="en-US" dirty="0"/>
              <a:t>	where </a:t>
            </a:r>
            <a:r>
              <a:rPr lang="en-US" i="1" dirty="0"/>
              <a:t>R</a:t>
            </a:r>
            <a:r>
              <a:rPr lang="en-US" dirty="0"/>
              <a:t> and S are relations, </a:t>
            </a:r>
            <a:r>
              <a:rPr lang="en-US" i="1" dirty="0"/>
              <a:t>t</a:t>
            </a:r>
            <a:r>
              <a:rPr lang="en-US" dirty="0"/>
              <a:t> is a tuple variable</a:t>
            </a:r>
          </a:p>
          <a:p>
            <a:pPr lvl="1">
              <a:spcBef>
                <a:spcPct val="65000"/>
              </a:spcBef>
            </a:pPr>
            <a:r>
              <a:rPr lang="en-US" dirty="0"/>
              <a:t>Result contains all tuples that are in </a:t>
            </a:r>
            <a:r>
              <a:rPr lang="en-US" i="1" dirty="0"/>
              <a:t>R</a:t>
            </a:r>
            <a:r>
              <a:rPr lang="en-US" dirty="0"/>
              <a:t>, but not in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pPr lvl="1">
              <a:spcBef>
                <a:spcPct val="65000"/>
              </a:spcBef>
            </a:pPr>
            <a:r>
              <a:rPr lang="en-US" i="1" dirty="0"/>
              <a:t>R</a:t>
            </a:r>
            <a:r>
              <a:rPr lang="en-US" dirty="0"/>
              <a:t> –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>
                <a:latin typeface="Symbol" charset="0"/>
                <a:sym typeface="Symbol" charset="0"/>
              </a:rPr>
              <a:t>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– </a:t>
            </a:r>
            <a:r>
              <a:rPr lang="en-US" i="1" dirty="0"/>
              <a:t>R</a:t>
            </a:r>
          </a:p>
          <a:p>
            <a:pPr lvl="1">
              <a:spcBef>
                <a:spcPct val="65000"/>
              </a:spcBef>
            </a:pPr>
            <a:r>
              <a:rPr lang="en-US" i="1" dirty="0"/>
              <a:t>R, S </a:t>
            </a:r>
            <a:r>
              <a:rPr lang="en-US" dirty="0"/>
              <a:t>union-compatible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65083-3C79-4941-AB95-44F556F8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Cartesian (Cross) Product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5"/>
            <a:ext cx="10529641" cy="5021298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en-US" sz="3400" dirty="0"/>
              <a:t>Given relations</a:t>
            </a:r>
          </a:p>
          <a:p>
            <a:pPr lvl="1"/>
            <a:r>
              <a:rPr lang="en-US" sz="2800" i="1" dirty="0"/>
              <a:t>R</a:t>
            </a:r>
            <a:r>
              <a:rPr lang="en-US" sz="2800" dirty="0"/>
              <a:t> of degree </a:t>
            </a:r>
            <a:r>
              <a:rPr lang="en-US" sz="2800" i="1" dirty="0"/>
              <a:t>k</a:t>
            </a:r>
            <a:r>
              <a:rPr lang="en-US" sz="2800" baseline="-25000" dirty="0"/>
              <a:t>1 , </a:t>
            </a:r>
            <a:r>
              <a:rPr lang="en-US" sz="2800" dirty="0"/>
              <a:t>cardinality </a:t>
            </a:r>
            <a:r>
              <a:rPr lang="en-US" sz="2800" i="1" dirty="0"/>
              <a:t>n</a:t>
            </a:r>
            <a:r>
              <a:rPr lang="en-US" sz="2800" baseline="-25000" dirty="0"/>
              <a:t>1</a:t>
            </a:r>
            <a:endParaRPr lang="en-US" sz="2800" dirty="0"/>
          </a:p>
          <a:p>
            <a:pPr lvl="1"/>
            <a:r>
              <a:rPr lang="en-US" sz="2800" i="1" dirty="0"/>
              <a:t>S</a:t>
            </a:r>
            <a:r>
              <a:rPr lang="en-US" sz="2800" dirty="0"/>
              <a:t> of degree </a:t>
            </a:r>
            <a:r>
              <a:rPr lang="en-US" sz="2800" i="1" dirty="0"/>
              <a:t>k</a:t>
            </a:r>
            <a:r>
              <a:rPr lang="en-US" sz="2800" baseline="-25000" dirty="0"/>
              <a:t>2 , </a:t>
            </a:r>
            <a:r>
              <a:rPr lang="en-US" sz="2800" dirty="0"/>
              <a:t>cardinality </a:t>
            </a:r>
            <a:r>
              <a:rPr lang="en-US" sz="2800" i="1" dirty="0"/>
              <a:t>n</a:t>
            </a:r>
            <a:r>
              <a:rPr lang="en-US" sz="2800" baseline="-25000" dirty="0"/>
              <a:t>2</a:t>
            </a:r>
          </a:p>
          <a:p>
            <a:pPr marL="572202" lvl="1" indent="0">
              <a:buNone/>
            </a:pPr>
            <a:endParaRPr lang="en-US" sz="2800" dirty="0"/>
          </a:p>
          <a:p>
            <a:r>
              <a:rPr lang="en-US" sz="3400" dirty="0"/>
              <a:t>Cartesian (cross) product: </a:t>
            </a:r>
          </a:p>
          <a:p>
            <a:pPr>
              <a:buFont typeface="Monotype Sorts" charset="0"/>
              <a:buNone/>
            </a:pPr>
            <a:r>
              <a:rPr lang="en-US" sz="3400" dirty="0"/>
              <a:t>		</a:t>
            </a:r>
            <a:r>
              <a:rPr lang="en-US" sz="3400" i="1" dirty="0"/>
              <a:t>R</a:t>
            </a:r>
            <a:r>
              <a:rPr lang="en-US" sz="3400" dirty="0"/>
              <a:t> </a:t>
            </a:r>
            <a:r>
              <a:rPr lang="en-US" sz="3400" dirty="0">
                <a:sym typeface="Symbol"/>
              </a:rPr>
              <a:t>×</a:t>
            </a:r>
            <a:r>
              <a:rPr lang="en-US" sz="3400" dirty="0"/>
              <a:t> </a:t>
            </a:r>
            <a:r>
              <a:rPr lang="en-US" sz="3400" i="1" dirty="0"/>
              <a:t>S</a:t>
            </a:r>
            <a:r>
              <a:rPr lang="en-US" sz="3400" dirty="0"/>
              <a:t> = {</a:t>
            </a:r>
            <a:r>
              <a:rPr lang="en-US" sz="3400" i="1" dirty="0"/>
              <a:t>t </a:t>
            </a:r>
            <a:r>
              <a:rPr lang="en-US" sz="3400" dirty="0"/>
              <a:t>[</a:t>
            </a:r>
            <a:r>
              <a:rPr lang="en-US" sz="3400" i="1" dirty="0"/>
              <a:t>A</a:t>
            </a:r>
            <a:r>
              <a:rPr lang="en-US" sz="3400" baseline="-25000" dirty="0"/>
              <a:t>1</a:t>
            </a:r>
            <a:r>
              <a:rPr lang="en-US" sz="3400" dirty="0"/>
              <a:t>,…,</a:t>
            </a:r>
            <a:r>
              <a:rPr lang="en-US" sz="3400" i="1" dirty="0"/>
              <a:t>A</a:t>
            </a:r>
            <a:r>
              <a:rPr lang="en-US" sz="3400" i="1" baseline="-25000" dirty="0"/>
              <a:t>k</a:t>
            </a:r>
            <a:r>
              <a:rPr lang="en-US" baseline="-50000" dirty="0"/>
              <a:t>1</a:t>
            </a:r>
            <a:r>
              <a:rPr lang="en-US" sz="3400" dirty="0"/>
              <a:t>, </a:t>
            </a:r>
            <a:r>
              <a:rPr lang="en-US" sz="3400" i="1" dirty="0"/>
              <a:t>A</a:t>
            </a:r>
            <a:r>
              <a:rPr lang="en-US" sz="3400" i="1" baseline="-25000" dirty="0"/>
              <a:t>k</a:t>
            </a:r>
            <a:r>
              <a:rPr lang="en-US" baseline="-50000" dirty="0"/>
              <a:t>1</a:t>
            </a:r>
            <a:r>
              <a:rPr lang="en-US" baseline="-25000" dirty="0"/>
              <a:t>+1</a:t>
            </a:r>
            <a:r>
              <a:rPr lang="en-US" sz="3400" dirty="0"/>
              <a:t>,…,</a:t>
            </a:r>
            <a:r>
              <a:rPr lang="en-US" sz="3400" i="1" dirty="0"/>
              <a:t>A</a:t>
            </a:r>
            <a:r>
              <a:rPr lang="en-US" i="1" baseline="-25000" dirty="0"/>
              <a:t>k</a:t>
            </a:r>
            <a:r>
              <a:rPr lang="en-US" baseline="-50000" dirty="0"/>
              <a:t>1</a:t>
            </a:r>
            <a:r>
              <a:rPr lang="en-US" i="1" baseline="-25000" dirty="0"/>
              <a:t>+k</a:t>
            </a:r>
            <a:r>
              <a:rPr lang="en-US" baseline="-50000" dirty="0"/>
              <a:t>2</a:t>
            </a:r>
            <a:r>
              <a:rPr lang="en-US" sz="3400" dirty="0"/>
              <a:t>] </a:t>
            </a:r>
            <a:r>
              <a:rPr lang="en-US" sz="3400" dirty="0">
                <a:latin typeface="Symbol" charset="0"/>
                <a:sym typeface="Symbol"/>
              </a:rPr>
              <a:t> </a:t>
            </a:r>
            <a:r>
              <a:rPr lang="en-US" sz="3400" i="1" dirty="0"/>
              <a:t>t</a:t>
            </a:r>
            <a:r>
              <a:rPr lang="en-US" sz="3400" dirty="0"/>
              <a:t>[</a:t>
            </a:r>
            <a:r>
              <a:rPr lang="en-US" sz="3400" i="1" dirty="0"/>
              <a:t>A</a:t>
            </a:r>
            <a:r>
              <a:rPr lang="en-US" sz="3400" baseline="-25000" dirty="0"/>
              <a:t>1</a:t>
            </a:r>
            <a:r>
              <a:rPr lang="en-US" sz="3400" dirty="0"/>
              <a:t>,…,</a:t>
            </a:r>
            <a:r>
              <a:rPr lang="en-US" sz="3400" i="1" dirty="0"/>
              <a:t>A</a:t>
            </a:r>
            <a:r>
              <a:rPr lang="en-US" sz="3400" i="1" baseline="-25000" dirty="0"/>
              <a:t>k</a:t>
            </a:r>
            <a:r>
              <a:rPr lang="en-US" baseline="-50000" dirty="0"/>
              <a:t>1</a:t>
            </a:r>
            <a:r>
              <a:rPr lang="en-US" sz="3400" dirty="0"/>
              <a:t>] </a:t>
            </a:r>
            <a:r>
              <a:rPr lang="en-US" dirty="0">
                <a:latin typeface="Symbol" charset="0"/>
                <a:sym typeface="Symbol"/>
              </a:rPr>
              <a:t> </a:t>
            </a:r>
            <a:r>
              <a:rPr lang="en-US" sz="3400" i="1" dirty="0"/>
              <a:t>R </a:t>
            </a:r>
            <a:r>
              <a:rPr lang="en-US" sz="3400" dirty="0"/>
              <a:t>and 		</a:t>
            </a:r>
            <a:r>
              <a:rPr lang="en-US" sz="3400" i="1" dirty="0"/>
              <a:t>t</a:t>
            </a:r>
            <a:r>
              <a:rPr lang="en-US" sz="3400" dirty="0"/>
              <a:t>[</a:t>
            </a:r>
            <a:r>
              <a:rPr lang="en-US" sz="3400" i="1" dirty="0"/>
              <a:t>A</a:t>
            </a:r>
            <a:r>
              <a:rPr lang="en-US" sz="3400" i="1" baseline="-25000" dirty="0"/>
              <a:t>k</a:t>
            </a:r>
            <a:r>
              <a:rPr lang="en-US" baseline="-50000" dirty="0"/>
              <a:t>1</a:t>
            </a:r>
            <a:r>
              <a:rPr lang="en-US" baseline="-25000" dirty="0"/>
              <a:t>+1</a:t>
            </a:r>
            <a:r>
              <a:rPr lang="en-US" sz="3400" dirty="0"/>
              <a:t>,…,</a:t>
            </a:r>
            <a:r>
              <a:rPr lang="en-US" sz="3400" i="1" dirty="0"/>
              <a:t>A</a:t>
            </a:r>
            <a:r>
              <a:rPr lang="en-US" i="1" baseline="-25000" dirty="0"/>
              <a:t>k</a:t>
            </a:r>
            <a:r>
              <a:rPr lang="en-US" baseline="-50000" dirty="0"/>
              <a:t>1</a:t>
            </a:r>
            <a:r>
              <a:rPr lang="en-US" i="1" baseline="-25000" dirty="0"/>
              <a:t>+k</a:t>
            </a:r>
            <a:r>
              <a:rPr lang="en-US" baseline="-50000" dirty="0"/>
              <a:t>2</a:t>
            </a:r>
            <a:r>
              <a:rPr lang="en-US" sz="3400" dirty="0"/>
              <a:t>] </a:t>
            </a:r>
            <a:r>
              <a:rPr lang="en-US" dirty="0">
                <a:latin typeface="Symbol" charset="0"/>
                <a:sym typeface="Symbol"/>
              </a:rPr>
              <a:t> </a:t>
            </a:r>
            <a:r>
              <a:rPr lang="en-US" sz="3400" i="1" dirty="0"/>
              <a:t>S</a:t>
            </a:r>
            <a:r>
              <a:rPr lang="en-US" sz="3400" dirty="0"/>
              <a:t>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3400" dirty="0"/>
          </a:p>
          <a:p>
            <a:pPr>
              <a:buFont typeface="Monotype Sorts" charset="0"/>
              <a:buNone/>
            </a:pPr>
            <a:r>
              <a:rPr lang="en-US" sz="3400" dirty="0"/>
              <a:t>	The result of </a:t>
            </a:r>
            <a:r>
              <a:rPr lang="en-US" sz="3400" i="1" dirty="0"/>
              <a:t>R</a:t>
            </a:r>
            <a:r>
              <a:rPr lang="en-US" sz="3400" dirty="0"/>
              <a:t> </a:t>
            </a:r>
            <a:r>
              <a:rPr lang="en-US" sz="3400" dirty="0">
                <a:latin typeface="Symbol" charset="0"/>
                <a:sym typeface="Symbol"/>
              </a:rPr>
              <a:t>×</a:t>
            </a:r>
            <a:r>
              <a:rPr lang="en-US" sz="3400" dirty="0"/>
              <a:t> </a:t>
            </a:r>
            <a:r>
              <a:rPr lang="en-US" sz="3400" i="1" dirty="0"/>
              <a:t>S</a:t>
            </a:r>
            <a:r>
              <a:rPr lang="en-US" sz="3400" dirty="0"/>
              <a:t> is a relation of degree (</a:t>
            </a:r>
            <a:r>
              <a:rPr lang="en-US" sz="3400" i="1" dirty="0"/>
              <a:t>k</a:t>
            </a:r>
            <a:r>
              <a:rPr lang="en-US" sz="3400" baseline="-25000" dirty="0"/>
              <a:t>1</a:t>
            </a:r>
            <a:r>
              <a:rPr lang="en-US" sz="3400" dirty="0"/>
              <a:t>+ </a:t>
            </a:r>
            <a:r>
              <a:rPr lang="en-US" sz="3400" i="1" dirty="0"/>
              <a:t>k</a:t>
            </a:r>
            <a:r>
              <a:rPr lang="en-US" sz="3400" baseline="-25000" dirty="0"/>
              <a:t>2</a:t>
            </a:r>
            <a:r>
              <a:rPr lang="en-US" sz="3400" dirty="0"/>
              <a:t>) and consists of all (</a:t>
            </a:r>
            <a:r>
              <a:rPr lang="en-US" sz="3400" i="1" dirty="0"/>
              <a:t>n</a:t>
            </a:r>
            <a:r>
              <a:rPr lang="en-US" sz="3400" baseline="-25000" dirty="0"/>
              <a:t>1</a:t>
            </a:r>
            <a:r>
              <a:rPr lang="en-US" sz="3400" baseline="-8000" dirty="0"/>
              <a:t>*</a:t>
            </a:r>
            <a:r>
              <a:rPr lang="en-US" sz="3400" dirty="0"/>
              <a:t> </a:t>
            </a:r>
            <a:r>
              <a:rPr lang="en-US" sz="3400" i="1" dirty="0"/>
              <a:t>n</a:t>
            </a:r>
            <a:r>
              <a:rPr lang="en-US" sz="3400" baseline="-25000" dirty="0"/>
              <a:t>2</a:t>
            </a:r>
            <a:r>
              <a:rPr lang="en-US" sz="3400" dirty="0"/>
              <a:t>)-tuples where each tuple is a concatenation of one tuple of </a:t>
            </a:r>
            <a:r>
              <a:rPr lang="en-US" sz="3400" i="1" dirty="0"/>
              <a:t>R</a:t>
            </a:r>
            <a:r>
              <a:rPr lang="en-US" sz="3400" dirty="0"/>
              <a:t> with one tuple of </a:t>
            </a:r>
            <a:r>
              <a:rPr lang="en-US" sz="3400" i="1" dirty="0"/>
              <a:t>S</a:t>
            </a:r>
            <a:r>
              <a:rPr lang="en-US" sz="3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2F15E6-93D6-4EBF-9C9D-531322BB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Cartesian Product Example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734755" y="3204818"/>
            <a:ext cx="5834098" cy="6321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6710116" y="3204818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8010596" y="3204818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9311076" y="3204818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10611556" y="3204818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5940215" y="3335770"/>
            <a:ext cx="72700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6915574" y="3335770"/>
            <a:ext cx="102728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8035432" y="3335770"/>
            <a:ext cx="137950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EMP.TITLE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9398827" y="3335770"/>
            <a:ext cx="1289794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PAY.TITLE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10552853" y="3335770"/>
            <a:ext cx="1110827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SALARY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5940214" y="3986010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6915574" y="3986010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8035432" y="3986010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940214" y="4311130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6915574" y="4311130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8035432" y="4311130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5940214" y="4636250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6915574" y="4636250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8035432" y="4636250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5940214" y="4961370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6915574" y="4961370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8035432" y="4961370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69" name="Rectangle 25"/>
          <p:cNvSpPr>
            <a:spLocks noChangeArrowheads="1"/>
          </p:cNvSpPr>
          <p:nvPr/>
        </p:nvSpPr>
        <p:spPr bwMode="auto">
          <a:xfrm>
            <a:off x="9263663" y="3986010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10685365" y="398601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9263664" y="4311130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10685365" y="431113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9263663" y="4636250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2974" name="Rectangle 30"/>
          <p:cNvSpPr>
            <a:spLocks noChangeArrowheads="1"/>
          </p:cNvSpPr>
          <p:nvPr/>
        </p:nvSpPr>
        <p:spPr bwMode="auto">
          <a:xfrm>
            <a:off x="10685365" y="463625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2975" name="Rectangle 31"/>
          <p:cNvSpPr>
            <a:spLocks noChangeArrowheads="1"/>
          </p:cNvSpPr>
          <p:nvPr/>
        </p:nvSpPr>
        <p:spPr bwMode="auto">
          <a:xfrm>
            <a:off x="9253837" y="4961370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2976" name="Rectangle 32"/>
          <p:cNvSpPr>
            <a:spLocks noChangeArrowheads="1"/>
          </p:cNvSpPr>
          <p:nvPr/>
        </p:nvSpPr>
        <p:spPr bwMode="auto">
          <a:xfrm>
            <a:off x="10685365" y="496137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5940214" y="5286490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2978" name="Rectangle 34"/>
          <p:cNvSpPr>
            <a:spLocks noChangeArrowheads="1"/>
          </p:cNvSpPr>
          <p:nvPr/>
        </p:nvSpPr>
        <p:spPr bwMode="auto">
          <a:xfrm>
            <a:off x="6915575" y="5286490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8035433" y="5286490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940214" y="5611610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2981" name="Rectangle 37"/>
          <p:cNvSpPr>
            <a:spLocks noChangeArrowheads="1"/>
          </p:cNvSpPr>
          <p:nvPr/>
        </p:nvSpPr>
        <p:spPr bwMode="auto">
          <a:xfrm>
            <a:off x="6915575" y="5611610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2982" name="Rectangle 38"/>
          <p:cNvSpPr>
            <a:spLocks noChangeArrowheads="1"/>
          </p:cNvSpPr>
          <p:nvPr/>
        </p:nvSpPr>
        <p:spPr bwMode="auto">
          <a:xfrm>
            <a:off x="8035433" y="5611610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5940214" y="5936730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6915575" y="5936730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8035433" y="5936730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5940214" y="6261850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6915575" y="6261850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8035433" y="6261850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9263663" y="5286490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90" name="Rectangle 46"/>
          <p:cNvSpPr>
            <a:spLocks noChangeArrowheads="1"/>
          </p:cNvSpPr>
          <p:nvPr/>
        </p:nvSpPr>
        <p:spPr bwMode="auto">
          <a:xfrm>
            <a:off x="10685365" y="528649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9263664" y="5611610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10685365" y="561161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9263663" y="5936730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10685365" y="593673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2995" name="Rectangle 51"/>
          <p:cNvSpPr>
            <a:spLocks noChangeArrowheads="1"/>
          </p:cNvSpPr>
          <p:nvPr/>
        </p:nvSpPr>
        <p:spPr bwMode="auto">
          <a:xfrm>
            <a:off x="9253837" y="6261850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10685365" y="626185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9263663" y="6586970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2998" name="Rectangle 54"/>
          <p:cNvSpPr>
            <a:spLocks noChangeArrowheads="1"/>
          </p:cNvSpPr>
          <p:nvPr/>
        </p:nvSpPr>
        <p:spPr bwMode="auto">
          <a:xfrm>
            <a:off x="10685365" y="658697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9263664" y="6912090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10685365" y="691209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3001" name="Rectangle 57"/>
          <p:cNvSpPr>
            <a:spLocks noChangeArrowheads="1"/>
          </p:cNvSpPr>
          <p:nvPr/>
        </p:nvSpPr>
        <p:spPr bwMode="auto">
          <a:xfrm>
            <a:off x="9263663" y="7237210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0685365" y="723721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9253837" y="7562330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10685365" y="756233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3005" name="Rectangle 61"/>
          <p:cNvSpPr>
            <a:spLocks noChangeArrowheads="1"/>
          </p:cNvSpPr>
          <p:nvPr/>
        </p:nvSpPr>
        <p:spPr bwMode="auto">
          <a:xfrm>
            <a:off x="9263663" y="8264689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3006" name="Rectangle 62"/>
          <p:cNvSpPr>
            <a:spLocks noChangeArrowheads="1"/>
          </p:cNvSpPr>
          <p:nvPr/>
        </p:nvSpPr>
        <p:spPr bwMode="auto">
          <a:xfrm>
            <a:off x="10685365" y="826468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9263664" y="858980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08" name="Rectangle 64"/>
          <p:cNvSpPr>
            <a:spLocks noChangeArrowheads="1"/>
          </p:cNvSpPr>
          <p:nvPr/>
        </p:nvSpPr>
        <p:spPr bwMode="auto">
          <a:xfrm>
            <a:off x="10685365" y="858980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3009" name="Rectangle 65"/>
          <p:cNvSpPr>
            <a:spLocks noChangeArrowheads="1"/>
          </p:cNvSpPr>
          <p:nvPr/>
        </p:nvSpPr>
        <p:spPr bwMode="auto">
          <a:xfrm>
            <a:off x="9263663" y="8914929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10" name="Rectangle 66"/>
          <p:cNvSpPr>
            <a:spLocks noChangeArrowheads="1"/>
          </p:cNvSpPr>
          <p:nvPr/>
        </p:nvSpPr>
        <p:spPr bwMode="auto">
          <a:xfrm>
            <a:off x="10685365" y="891492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3011" name="Rectangle 67"/>
          <p:cNvSpPr>
            <a:spLocks noChangeArrowheads="1"/>
          </p:cNvSpPr>
          <p:nvPr/>
        </p:nvSpPr>
        <p:spPr bwMode="auto">
          <a:xfrm>
            <a:off x="9253837" y="9240049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3012" name="Rectangle 68"/>
          <p:cNvSpPr>
            <a:spLocks noChangeArrowheads="1"/>
          </p:cNvSpPr>
          <p:nvPr/>
        </p:nvSpPr>
        <p:spPr bwMode="auto">
          <a:xfrm>
            <a:off x="10685365" y="9240049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3013" name="Rectangle 69"/>
          <p:cNvSpPr>
            <a:spLocks noChangeArrowheads="1"/>
          </p:cNvSpPr>
          <p:nvPr/>
        </p:nvSpPr>
        <p:spPr bwMode="auto">
          <a:xfrm>
            <a:off x="5940214" y="6586970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14" name="Rectangle 70"/>
          <p:cNvSpPr>
            <a:spLocks noChangeArrowheads="1"/>
          </p:cNvSpPr>
          <p:nvPr/>
        </p:nvSpPr>
        <p:spPr bwMode="auto">
          <a:xfrm>
            <a:off x="6905466" y="6586970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15" name="Rectangle 71"/>
          <p:cNvSpPr>
            <a:spLocks noChangeArrowheads="1"/>
          </p:cNvSpPr>
          <p:nvPr/>
        </p:nvSpPr>
        <p:spPr bwMode="auto">
          <a:xfrm>
            <a:off x="8035432" y="6586970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16" name="Rectangle 72"/>
          <p:cNvSpPr>
            <a:spLocks noChangeArrowheads="1"/>
          </p:cNvSpPr>
          <p:nvPr/>
        </p:nvSpPr>
        <p:spPr bwMode="auto">
          <a:xfrm>
            <a:off x="5940214" y="6912090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17" name="Rectangle 73"/>
          <p:cNvSpPr>
            <a:spLocks noChangeArrowheads="1"/>
          </p:cNvSpPr>
          <p:nvPr/>
        </p:nvSpPr>
        <p:spPr bwMode="auto">
          <a:xfrm>
            <a:off x="6905466" y="6912090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18" name="Rectangle 74"/>
          <p:cNvSpPr>
            <a:spLocks noChangeArrowheads="1"/>
          </p:cNvSpPr>
          <p:nvPr/>
        </p:nvSpPr>
        <p:spPr bwMode="auto">
          <a:xfrm>
            <a:off x="8035432" y="6912090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19" name="Rectangle 75"/>
          <p:cNvSpPr>
            <a:spLocks noChangeArrowheads="1"/>
          </p:cNvSpPr>
          <p:nvPr/>
        </p:nvSpPr>
        <p:spPr bwMode="auto">
          <a:xfrm>
            <a:off x="5940214" y="7237210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20" name="Rectangle 76"/>
          <p:cNvSpPr>
            <a:spLocks noChangeArrowheads="1"/>
          </p:cNvSpPr>
          <p:nvPr/>
        </p:nvSpPr>
        <p:spPr bwMode="auto">
          <a:xfrm>
            <a:off x="6905466" y="7237210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21" name="Rectangle 77"/>
          <p:cNvSpPr>
            <a:spLocks noChangeArrowheads="1"/>
          </p:cNvSpPr>
          <p:nvPr/>
        </p:nvSpPr>
        <p:spPr bwMode="auto">
          <a:xfrm>
            <a:off x="8035432" y="7237210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22" name="Rectangle 78"/>
          <p:cNvSpPr>
            <a:spLocks noChangeArrowheads="1"/>
          </p:cNvSpPr>
          <p:nvPr/>
        </p:nvSpPr>
        <p:spPr bwMode="auto">
          <a:xfrm>
            <a:off x="5940214" y="7562330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23" name="Rectangle 79"/>
          <p:cNvSpPr>
            <a:spLocks noChangeArrowheads="1"/>
          </p:cNvSpPr>
          <p:nvPr/>
        </p:nvSpPr>
        <p:spPr bwMode="auto">
          <a:xfrm>
            <a:off x="6905466" y="7562330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24" name="Rectangle 80"/>
          <p:cNvSpPr>
            <a:spLocks noChangeArrowheads="1"/>
          </p:cNvSpPr>
          <p:nvPr/>
        </p:nvSpPr>
        <p:spPr bwMode="auto">
          <a:xfrm>
            <a:off x="8035432" y="7562330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25" name="Rectangle 81"/>
          <p:cNvSpPr>
            <a:spLocks noChangeArrowheads="1"/>
          </p:cNvSpPr>
          <p:nvPr/>
        </p:nvSpPr>
        <p:spPr bwMode="auto">
          <a:xfrm>
            <a:off x="5940214" y="826468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26" name="Rectangle 82"/>
          <p:cNvSpPr>
            <a:spLocks noChangeArrowheads="1"/>
          </p:cNvSpPr>
          <p:nvPr/>
        </p:nvSpPr>
        <p:spPr bwMode="auto">
          <a:xfrm>
            <a:off x="6915574" y="8264689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27" name="Rectangle 83"/>
          <p:cNvSpPr>
            <a:spLocks noChangeArrowheads="1"/>
          </p:cNvSpPr>
          <p:nvPr/>
        </p:nvSpPr>
        <p:spPr bwMode="auto">
          <a:xfrm>
            <a:off x="8035433" y="826468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28" name="Rectangle 84"/>
          <p:cNvSpPr>
            <a:spLocks noChangeArrowheads="1"/>
          </p:cNvSpPr>
          <p:nvPr/>
        </p:nvSpPr>
        <p:spPr bwMode="auto">
          <a:xfrm>
            <a:off x="5940214" y="858980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29" name="Rectangle 85"/>
          <p:cNvSpPr>
            <a:spLocks noChangeArrowheads="1"/>
          </p:cNvSpPr>
          <p:nvPr/>
        </p:nvSpPr>
        <p:spPr bwMode="auto">
          <a:xfrm>
            <a:off x="6915574" y="8589809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30" name="Rectangle 86"/>
          <p:cNvSpPr>
            <a:spLocks noChangeArrowheads="1"/>
          </p:cNvSpPr>
          <p:nvPr/>
        </p:nvSpPr>
        <p:spPr bwMode="auto">
          <a:xfrm>
            <a:off x="8035433" y="858980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31" name="Rectangle 87"/>
          <p:cNvSpPr>
            <a:spLocks noChangeArrowheads="1"/>
          </p:cNvSpPr>
          <p:nvPr/>
        </p:nvSpPr>
        <p:spPr bwMode="auto">
          <a:xfrm>
            <a:off x="5940214" y="891492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32" name="Rectangle 88"/>
          <p:cNvSpPr>
            <a:spLocks noChangeArrowheads="1"/>
          </p:cNvSpPr>
          <p:nvPr/>
        </p:nvSpPr>
        <p:spPr bwMode="auto">
          <a:xfrm>
            <a:off x="6915574" y="8914929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33" name="Rectangle 89"/>
          <p:cNvSpPr>
            <a:spLocks noChangeArrowheads="1"/>
          </p:cNvSpPr>
          <p:nvPr/>
        </p:nvSpPr>
        <p:spPr bwMode="auto">
          <a:xfrm>
            <a:off x="8035433" y="891492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34" name="Rectangle 90"/>
          <p:cNvSpPr>
            <a:spLocks noChangeArrowheads="1"/>
          </p:cNvSpPr>
          <p:nvPr/>
        </p:nvSpPr>
        <p:spPr bwMode="auto">
          <a:xfrm>
            <a:off x="5940214" y="9240049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35" name="Rectangle 91"/>
          <p:cNvSpPr>
            <a:spLocks noChangeArrowheads="1"/>
          </p:cNvSpPr>
          <p:nvPr/>
        </p:nvSpPr>
        <p:spPr bwMode="auto">
          <a:xfrm>
            <a:off x="6915574" y="9240049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36" name="Rectangle 92"/>
          <p:cNvSpPr>
            <a:spLocks noChangeArrowheads="1"/>
          </p:cNvSpPr>
          <p:nvPr/>
        </p:nvSpPr>
        <p:spPr bwMode="auto">
          <a:xfrm>
            <a:off x="8035433" y="9240049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37" name="Line 93"/>
          <p:cNvSpPr>
            <a:spLocks noChangeShapeType="1"/>
          </p:cNvSpPr>
          <p:nvPr/>
        </p:nvSpPr>
        <p:spPr bwMode="auto">
          <a:xfrm>
            <a:off x="5734756" y="3855058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38" name="Line 94"/>
          <p:cNvSpPr>
            <a:spLocks noChangeShapeType="1"/>
          </p:cNvSpPr>
          <p:nvPr/>
        </p:nvSpPr>
        <p:spPr bwMode="auto">
          <a:xfrm>
            <a:off x="6710116" y="3855058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39" name="Line 95"/>
          <p:cNvSpPr>
            <a:spLocks noChangeShapeType="1"/>
          </p:cNvSpPr>
          <p:nvPr/>
        </p:nvSpPr>
        <p:spPr bwMode="auto">
          <a:xfrm>
            <a:off x="8010596" y="3855058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0" name="Line 96"/>
          <p:cNvSpPr>
            <a:spLocks noChangeShapeType="1"/>
          </p:cNvSpPr>
          <p:nvPr/>
        </p:nvSpPr>
        <p:spPr bwMode="auto">
          <a:xfrm>
            <a:off x="9311076" y="3855058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1" name="Line 97"/>
          <p:cNvSpPr>
            <a:spLocks noChangeShapeType="1"/>
          </p:cNvSpPr>
          <p:nvPr/>
        </p:nvSpPr>
        <p:spPr bwMode="auto">
          <a:xfrm>
            <a:off x="10611556" y="3855058"/>
            <a:ext cx="0" cy="37208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2" name="Line 98"/>
          <p:cNvSpPr>
            <a:spLocks noChangeShapeType="1"/>
          </p:cNvSpPr>
          <p:nvPr/>
        </p:nvSpPr>
        <p:spPr bwMode="auto">
          <a:xfrm>
            <a:off x="11568853" y="3855058"/>
            <a:ext cx="0" cy="35582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3" name="Line 99"/>
          <p:cNvSpPr>
            <a:spLocks noChangeShapeType="1"/>
          </p:cNvSpPr>
          <p:nvPr/>
        </p:nvSpPr>
        <p:spPr bwMode="auto">
          <a:xfrm>
            <a:off x="5734756" y="7417832"/>
            <a:ext cx="0" cy="675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4" name="Line 100"/>
          <p:cNvSpPr>
            <a:spLocks noChangeShapeType="1"/>
          </p:cNvSpPr>
          <p:nvPr/>
        </p:nvSpPr>
        <p:spPr bwMode="auto">
          <a:xfrm>
            <a:off x="6710116" y="7417832"/>
            <a:ext cx="0" cy="675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5" name="Line 101"/>
          <p:cNvSpPr>
            <a:spLocks noChangeShapeType="1"/>
          </p:cNvSpPr>
          <p:nvPr/>
        </p:nvSpPr>
        <p:spPr bwMode="auto">
          <a:xfrm>
            <a:off x="8010596" y="7417832"/>
            <a:ext cx="0" cy="675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6" name="Line 102"/>
          <p:cNvSpPr>
            <a:spLocks noChangeShapeType="1"/>
          </p:cNvSpPr>
          <p:nvPr/>
        </p:nvSpPr>
        <p:spPr bwMode="auto">
          <a:xfrm>
            <a:off x="9311076" y="7404285"/>
            <a:ext cx="0" cy="68862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7" name="Line 103"/>
          <p:cNvSpPr>
            <a:spLocks noChangeShapeType="1"/>
          </p:cNvSpPr>
          <p:nvPr/>
        </p:nvSpPr>
        <p:spPr bwMode="auto">
          <a:xfrm>
            <a:off x="10611556" y="7566845"/>
            <a:ext cx="0" cy="50800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8" name="Line 104"/>
          <p:cNvSpPr>
            <a:spLocks noChangeShapeType="1"/>
          </p:cNvSpPr>
          <p:nvPr/>
        </p:nvSpPr>
        <p:spPr bwMode="auto">
          <a:xfrm>
            <a:off x="11568853" y="7417832"/>
            <a:ext cx="0" cy="675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49" name="Line 105"/>
          <p:cNvSpPr>
            <a:spLocks noChangeShapeType="1"/>
          </p:cNvSpPr>
          <p:nvPr/>
        </p:nvSpPr>
        <p:spPr bwMode="auto">
          <a:xfrm>
            <a:off x="5572195" y="8081618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0" name="Line 106"/>
          <p:cNvSpPr>
            <a:spLocks noChangeShapeType="1"/>
          </p:cNvSpPr>
          <p:nvPr/>
        </p:nvSpPr>
        <p:spPr bwMode="auto">
          <a:xfrm>
            <a:off x="5572195" y="8226116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1" name="Line 107"/>
          <p:cNvSpPr>
            <a:spLocks noChangeShapeType="1"/>
          </p:cNvSpPr>
          <p:nvPr/>
        </p:nvSpPr>
        <p:spPr bwMode="auto">
          <a:xfrm>
            <a:off x="7848035" y="8226116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2" name="Line 108"/>
          <p:cNvSpPr>
            <a:spLocks noChangeShapeType="1"/>
          </p:cNvSpPr>
          <p:nvPr/>
        </p:nvSpPr>
        <p:spPr bwMode="auto">
          <a:xfrm>
            <a:off x="7848035" y="8081618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3" name="Line 109"/>
          <p:cNvSpPr>
            <a:spLocks noChangeShapeType="1"/>
          </p:cNvSpPr>
          <p:nvPr/>
        </p:nvSpPr>
        <p:spPr bwMode="auto">
          <a:xfrm>
            <a:off x="6547555" y="8081618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4" name="Line 110"/>
          <p:cNvSpPr>
            <a:spLocks noChangeShapeType="1"/>
          </p:cNvSpPr>
          <p:nvPr/>
        </p:nvSpPr>
        <p:spPr bwMode="auto">
          <a:xfrm>
            <a:off x="6547555" y="8226116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5" name="Line 111"/>
          <p:cNvSpPr>
            <a:spLocks noChangeShapeType="1"/>
          </p:cNvSpPr>
          <p:nvPr/>
        </p:nvSpPr>
        <p:spPr bwMode="auto">
          <a:xfrm>
            <a:off x="9148515" y="8226116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6" name="Line 112"/>
          <p:cNvSpPr>
            <a:spLocks noChangeShapeType="1"/>
          </p:cNvSpPr>
          <p:nvPr/>
        </p:nvSpPr>
        <p:spPr bwMode="auto">
          <a:xfrm>
            <a:off x="9148515" y="8081618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7" name="Line 113"/>
          <p:cNvSpPr>
            <a:spLocks noChangeShapeType="1"/>
          </p:cNvSpPr>
          <p:nvPr/>
        </p:nvSpPr>
        <p:spPr bwMode="auto">
          <a:xfrm>
            <a:off x="10448995" y="8226116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8" name="Line 114"/>
          <p:cNvSpPr>
            <a:spLocks noChangeShapeType="1"/>
          </p:cNvSpPr>
          <p:nvPr/>
        </p:nvSpPr>
        <p:spPr bwMode="auto">
          <a:xfrm>
            <a:off x="10448995" y="8081618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59" name="Line 115"/>
          <p:cNvSpPr>
            <a:spLocks noChangeShapeType="1"/>
          </p:cNvSpPr>
          <p:nvPr/>
        </p:nvSpPr>
        <p:spPr bwMode="auto">
          <a:xfrm>
            <a:off x="11424355" y="8226116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0" name="Line 116"/>
          <p:cNvSpPr>
            <a:spLocks noChangeShapeType="1"/>
          </p:cNvSpPr>
          <p:nvPr/>
        </p:nvSpPr>
        <p:spPr bwMode="auto">
          <a:xfrm>
            <a:off x="11424355" y="8081618"/>
            <a:ext cx="30705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1" name="Line 117"/>
          <p:cNvSpPr>
            <a:spLocks noChangeShapeType="1"/>
          </p:cNvSpPr>
          <p:nvPr/>
        </p:nvSpPr>
        <p:spPr bwMode="auto">
          <a:xfrm>
            <a:off x="5734756" y="8205381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2" name="Line 118"/>
          <p:cNvSpPr>
            <a:spLocks noChangeShapeType="1"/>
          </p:cNvSpPr>
          <p:nvPr/>
        </p:nvSpPr>
        <p:spPr bwMode="auto">
          <a:xfrm>
            <a:off x="6710116" y="8218778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3" name="Line 119"/>
          <p:cNvSpPr>
            <a:spLocks noChangeShapeType="1"/>
          </p:cNvSpPr>
          <p:nvPr/>
        </p:nvSpPr>
        <p:spPr bwMode="auto">
          <a:xfrm>
            <a:off x="8010596" y="8218778"/>
            <a:ext cx="0" cy="1388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4" name="Line 120"/>
          <p:cNvSpPr>
            <a:spLocks noChangeShapeType="1"/>
          </p:cNvSpPr>
          <p:nvPr/>
        </p:nvSpPr>
        <p:spPr bwMode="auto">
          <a:xfrm>
            <a:off x="9311076" y="8218778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5" name="Line 121"/>
          <p:cNvSpPr>
            <a:spLocks noChangeShapeType="1"/>
          </p:cNvSpPr>
          <p:nvPr/>
        </p:nvSpPr>
        <p:spPr bwMode="auto">
          <a:xfrm>
            <a:off x="10611556" y="8218778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6" name="Line 122"/>
          <p:cNvSpPr>
            <a:spLocks noChangeShapeType="1"/>
          </p:cNvSpPr>
          <p:nvPr/>
        </p:nvSpPr>
        <p:spPr bwMode="auto">
          <a:xfrm>
            <a:off x="11586916" y="8218778"/>
            <a:ext cx="0" cy="1389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7" name="Line 123"/>
          <p:cNvSpPr>
            <a:spLocks noChangeShapeType="1"/>
          </p:cNvSpPr>
          <p:nvPr/>
        </p:nvSpPr>
        <p:spPr bwMode="auto">
          <a:xfrm>
            <a:off x="5734755" y="9596777"/>
            <a:ext cx="583409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68" name="Rectangle 124"/>
          <p:cNvSpPr>
            <a:spLocks noChangeArrowheads="1"/>
          </p:cNvSpPr>
          <p:nvPr/>
        </p:nvSpPr>
        <p:spPr bwMode="auto">
          <a:xfrm>
            <a:off x="4256715" y="3109169"/>
            <a:ext cx="1580770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EMP </a:t>
            </a:r>
            <a:r>
              <a:rPr lang="en-US" sz="2000" dirty="0">
                <a:latin typeface="Book Antiqua"/>
                <a:sym typeface="Symbol"/>
              </a:rPr>
              <a:t>×</a:t>
            </a:r>
            <a:r>
              <a:rPr lang="en-US" sz="2000" dirty="0">
                <a:solidFill>
                  <a:srgbClr val="000000"/>
                </a:solidFill>
                <a:latin typeface="Symbo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PAY</a:t>
            </a:r>
          </a:p>
        </p:txBody>
      </p:sp>
      <p:sp>
        <p:nvSpPr>
          <p:cNvPr id="83069" name="Rectangle 125"/>
          <p:cNvSpPr>
            <a:spLocks noChangeArrowheads="1"/>
          </p:cNvSpPr>
          <p:nvPr/>
        </p:nvSpPr>
        <p:spPr bwMode="auto">
          <a:xfrm>
            <a:off x="850389" y="3186756"/>
            <a:ext cx="3237653" cy="6321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70" name="Rectangle 126"/>
          <p:cNvSpPr>
            <a:spLocks noChangeArrowheads="1"/>
          </p:cNvSpPr>
          <p:nvPr/>
        </p:nvSpPr>
        <p:spPr bwMode="auto">
          <a:xfrm>
            <a:off x="906835" y="3317708"/>
            <a:ext cx="72700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83071" name="Rectangle 127"/>
          <p:cNvSpPr>
            <a:spLocks noChangeArrowheads="1"/>
          </p:cNvSpPr>
          <p:nvPr/>
        </p:nvSpPr>
        <p:spPr bwMode="auto">
          <a:xfrm>
            <a:off x="1719634" y="3317708"/>
            <a:ext cx="102728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83072" name="Rectangle 128"/>
          <p:cNvSpPr>
            <a:spLocks noChangeArrowheads="1"/>
          </p:cNvSpPr>
          <p:nvPr/>
        </p:nvSpPr>
        <p:spPr bwMode="auto">
          <a:xfrm>
            <a:off x="3020114" y="3317708"/>
            <a:ext cx="84892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83073" name="Line 129"/>
          <p:cNvSpPr>
            <a:spLocks noChangeShapeType="1"/>
          </p:cNvSpPr>
          <p:nvPr/>
        </p:nvSpPr>
        <p:spPr bwMode="auto">
          <a:xfrm>
            <a:off x="1676735" y="3186756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74" name="Line 130"/>
          <p:cNvSpPr>
            <a:spLocks noChangeShapeType="1"/>
          </p:cNvSpPr>
          <p:nvPr/>
        </p:nvSpPr>
        <p:spPr bwMode="auto">
          <a:xfrm>
            <a:off x="2814655" y="3186756"/>
            <a:ext cx="0" cy="33776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075" name="Rectangle 131"/>
          <p:cNvSpPr>
            <a:spLocks noChangeArrowheads="1"/>
          </p:cNvSpPr>
          <p:nvPr/>
        </p:nvSpPr>
        <p:spPr bwMode="auto">
          <a:xfrm>
            <a:off x="1069394" y="396794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83076" name="Rectangle 132"/>
          <p:cNvSpPr>
            <a:spLocks noChangeArrowheads="1"/>
          </p:cNvSpPr>
          <p:nvPr/>
        </p:nvSpPr>
        <p:spPr bwMode="auto">
          <a:xfrm>
            <a:off x="1719634" y="3967948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83077" name="Rectangle 133"/>
          <p:cNvSpPr>
            <a:spLocks noChangeArrowheads="1"/>
          </p:cNvSpPr>
          <p:nvPr/>
        </p:nvSpPr>
        <p:spPr bwMode="auto">
          <a:xfrm>
            <a:off x="2731118" y="3967948"/>
            <a:ext cx="1244035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</a:t>
            </a:r>
          </a:p>
        </p:txBody>
      </p:sp>
      <p:sp>
        <p:nvSpPr>
          <p:cNvPr id="83078" name="Rectangle 134"/>
          <p:cNvSpPr>
            <a:spLocks noChangeArrowheads="1"/>
          </p:cNvSpPr>
          <p:nvPr/>
        </p:nvSpPr>
        <p:spPr bwMode="auto">
          <a:xfrm>
            <a:off x="1069394" y="429306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83079" name="Rectangle 135"/>
          <p:cNvSpPr>
            <a:spLocks noChangeArrowheads="1"/>
          </p:cNvSpPr>
          <p:nvPr/>
        </p:nvSpPr>
        <p:spPr bwMode="auto">
          <a:xfrm>
            <a:off x="1719634" y="4293068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83080" name="Rectangle 136"/>
          <p:cNvSpPr>
            <a:spLocks noChangeArrowheads="1"/>
          </p:cNvSpPr>
          <p:nvPr/>
        </p:nvSpPr>
        <p:spPr bwMode="auto">
          <a:xfrm>
            <a:off x="2731119" y="4293068"/>
            <a:ext cx="1293706" cy="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  <a:p>
            <a:endParaRPr lang="en-US" sz="1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081" name="Rectangle 137"/>
          <p:cNvSpPr>
            <a:spLocks noChangeArrowheads="1"/>
          </p:cNvSpPr>
          <p:nvPr/>
        </p:nvSpPr>
        <p:spPr bwMode="auto">
          <a:xfrm>
            <a:off x="1069394" y="461818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83082" name="Rectangle 138"/>
          <p:cNvSpPr>
            <a:spLocks noChangeArrowheads="1"/>
          </p:cNvSpPr>
          <p:nvPr/>
        </p:nvSpPr>
        <p:spPr bwMode="auto">
          <a:xfrm>
            <a:off x="1709526" y="4618188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83083" name="Rectangle 139"/>
          <p:cNvSpPr>
            <a:spLocks noChangeArrowheads="1"/>
          </p:cNvSpPr>
          <p:nvPr/>
        </p:nvSpPr>
        <p:spPr bwMode="auto">
          <a:xfrm>
            <a:off x="2731118" y="4618188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84" name="Rectangle 140"/>
          <p:cNvSpPr>
            <a:spLocks noChangeArrowheads="1"/>
          </p:cNvSpPr>
          <p:nvPr/>
        </p:nvSpPr>
        <p:spPr bwMode="auto">
          <a:xfrm>
            <a:off x="1069394" y="494330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E4</a:t>
            </a:r>
          </a:p>
        </p:txBody>
      </p:sp>
      <p:sp>
        <p:nvSpPr>
          <p:cNvPr id="83085" name="Rectangle 141"/>
          <p:cNvSpPr>
            <a:spLocks noChangeArrowheads="1"/>
          </p:cNvSpPr>
          <p:nvPr/>
        </p:nvSpPr>
        <p:spPr bwMode="auto">
          <a:xfrm>
            <a:off x="1712604" y="4943308"/>
            <a:ext cx="1016513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Miller</a:t>
            </a:r>
          </a:p>
        </p:txBody>
      </p:sp>
      <p:sp>
        <p:nvSpPr>
          <p:cNvPr id="83086" name="Rectangle 142"/>
          <p:cNvSpPr>
            <a:spLocks noChangeArrowheads="1"/>
          </p:cNvSpPr>
          <p:nvPr/>
        </p:nvSpPr>
        <p:spPr bwMode="auto">
          <a:xfrm>
            <a:off x="2721292" y="4943308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3087" name="Rectangle 143"/>
          <p:cNvSpPr>
            <a:spLocks noChangeArrowheads="1"/>
          </p:cNvSpPr>
          <p:nvPr/>
        </p:nvSpPr>
        <p:spPr bwMode="auto">
          <a:xfrm>
            <a:off x="1069394" y="526842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E5</a:t>
            </a:r>
          </a:p>
        </p:txBody>
      </p:sp>
      <p:sp>
        <p:nvSpPr>
          <p:cNvPr id="83088" name="Rectangle 144"/>
          <p:cNvSpPr>
            <a:spLocks noChangeArrowheads="1"/>
          </p:cNvSpPr>
          <p:nvPr/>
        </p:nvSpPr>
        <p:spPr bwMode="auto">
          <a:xfrm>
            <a:off x="1719633" y="5268428"/>
            <a:ext cx="113566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B. Casey</a:t>
            </a:r>
          </a:p>
        </p:txBody>
      </p:sp>
      <p:sp>
        <p:nvSpPr>
          <p:cNvPr id="83089" name="Rectangle 145"/>
          <p:cNvSpPr>
            <a:spLocks noChangeArrowheads="1"/>
          </p:cNvSpPr>
          <p:nvPr/>
        </p:nvSpPr>
        <p:spPr bwMode="auto">
          <a:xfrm>
            <a:off x="2731119" y="526842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90" name="Rectangle 146"/>
          <p:cNvSpPr>
            <a:spLocks noChangeArrowheads="1"/>
          </p:cNvSpPr>
          <p:nvPr/>
        </p:nvSpPr>
        <p:spPr bwMode="auto">
          <a:xfrm>
            <a:off x="1069394" y="559354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E6</a:t>
            </a:r>
          </a:p>
        </p:txBody>
      </p:sp>
      <p:sp>
        <p:nvSpPr>
          <p:cNvPr id="83091" name="Rectangle 147"/>
          <p:cNvSpPr>
            <a:spLocks noChangeArrowheads="1"/>
          </p:cNvSpPr>
          <p:nvPr/>
        </p:nvSpPr>
        <p:spPr bwMode="auto">
          <a:xfrm>
            <a:off x="1719634" y="5593548"/>
            <a:ext cx="89408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L. Chu</a:t>
            </a:r>
          </a:p>
        </p:txBody>
      </p:sp>
      <p:sp>
        <p:nvSpPr>
          <p:cNvPr id="83092" name="Rectangle 148"/>
          <p:cNvSpPr>
            <a:spLocks noChangeArrowheads="1"/>
          </p:cNvSpPr>
          <p:nvPr/>
        </p:nvSpPr>
        <p:spPr bwMode="auto">
          <a:xfrm>
            <a:off x="2731119" y="5593548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3093" name="Rectangle 149"/>
          <p:cNvSpPr>
            <a:spLocks noChangeArrowheads="1"/>
          </p:cNvSpPr>
          <p:nvPr/>
        </p:nvSpPr>
        <p:spPr bwMode="auto">
          <a:xfrm>
            <a:off x="1069394" y="591866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E7</a:t>
            </a:r>
          </a:p>
        </p:txBody>
      </p:sp>
      <p:sp>
        <p:nvSpPr>
          <p:cNvPr id="83094" name="Rectangle 150"/>
          <p:cNvSpPr>
            <a:spLocks noChangeArrowheads="1"/>
          </p:cNvSpPr>
          <p:nvPr/>
        </p:nvSpPr>
        <p:spPr bwMode="auto">
          <a:xfrm>
            <a:off x="1719634" y="5918668"/>
            <a:ext cx="107470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R. Davis</a:t>
            </a:r>
          </a:p>
        </p:txBody>
      </p:sp>
      <p:sp>
        <p:nvSpPr>
          <p:cNvPr id="83095" name="Rectangle 151"/>
          <p:cNvSpPr>
            <a:spLocks noChangeArrowheads="1"/>
          </p:cNvSpPr>
          <p:nvPr/>
        </p:nvSpPr>
        <p:spPr bwMode="auto">
          <a:xfrm>
            <a:off x="2731118" y="5918668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096" name="Rectangle 152"/>
          <p:cNvSpPr>
            <a:spLocks noChangeArrowheads="1"/>
          </p:cNvSpPr>
          <p:nvPr/>
        </p:nvSpPr>
        <p:spPr bwMode="auto">
          <a:xfrm>
            <a:off x="1069394" y="6243788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83097" name="Rectangle 153"/>
          <p:cNvSpPr>
            <a:spLocks noChangeArrowheads="1"/>
          </p:cNvSpPr>
          <p:nvPr/>
        </p:nvSpPr>
        <p:spPr bwMode="auto">
          <a:xfrm>
            <a:off x="1719633" y="6243788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83098" name="Rectangle 154"/>
          <p:cNvSpPr>
            <a:spLocks noChangeArrowheads="1"/>
          </p:cNvSpPr>
          <p:nvPr/>
        </p:nvSpPr>
        <p:spPr bwMode="auto">
          <a:xfrm>
            <a:off x="2731119" y="624378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099" name="Freeform 155"/>
          <p:cNvSpPr>
            <a:spLocks/>
          </p:cNvSpPr>
          <p:nvPr/>
        </p:nvSpPr>
        <p:spPr bwMode="auto">
          <a:xfrm>
            <a:off x="854904" y="3827965"/>
            <a:ext cx="3253458" cy="2765778"/>
          </a:xfrm>
          <a:custGeom>
            <a:avLst/>
            <a:gdLst>
              <a:gd name="T0" fmla="*/ 0 w 1441"/>
              <a:gd name="T1" fmla="*/ 0 h 1225"/>
              <a:gd name="T2" fmla="*/ 0 w 1441"/>
              <a:gd name="T3" fmla="*/ 1224 h 1225"/>
              <a:gd name="T4" fmla="*/ 1440 w 1441"/>
              <a:gd name="T5" fmla="*/ 1224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1" h="1225">
                <a:moveTo>
                  <a:pt x="0" y="0"/>
                </a:moveTo>
                <a:lnTo>
                  <a:pt x="0" y="1224"/>
                </a:lnTo>
                <a:lnTo>
                  <a:pt x="1440" y="12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00" name="Line 156"/>
          <p:cNvSpPr>
            <a:spLocks noChangeShapeType="1"/>
          </p:cNvSpPr>
          <p:nvPr/>
        </p:nvSpPr>
        <p:spPr bwMode="auto">
          <a:xfrm>
            <a:off x="4099331" y="3836996"/>
            <a:ext cx="0" cy="27454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01" name="Line 157"/>
          <p:cNvSpPr>
            <a:spLocks noChangeShapeType="1"/>
          </p:cNvSpPr>
          <p:nvPr/>
        </p:nvSpPr>
        <p:spPr bwMode="auto">
          <a:xfrm>
            <a:off x="1676735" y="3836996"/>
            <a:ext cx="0" cy="27454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02" name="Rectangle 158"/>
          <p:cNvSpPr>
            <a:spLocks noChangeArrowheads="1"/>
          </p:cNvSpPr>
          <p:nvPr/>
        </p:nvSpPr>
        <p:spPr bwMode="auto">
          <a:xfrm>
            <a:off x="741760" y="2796162"/>
            <a:ext cx="81105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EMP</a:t>
            </a:r>
          </a:p>
        </p:txBody>
      </p:sp>
      <p:sp>
        <p:nvSpPr>
          <p:cNvPr id="83103" name="Rectangle 159"/>
          <p:cNvSpPr>
            <a:spLocks noChangeArrowheads="1"/>
          </p:cNvSpPr>
          <p:nvPr/>
        </p:nvSpPr>
        <p:spPr bwMode="auto">
          <a:xfrm>
            <a:off x="863935" y="7413316"/>
            <a:ext cx="2582898" cy="219456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04" name="Rectangle 160"/>
          <p:cNvSpPr>
            <a:spLocks noChangeArrowheads="1"/>
          </p:cNvSpPr>
          <p:nvPr/>
        </p:nvSpPr>
        <p:spPr bwMode="auto">
          <a:xfrm>
            <a:off x="1069394" y="7544268"/>
            <a:ext cx="84892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83105" name="Rectangle 161"/>
          <p:cNvSpPr>
            <a:spLocks noChangeArrowheads="1"/>
          </p:cNvSpPr>
          <p:nvPr/>
        </p:nvSpPr>
        <p:spPr bwMode="auto">
          <a:xfrm>
            <a:off x="2317944" y="7544268"/>
            <a:ext cx="1110827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SALARY</a:t>
            </a:r>
          </a:p>
        </p:txBody>
      </p:sp>
      <p:sp>
        <p:nvSpPr>
          <p:cNvPr id="83106" name="Rectangle 162"/>
          <p:cNvSpPr>
            <a:spLocks noChangeArrowheads="1"/>
          </p:cNvSpPr>
          <p:nvPr/>
        </p:nvSpPr>
        <p:spPr bwMode="auto">
          <a:xfrm>
            <a:off x="753362" y="7056588"/>
            <a:ext cx="74720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PAY</a:t>
            </a:r>
          </a:p>
        </p:txBody>
      </p:sp>
      <p:sp>
        <p:nvSpPr>
          <p:cNvPr id="83107" name="Rectangle 163"/>
          <p:cNvSpPr>
            <a:spLocks noChangeArrowheads="1"/>
          </p:cNvSpPr>
          <p:nvPr/>
        </p:nvSpPr>
        <p:spPr bwMode="auto">
          <a:xfrm>
            <a:off x="762336" y="8194508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83108" name="Rectangle 164"/>
          <p:cNvSpPr>
            <a:spLocks noChangeArrowheads="1"/>
          </p:cNvSpPr>
          <p:nvPr/>
        </p:nvSpPr>
        <p:spPr bwMode="auto">
          <a:xfrm>
            <a:off x="2527220" y="8194508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83109" name="Rectangle 165"/>
          <p:cNvSpPr>
            <a:spLocks noChangeArrowheads="1"/>
          </p:cNvSpPr>
          <p:nvPr/>
        </p:nvSpPr>
        <p:spPr bwMode="auto">
          <a:xfrm>
            <a:off x="762337" y="8519628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83110" name="Rectangle 166"/>
          <p:cNvSpPr>
            <a:spLocks noChangeArrowheads="1"/>
          </p:cNvSpPr>
          <p:nvPr/>
        </p:nvSpPr>
        <p:spPr bwMode="auto">
          <a:xfrm>
            <a:off x="2527220" y="8519628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83111" name="Rectangle 167"/>
          <p:cNvSpPr>
            <a:spLocks noChangeArrowheads="1"/>
          </p:cNvSpPr>
          <p:nvPr/>
        </p:nvSpPr>
        <p:spPr bwMode="auto">
          <a:xfrm>
            <a:off x="762336" y="8844748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83112" name="Rectangle 168"/>
          <p:cNvSpPr>
            <a:spLocks noChangeArrowheads="1"/>
          </p:cNvSpPr>
          <p:nvPr/>
        </p:nvSpPr>
        <p:spPr bwMode="auto">
          <a:xfrm>
            <a:off x="2527220" y="8844748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83113" name="Rectangle 169"/>
          <p:cNvSpPr>
            <a:spLocks noChangeArrowheads="1"/>
          </p:cNvSpPr>
          <p:nvPr/>
        </p:nvSpPr>
        <p:spPr bwMode="auto">
          <a:xfrm>
            <a:off x="752510" y="9169868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83114" name="Rectangle 170"/>
          <p:cNvSpPr>
            <a:spLocks noChangeArrowheads="1"/>
          </p:cNvSpPr>
          <p:nvPr/>
        </p:nvSpPr>
        <p:spPr bwMode="auto">
          <a:xfrm>
            <a:off x="2527220" y="9169868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83115" name="Line 171"/>
          <p:cNvSpPr>
            <a:spLocks noChangeShapeType="1"/>
          </p:cNvSpPr>
          <p:nvPr/>
        </p:nvSpPr>
        <p:spPr bwMode="auto">
          <a:xfrm>
            <a:off x="879741" y="8090649"/>
            <a:ext cx="25603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83116" name="Line 172"/>
          <p:cNvSpPr>
            <a:spLocks noChangeShapeType="1"/>
          </p:cNvSpPr>
          <p:nvPr/>
        </p:nvSpPr>
        <p:spPr bwMode="auto">
          <a:xfrm>
            <a:off x="2209571" y="7408801"/>
            <a:ext cx="0" cy="22103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2F6886-6EA3-4C52-B18A-5E5E9882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Intersection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1300460" algn="l"/>
                <a:tab pos="2600919" algn="l"/>
              </a:tabLst>
            </a:pPr>
            <a:r>
              <a:rPr lang="en-US" sz="3400" dirty="0"/>
              <a:t>Typical set intersection</a:t>
            </a:r>
          </a:p>
          <a:p>
            <a:pPr>
              <a:lnSpc>
                <a:spcPct val="90000"/>
              </a:lnSpc>
              <a:spcBef>
                <a:spcPct val="100000"/>
              </a:spcBef>
              <a:buNone/>
              <a:tabLst>
                <a:tab pos="1300460" algn="l"/>
                <a:tab pos="2600919" algn="l"/>
              </a:tabLst>
            </a:pPr>
            <a:r>
              <a:rPr lang="en-US" sz="3400" dirty="0"/>
              <a:t>		</a:t>
            </a:r>
            <a:r>
              <a:rPr lang="en-US" sz="3400" i="1" dirty="0"/>
              <a:t>R</a:t>
            </a:r>
            <a:r>
              <a:rPr lang="en-US" sz="3400" dirty="0"/>
              <a:t> </a:t>
            </a:r>
            <a:r>
              <a:rPr lang="en-US" sz="3400" dirty="0">
                <a:latin typeface="Symbol" charset="0"/>
                <a:sym typeface="Symbol"/>
              </a:rPr>
              <a:t> </a:t>
            </a:r>
            <a:r>
              <a:rPr lang="en-US" sz="3400" i="1" dirty="0"/>
              <a:t>S</a:t>
            </a:r>
            <a:r>
              <a:rPr lang="en-US" sz="3400" dirty="0"/>
              <a:t>	= {</a:t>
            </a:r>
            <a:r>
              <a:rPr lang="en-US" sz="3400" i="1" dirty="0"/>
              <a:t>t </a:t>
            </a:r>
            <a:r>
              <a:rPr lang="en-US" sz="3400" dirty="0">
                <a:latin typeface="Symbol" charset="0"/>
                <a:sym typeface="Symbol"/>
              </a:rPr>
              <a:t></a:t>
            </a:r>
            <a:r>
              <a:rPr lang="en-US" sz="3400" dirty="0">
                <a:latin typeface="Symbol" charset="0"/>
              </a:rPr>
              <a:t> </a:t>
            </a:r>
            <a:r>
              <a:rPr lang="en-US" sz="3400" i="1" dirty="0"/>
              <a:t>t </a:t>
            </a:r>
            <a:r>
              <a:rPr lang="en-US" dirty="0">
                <a:latin typeface="Symbol" charset="0"/>
                <a:sym typeface="Symbol"/>
              </a:rPr>
              <a:t> </a:t>
            </a:r>
            <a:r>
              <a:rPr lang="en-US" sz="3400" i="1" dirty="0"/>
              <a:t>R</a:t>
            </a:r>
            <a:r>
              <a:rPr lang="en-US" sz="3400" dirty="0"/>
              <a:t> and</a:t>
            </a:r>
            <a:r>
              <a:rPr lang="en-US" sz="3400" i="1" dirty="0"/>
              <a:t> t </a:t>
            </a:r>
            <a:r>
              <a:rPr lang="en-US" dirty="0">
                <a:latin typeface="Symbol" charset="0"/>
                <a:sym typeface="Symbol"/>
              </a:rPr>
              <a:t> </a:t>
            </a:r>
            <a:r>
              <a:rPr lang="en-US" sz="3400" i="1" dirty="0"/>
              <a:t>S</a:t>
            </a:r>
            <a:r>
              <a:rPr lang="en-US" sz="3400" dirty="0"/>
              <a:t>}</a:t>
            </a:r>
          </a:p>
          <a:p>
            <a:pPr>
              <a:lnSpc>
                <a:spcPct val="90000"/>
              </a:lnSpc>
              <a:spcBef>
                <a:spcPct val="100000"/>
              </a:spcBef>
              <a:buNone/>
              <a:tabLst>
                <a:tab pos="1300460" algn="l"/>
                <a:tab pos="2600919" algn="l"/>
              </a:tabLst>
            </a:pPr>
            <a:r>
              <a:rPr lang="en-US" sz="3400" dirty="0"/>
              <a:t>			= </a:t>
            </a:r>
            <a:r>
              <a:rPr lang="en-US" sz="3400" i="1" dirty="0"/>
              <a:t>R</a:t>
            </a:r>
            <a:r>
              <a:rPr lang="en-US" sz="3400" dirty="0"/>
              <a:t> – (</a:t>
            </a:r>
            <a:r>
              <a:rPr lang="en-US" sz="3400" i="1" dirty="0"/>
              <a:t>R</a:t>
            </a:r>
            <a:r>
              <a:rPr lang="en-US" sz="3400" dirty="0"/>
              <a:t> – </a:t>
            </a:r>
            <a:r>
              <a:rPr lang="en-US" sz="3400" i="1" dirty="0"/>
              <a:t>S</a:t>
            </a:r>
            <a:r>
              <a:rPr lang="en-US" sz="3400" dirty="0"/>
              <a:t>)</a:t>
            </a:r>
          </a:p>
          <a:p>
            <a:pPr>
              <a:lnSpc>
                <a:spcPct val="90000"/>
              </a:lnSpc>
              <a:spcBef>
                <a:spcPct val="100000"/>
              </a:spcBef>
              <a:tabLst>
                <a:tab pos="1300460" algn="l"/>
                <a:tab pos="2600919" algn="l"/>
              </a:tabLst>
            </a:pPr>
            <a:r>
              <a:rPr lang="en-US" sz="3400" i="1" dirty="0"/>
              <a:t>R</a:t>
            </a:r>
            <a:r>
              <a:rPr lang="en-US" sz="3400" dirty="0"/>
              <a:t>, </a:t>
            </a:r>
            <a:r>
              <a:rPr lang="en-US" sz="3400" i="1" dirty="0"/>
              <a:t>S</a:t>
            </a:r>
            <a:r>
              <a:rPr lang="en-US" sz="3400" dirty="0"/>
              <a:t> union-compatible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171CD4-2816-43F4-82A7-6A14DE5A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 Schemes and Instances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29342" y="3540195"/>
            <a:ext cx="10601649" cy="5009013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solidFill>
                  <a:srgbClr val="00279F"/>
                </a:solidFill>
              </a:rPr>
              <a:t>Relation </a:t>
            </a:r>
            <a:r>
              <a:rPr lang="en-US" b="1" dirty="0">
                <a:solidFill>
                  <a:srgbClr val="00279F"/>
                </a:solidFill>
              </a:rPr>
              <a:t>scheme</a:t>
            </a:r>
            <a:endParaRPr lang="en-US" b="1" dirty="0"/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relation scheme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is the definition of a </a:t>
            </a:r>
            <a:r>
              <a:rPr lang="en-US" i="1" dirty="0"/>
              <a:t>relation</a:t>
            </a:r>
          </a:p>
          <a:p>
            <a:pPr marL="962340" lvl="2" indent="0">
              <a:lnSpc>
                <a:spcPct val="95000"/>
              </a:lnSpc>
              <a:spcBef>
                <a:spcPct val="10000"/>
              </a:spcBef>
              <a:buNone/>
            </a:pPr>
            <a:r>
              <a:rPr lang="en-US" sz="2400" dirty="0"/>
              <a:t>- i.e., a set of attributes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relational database scheme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is a set of relation schemes:</a:t>
            </a:r>
          </a:p>
          <a:p>
            <a:pPr lvl="2">
              <a:lnSpc>
                <a:spcPct val="95000"/>
              </a:lnSpc>
              <a:spcBef>
                <a:spcPct val="10000"/>
              </a:spcBef>
              <a:buFontTx/>
              <a:buChar char="-"/>
            </a:pPr>
            <a:r>
              <a:rPr lang="en-US" sz="2400" dirty="0"/>
              <a:t>i.e.,   a set of sets of attributes</a:t>
            </a:r>
          </a:p>
          <a:p>
            <a:pPr marL="1040368" lvl="2" indent="0">
              <a:lnSpc>
                <a:spcPct val="95000"/>
              </a:lnSpc>
              <a:spcBef>
                <a:spcPct val="10000"/>
              </a:spcBef>
              <a:buNone/>
            </a:pPr>
            <a:endParaRPr lang="en-US" sz="2400" dirty="0"/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solidFill>
                  <a:srgbClr val="00279F"/>
                </a:solidFill>
              </a:rPr>
              <a:t>Relation </a:t>
            </a:r>
            <a:r>
              <a:rPr lang="en-US" b="1" dirty="0">
                <a:solidFill>
                  <a:srgbClr val="00279F"/>
                </a:solidFill>
              </a:rPr>
              <a:t>instance</a:t>
            </a:r>
            <a:r>
              <a:rPr lang="en-US" dirty="0">
                <a:solidFill>
                  <a:srgbClr val="00279F"/>
                </a:solidFill>
              </a:rPr>
              <a:t> (simply </a:t>
            </a:r>
            <a:r>
              <a:rPr lang="en-US" i="1" dirty="0">
                <a:solidFill>
                  <a:srgbClr val="00279F"/>
                </a:solidFill>
              </a:rPr>
              <a:t>relation</a:t>
            </a:r>
            <a:r>
              <a:rPr lang="en-US" dirty="0">
                <a:solidFill>
                  <a:srgbClr val="00279F"/>
                </a:solidFill>
              </a:rPr>
              <a:t>)</a:t>
            </a:r>
            <a:endParaRPr lang="en-US" dirty="0"/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 relation is an instance of a relation scheme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relation </a:t>
            </a:r>
            <a:r>
              <a:rPr lang="en-US" b="1" dirty="0"/>
              <a:t>r </a:t>
            </a:r>
            <a:r>
              <a:rPr lang="en-US" dirty="0"/>
              <a:t>over a relation scheme </a:t>
            </a:r>
            <a:r>
              <a:rPr lang="en-US" i="1" dirty="0"/>
              <a:t>R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...,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 is a subset of the Cartesian product of the domains of all attributes, i.e., </a:t>
            </a:r>
          </a:p>
          <a:p>
            <a:pPr lvl="2">
              <a:buFont typeface="Monotype Sorts" charset="0"/>
              <a:buNone/>
            </a:pPr>
            <a:r>
              <a:rPr lang="en-US" sz="3400" b="1" dirty="0"/>
              <a:t>r</a:t>
            </a:r>
            <a:r>
              <a:rPr lang="en-US" sz="3400" dirty="0"/>
              <a:t> </a:t>
            </a:r>
            <a:r>
              <a:rPr lang="en-US" dirty="0">
                <a:latin typeface="Symbol" charset="0"/>
                <a:sym typeface="Symbol"/>
              </a:rPr>
              <a:t></a:t>
            </a:r>
            <a:r>
              <a:rPr lang="en-US" sz="3400" dirty="0"/>
              <a:t> </a:t>
            </a:r>
            <a:r>
              <a:rPr lang="en-US" sz="3400" i="1" dirty="0"/>
              <a:t>Dom</a:t>
            </a:r>
            <a:r>
              <a:rPr lang="en-US" sz="3400" baseline="-25000" dirty="0"/>
              <a:t>1</a:t>
            </a:r>
            <a:r>
              <a:rPr lang="en-US" sz="3400" dirty="0"/>
              <a:t> </a:t>
            </a:r>
            <a:r>
              <a:rPr lang="en-US" sz="3600" dirty="0">
                <a:sym typeface="Symbol"/>
              </a:rPr>
              <a:t>×</a:t>
            </a:r>
            <a:r>
              <a:rPr lang="en-US" sz="3400" dirty="0">
                <a:sym typeface="Symbol"/>
              </a:rPr>
              <a:t> </a:t>
            </a:r>
            <a:r>
              <a:rPr lang="en-US" sz="3400" i="1" dirty="0"/>
              <a:t>Dom</a:t>
            </a:r>
            <a:r>
              <a:rPr lang="en-US" sz="3400" baseline="-25000" dirty="0"/>
              <a:t>2</a:t>
            </a:r>
            <a:r>
              <a:rPr lang="en-US" sz="3400" dirty="0"/>
              <a:t> </a:t>
            </a:r>
            <a:r>
              <a:rPr lang="en-US" sz="3600" dirty="0">
                <a:sym typeface="Symbol"/>
              </a:rPr>
              <a:t>× </a:t>
            </a:r>
            <a:r>
              <a:rPr lang="en-US" sz="3600" dirty="0"/>
              <a:t>… </a:t>
            </a:r>
            <a:r>
              <a:rPr lang="en-US" sz="3600" dirty="0">
                <a:sym typeface="Symbol"/>
              </a:rPr>
              <a:t>×</a:t>
            </a:r>
            <a:r>
              <a:rPr lang="en-US" sz="3600" dirty="0"/>
              <a:t> </a:t>
            </a:r>
            <a:r>
              <a:rPr lang="en-US" sz="3400" i="1" dirty="0" err="1"/>
              <a:t>Dom</a:t>
            </a:r>
            <a:r>
              <a:rPr lang="en-US" sz="3400" i="1" baseline="-25000" dirty="0" err="1"/>
              <a:t>n</a:t>
            </a:r>
            <a:endParaRPr lang="en-US" sz="3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F60C2-A4D0-45CD-BB87-41AFEA26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17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6600" dirty="0">
                <a:latin typeface="Symbol" charset="0"/>
                <a:sym typeface="Symbol" charset="0"/>
              </a:rPr>
              <a:t>-</a:t>
            </a:r>
            <a:r>
              <a:rPr lang="en-US" dirty="0"/>
              <a:t>Join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457634" cy="5369053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3341459" algn="l"/>
              </a:tabLst>
            </a:pPr>
            <a:r>
              <a:rPr lang="en-US" dirty="0"/>
              <a:t>General form:</a:t>
            </a:r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</a:t>
            </a:r>
            <a:r>
              <a:rPr lang="en-US" i="1" dirty="0"/>
              <a:t>R </a:t>
            </a:r>
            <a:r>
              <a:rPr lang="en-US" sz="3600" dirty="0">
                <a:latin typeface="MS PGothic"/>
                <a:ea typeface="MS PGothic"/>
              </a:rPr>
              <a:t>⋈</a:t>
            </a:r>
            <a:r>
              <a:rPr lang="en-US" i="1" baseline="-25000" dirty="0"/>
              <a:t>F</a:t>
            </a:r>
            <a:r>
              <a:rPr lang="en-US" baseline="-25000" dirty="0"/>
              <a:t>(</a:t>
            </a:r>
            <a:r>
              <a:rPr lang="en-US" i="1" baseline="-25000" dirty="0" err="1"/>
              <a:t>R</a:t>
            </a:r>
            <a:r>
              <a:rPr lang="en-US" baseline="-25000" dirty="0" err="1"/>
              <a:t>.</a:t>
            </a:r>
            <a:r>
              <a:rPr lang="en-US" i="1" baseline="-25000" dirty="0" err="1"/>
              <a:t>A</a:t>
            </a:r>
            <a:r>
              <a:rPr lang="en-US" sz="3400" i="1" baseline="-50000" dirty="0" err="1"/>
              <a:t>i</a:t>
            </a:r>
            <a:r>
              <a:rPr lang="en-US" baseline="-25000" dirty="0"/>
              <a:t>, </a:t>
            </a:r>
            <a:r>
              <a:rPr lang="en-US" i="1" baseline="-25000" dirty="0" err="1"/>
              <a:t>S</a:t>
            </a:r>
            <a:r>
              <a:rPr lang="en-US" baseline="-25000" dirty="0" err="1"/>
              <a:t>.</a:t>
            </a:r>
            <a:r>
              <a:rPr lang="en-US" i="1" baseline="-25000" dirty="0" err="1"/>
              <a:t>B</a:t>
            </a:r>
            <a:r>
              <a:rPr lang="en-US" sz="3400" i="1" baseline="-50000" dirty="0" err="1"/>
              <a:t>j</a:t>
            </a:r>
            <a:r>
              <a:rPr lang="en-US" baseline="-25000" dirty="0"/>
              <a:t>) </a:t>
            </a:r>
            <a:r>
              <a:rPr lang="en-US" i="1" dirty="0"/>
              <a:t>S</a:t>
            </a:r>
            <a:r>
              <a:rPr lang="en-US" dirty="0"/>
              <a:t>={</a:t>
            </a:r>
            <a:r>
              <a:rPr lang="en-US" i="1" dirty="0"/>
              <a:t>t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i="1" dirty="0"/>
              <a:t>,B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 err="1"/>
              <a:t>B</a:t>
            </a:r>
            <a:r>
              <a:rPr lang="en-US" i="1" baseline="-25000" dirty="0" err="1"/>
              <a:t>m</a:t>
            </a:r>
            <a:r>
              <a:rPr lang="en-US" dirty="0"/>
              <a:t>] </a:t>
            </a:r>
            <a:r>
              <a:rPr lang="en-US" dirty="0">
                <a:latin typeface="Symbol" charset="0"/>
                <a:sym typeface="Symbol"/>
              </a:rPr>
              <a:t></a:t>
            </a:r>
            <a:endParaRPr lang="en-US" dirty="0"/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] </a:t>
            </a:r>
            <a:r>
              <a:rPr lang="en-US" sz="2400" dirty="0">
                <a:latin typeface="Symbol" charset="0"/>
                <a:sym typeface="Symbol"/>
              </a:rPr>
              <a:t>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dirty="0"/>
              <a:t>[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 err="1"/>
              <a:t>B</a:t>
            </a:r>
            <a:r>
              <a:rPr lang="en-US" i="1" baseline="-25000" dirty="0" err="1"/>
              <a:t>m</a:t>
            </a:r>
            <a:r>
              <a:rPr lang="en-US" dirty="0"/>
              <a:t>] </a:t>
            </a:r>
            <a:r>
              <a:rPr lang="en-US" sz="2400" dirty="0">
                <a:latin typeface="Symbol" charset="0"/>
                <a:sym typeface="Symbol"/>
              </a:rPr>
              <a:t> </a:t>
            </a:r>
            <a:r>
              <a:rPr lang="en-US" i="1" dirty="0"/>
              <a:t>S</a:t>
            </a:r>
          </a:p>
          <a:p>
            <a:pPr>
              <a:buNone/>
              <a:tabLst>
                <a:tab pos="3341459" algn="l"/>
              </a:tabLst>
            </a:pPr>
            <a:r>
              <a:rPr lang="en-US" i="1" dirty="0"/>
              <a:t>		</a:t>
            </a:r>
            <a:r>
              <a:rPr lang="en-US" dirty="0"/>
              <a:t>and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US" i="1" dirty="0" err="1"/>
              <a:t>R.A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 err="1"/>
              <a:t>S.B</a:t>
            </a:r>
            <a:r>
              <a:rPr lang="en-US" i="1" baseline="-25000" dirty="0" err="1"/>
              <a:t>j</a:t>
            </a:r>
            <a:r>
              <a:rPr lang="en-US" dirty="0"/>
              <a:t>) is true}</a:t>
            </a:r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where</a:t>
            </a:r>
          </a:p>
          <a:p>
            <a:pPr lvl="1">
              <a:tabLst>
                <a:tab pos="3341459" algn="l"/>
              </a:tabLst>
            </a:pP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 are relations, </a:t>
            </a:r>
            <a:r>
              <a:rPr lang="en-US" i="1" dirty="0"/>
              <a:t>t</a:t>
            </a:r>
            <a:r>
              <a:rPr lang="en-US" dirty="0"/>
              <a:t> is a tuple variable</a:t>
            </a:r>
          </a:p>
          <a:p>
            <a:pPr lvl="1">
              <a:tabLst>
                <a:tab pos="3341459" algn="l"/>
              </a:tabLst>
            </a:pP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 err="1"/>
              <a:t>R.A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 err="1"/>
              <a:t>S.B</a:t>
            </a:r>
            <a:r>
              <a:rPr lang="en-US" i="1" baseline="-25000" dirty="0" err="1"/>
              <a:t>j</a:t>
            </a:r>
            <a:r>
              <a:rPr lang="en-US" dirty="0"/>
              <a:t>)is a formula defined as that of selection.</a:t>
            </a:r>
          </a:p>
          <a:p>
            <a:pPr marL="572202" lvl="1" indent="0">
              <a:buNone/>
              <a:tabLst>
                <a:tab pos="3341459" algn="l"/>
              </a:tabLst>
            </a:pPr>
            <a:endParaRPr lang="en-US" dirty="0"/>
          </a:p>
          <a:p>
            <a:pPr>
              <a:tabLst>
                <a:tab pos="3341459" algn="l"/>
              </a:tabLst>
            </a:pPr>
            <a:r>
              <a:rPr lang="en-US" dirty="0"/>
              <a:t>A derivative of Cartesian product</a:t>
            </a:r>
          </a:p>
          <a:p>
            <a:pPr lvl="1">
              <a:tabLst>
                <a:tab pos="3341459" algn="l"/>
              </a:tabLst>
            </a:pPr>
            <a:r>
              <a:rPr lang="en-US" i="1" dirty="0"/>
              <a:t>R</a:t>
            </a:r>
            <a:r>
              <a:rPr lang="en-US" sz="2800" dirty="0">
                <a:latin typeface="MS PGothic"/>
                <a:ea typeface="MS PGothic"/>
              </a:rPr>
              <a:t> </a:t>
            </a:r>
            <a:r>
              <a:rPr lang="en-US" sz="3600" dirty="0">
                <a:latin typeface="MS PGothic"/>
                <a:ea typeface="MS PGothic"/>
              </a:rPr>
              <a:t>⋈</a:t>
            </a:r>
            <a:r>
              <a:rPr lang="en-US" i="1" baseline="-25000" dirty="0"/>
              <a:t>F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>
                <a:latin typeface="Symbol" charset="0"/>
                <a:sym typeface="Symbol"/>
              </a:rPr>
              <a:t></a:t>
            </a:r>
            <a:r>
              <a:rPr lang="en-US" i="1" baseline="-25000" dirty="0"/>
              <a:t>F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sz="2800" dirty="0">
                <a:sym typeface="Symbol"/>
              </a:rPr>
              <a:t>×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F4A907-E4AE-4D13-9108-F18A6D91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Join Example</a:t>
            </a:r>
          </a:p>
        </p:txBody>
      </p:sp>
      <p:pic>
        <p:nvPicPr>
          <p:cNvPr id="3" name="Picture 2" descr="Fig-2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3683314"/>
            <a:ext cx="12119024" cy="54419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16060-0B2E-4B00-B19E-428D8148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Types of Join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5"/>
            <a:ext cx="10313617" cy="5021298"/>
          </a:xfrm>
          <a:noFill/>
          <a:ln/>
        </p:spPr>
        <p:txBody>
          <a:bodyPr>
            <a:normAutofit fontScale="92500" lnSpcReduction="20000"/>
          </a:bodyPr>
          <a:lstStyle/>
          <a:p>
            <a:r>
              <a:rPr lang="en-US" sz="3400" dirty="0" err="1"/>
              <a:t>Equi</a:t>
            </a:r>
            <a:r>
              <a:rPr lang="en-US" sz="3400" dirty="0"/>
              <a:t>-join</a:t>
            </a:r>
          </a:p>
          <a:p>
            <a:pPr lvl="1"/>
            <a:r>
              <a:rPr lang="en-US" sz="2800" dirty="0"/>
              <a:t>The formula </a:t>
            </a:r>
            <a:r>
              <a:rPr lang="en-US" sz="2800" i="1" dirty="0"/>
              <a:t>F</a:t>
            </a:r>
            <a:r>
              <a:rPr lang="en-US" sz="2800" dirty="0"/>
              <a:t> only contains equality</a:t>
            </a:r>
          </a:p>
          <a:p>
            <a:pPr lvl="1"/>
            <a:r>
              <a:rPr lang="en-US" sz="2800" i="1" dirty="0"/>
              <a:t>R</a:t>
            </a:r>
            <a:r>
              <a:rPr lang="en-US" sz="2800" dirty="0">
                <a:latin typeface="MS PGothic"/>
                <a:ea typeface="MS PGothic"/>
              </a:rPr>
              <a:t> </a:t>
            </a:r>
            <a:r>
              <a:rPr lang="en-US" sz="3600" dirty="0">
                <a:latin typeface="MS PGothic"/>
                <a:ea typeface="MS PGothic"/>
              </a:rPr>
              <a:t>⋈</a:t>
            </a:r>
            <a:r>
              <a:rPr lang="en-US" sz="2800" i="1" baseline="-25000" dirty="0"/>
              <a:t>R</a:t>
            </a:r>
            <a:r>
              <a:rPr lang="en-US" sz="2800" baseline="-25000" dirty="0"/>
              <a:t>.</a:t>
            </a:r>
            <a:r>
              <a:rPr lang="en-US" sz="2800" i="1" baseline="-25000" dirty="0"/>
              <a:t>A</a:t>
            </a:r>
            <a:r>
              <a:rPr lang="en-US" sz="2800" baseline="-25000" dirty="0"/>
              <a:t>=</a:t>
            </a:r>
            <a:r>
              <a:rPr lang="en-US" sz="2800" i="1" baseline="-25000" dirty="0"/>
              <a:t>S</a:t>
            </a:r>
            <a:r>
              <a:rPr lang="en-US" sz="2800" baseline="-25000" dirty="0"/>
              <a:t>.</a:t>
            </a:r>
            <a:r>
              <a:rPr lang="en-US" sz="2800" i="1" baseline="-25000" dirty="0"/>
              <a:t>B</a:t>
            </a:r>
            <a:r>
              <a:rPr lang="en-US" sz="2800" dirty="0"/>
              <a:t> </a:t>
            </a:r>
            <a:r>
              <a:rPr lang="en-US" sz="2800" i="1" dirty="0"/>
              <a:t>S</a:t>
            </a:r>
          </a:p>
          <a:p>
            <a:pPr marL="572202" lvl="1" indent="0">
              <a:buNone/>
            </a:pPr>
            <a:endParaRPr lang="en-US" sz="2800" dirty="0"/>
          </a:p>
          <a:p>
            <a:r>
              <a:rPr lang="en-US" sz="3400" dirty="0"/>
              <a:t>Natural join</a:t>
            </a:r>
          </a:p>
          <a:p>
            <a:pPr lvl="1"/>
            <a:r>
              <a:rPr lang="en-US" sz="2800" dirty="0"/>
              <a:t>A special case of </a:t>
            </a:r>
            <a:r>
              <a:rPr lang="en-US" sz="2800" dirty="0" err="1"/>
              <a:t>Equi</a:t>
            </a:r>
            <a:r>
              <a:rPr lang="en-US" sz="2800" dirty="0"/>
              <a:t>-join</a:t>
            </a:r>
          </a:p>
          <a:p>
            <a:pPr lvl="1"/>
            <a:r>
              <a:rPr lang="en-US" sz="2800" dirty="0" err="1"/>
              <a:t>Equi</a:t>
            </a:r>
            <a:r>
              <a:rPr lang="en-US" sz="2800" dirty="0"/>
              <a:t>-join of two relations </a:t>
            </a:r>
            <a:r>
              <a:rPr lang="en-US" sz="2800" i="1" dirty="0"/>
              <a:t>R</a:t>
            </a:r>
            <a:r>
              <a:rPr lang="en-US" sz="2800" dirty="0"/>
              <a:t>  and </a:t>
            </a:r>
            <a:r>
              <a:rPr lang="en-US" sz="2800" i="1" dirty="0"/>
              <a:t>S</a:t>
            </a:r>
            <a:r>
              <a:rPr lang="en-US" sz="2800" dirty="0"/>
              <a:t> over an attribute (or attributes) </a:t>
            </a:r>
            <a:r>
              <a:rPr lang="en-US" sz="2800" u="sng" dirty="0"/>
              <a:t>common to both </a:t>
            </a:r>
            <a:r>
              <a:rPr lang="en-US" sz="2800" i="1" u="sng" dirty="0"/>
              <a:t>R</a:t>
            </a:r>
            <a:r>
              <a:rPr lang="en-US" sz="2800" u="sng" dirty="0"/>
              <a:t> and </a:t>
            </a:r>
            <a:r>
              <a:rPr lang="en-US" sz="2800" i="1" u="sng" dirty="0"/>
              <a:t>S</a:t>
            </a:r>
            <a:r>
              <a:rPr lang="en-US" sz="2800" i="1" dirty="0"/>
              <a:t> </a:t>
            </a:r>
            <a:r>
              <a:rPr lang="en-US" sz="2800" dirty="0"/>
              <a:t>and projecting out one copy of those attributes	</a:t>
            </a:r>
          </a:p>
          <a:p>
            <a:pPr lvl="1"/>
            <a:r>
              <a:rPr lang="en-US" sz="2800" i="1" dirty="0"/>
              <a:t>R</a:t>
            </a:r>
            <a:r>
              <a:rPr lang="en-US" sz="2800" dirty="0">
                <a:latin typeface="MS PGothic"/>
                <a:ea typeface="MS PGothic"/>
              </a:rPr>
              <a:t> </a:t>
            </a:r>
            <a:r>
              <a:rPr lang="en-US" sz="3600" dirty="0">
                <a:latin typeface="MS PGothic"/>
                <a:ea typeface="MS PGothic"/>
              </a:rPr>
              <a:t>⋈</a:t>
            </a:r>
            <a:r>
              <a:rPr lang="en-US" sz="3600" i="1" baseline="-25000" dirty="0"/>
              <a:t>A</a:t>
            </a:r>
            <a:r>
              <a:rPr lang="en-US" sz="3600" dirty="0">
                <a:latin typeface="MS PGothic"/>
                <a:ea typeface="MS PGothic"/>
              </a:rPr>
              <a:t> </a:t>
            </a:r>
            <a:r>
              <a:rPr lang="en-US" sz="2800" i="1" dirty="0"/>
              <a:t>S </a:t>
            </a:r>
            <a:r>
              <a:rPr lang="en-US" sz="2800" dirty="0"/>
              <a:t>=</a:t>
            </a:r>
            <a:r>
              <a:rPr lang="en-US" sz="2800" i="1" dirty="0"/>
              <a:t> </a:t>
            </a:r>
            <a:r>
              <a:rPr lang="en-US" sz="2800" dirty="0">
                <a:latin typeface="Symbol" charset="0"/>
                <a:sym typeface="Symbol"/>
              </a:rPr>
              <a:t></a:t>
            </a:r>
            <a:r>
              <a:rPr lang="en-US" sz="2800" i="1" baseline="-25000" dirty="0"/>
              <a:t>R</a:t>
            </a:r>
            <a:r>
              <a:rPr lang="en-US" sz="2800" baseline="-25000" dirty="0">
                <a:latin typeface="Symbol" charset="0"/>
                <a:sym typeface="Symbol"/>
              </a:rPr>
              <a:t></a:t>
            </a:r>
            <a:r>
              <a:rPr lang="en-US" sz="2800" i="1" baseline="-25000" dirty="0"/>
              <a:t>S</a:t>
            </a:r>
            <a:r>
              <a:rPr lang="en-US" sz="2800" dirty="0">
                <a:latin typeface="Symbol" charset="0"/>
                <a:sym typeface="Symbol"/>
              </a:rPr>
              <a:t></a:t>
            </a:r>
            <a:r>
              <a:rPr lang="en-US" sz="2800" i="1" baseline="-25000" dirty="0"/>
              <a:t>F</a:t>
            </a:r>
            <a:r>
              <a:rPr lang="en-US" sz="2800" dirty="0"/>
              <a:t>(</a:t>
            </a:r>
            <a:r>
              <a:rPr lang="en-US" sz="2800" i="1" dirty="0"/>
              <a:t>R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×</a:t>
            </a:r>
            <a:r>
              <a:rPr lang="en-US" sz="2800" dirty="0"/>
              <a:t> </a:t>
            </a:r>
            <a:r>
              <a:rPr lang="en-US" sz="2800" i="1" dirty="0"/>
              <a:t>S</a:t>
            </a:r>
            <a:r>
              <a:rPr lang="en-US" sz="2800" dirty="0"/>
              <a:t>), where F is R.</a:t>
            </a:r>
            <a:r>
              <a:rPr lang="en-US" sz="2800" i="1" baseline="-25000" dirty="0"/>
              <a:t>A</a:t>
            </a:r>
            <a:r>
              <a:rPr lang="en-US" sz="2800" dirty="0"/>
              <a:t> = S.</a:t>
            </a:r>
            <a:r>
              <a:rPr lang="en-US" sz="2800" i="1" baseline="-25000" dirty="0"/>
              <a:t>A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EC31D0-597A-4DAC-94D4-AA71464E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Join Example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7468729" y="3747911"/>
            <a:ext cx="4669084" cy="393756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7398425" y="3820161"/>
            <a:ext cx="815687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8154997" y="3820161"/>
            <a:ext cx="1171979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9364811" y="3820161"/>
            <a:ext cx="958204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10872526" y="3817904"/>
            <a:ext cx="127299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SALARY</a:t>
            </a:r>
          </a:p>
        </p:txBody>
      </p:sp>
      <p:grpSp>
        <p:nvGrpSpPr>
          <p:cNvPr id="141320" name="Group 8"/>
          <p:cNvGrpSpPr>
            <a:grpSpLocks/>
          </p:cNvGrpSpPr>
          <p:nvPr/>
        </p:nvGrpSpPr>
        <p:grpSpPr bwMode="auto">
          <a:xfrm>
            <a:off x="7529690" y="4422986"/>
            <a:ext cx="4303324" cy="397369"/>
            <a:chOff x="3335" y="1959"/>
            <a:chExt cx="1906" cy="176"/>
          </a:xfrm>
        </p:grpSpPr>
        <p:sp>
          <p:nvSpPr>
            <p:cNvPr id="141321" name="Rectangle 9"/>
            <p:cNvSpPr>
              <a:spLocks noChangeArrowheads="1"/>
            </p:cNvSpPr>
            <p:nvPr/>
          </p:nvSpPr>
          <p:spPr bwMode="auto">
            <a:xfrm>
              <a:off x="3335" y="1959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141322" name="Rectangle 10"/>
            <p:cNvSpPr>
              <a:spLocks noChangeArrowheads="1"/>
            </p:cNvSpPr>
            <p:nvPr/>
          </p:nvSpPr>
          <p:spPr bwMode="auto">
            <a:xfrm>
              <a:off x="3589" y="1959"/>
              <a:ext cx="40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41323" name="Rectangle 11"/>
            <p:cNvSpPr>
              <a:spLocks noChangeArrowheads="1"/>
            </p:cNvSpPr>
            <p:nvPr/>
          </p:nvSpPr>
          <p:spPr bwMode="auto">
            <a:xfrm>
              <a:off x="4156" y="1959"/>
              <a:ext cx="63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41324" name="Rectangle 12"/>
            <p:cNvSpPr>
              <a:spLocks noChangeArrowheads="1"/>
            </p:cNvSpPr>
            <p:nvPr/>
          </p:nvSpPr>
          <p:spPr bwMode="auto">
            <a:xfrm>
              <a:off x="4844" y="1959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55000</a:t>
              </a:r>
            </a:p>
          </p:txBody>
        </p:sp>
      </p:grp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8080319" y="4802295"/>
            <a:ext cx="1271666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10917483" y="4802295"/>
            <a:ext cx="973107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7490112" y="4802295"/>
            <a:ext cx="57360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9358135" y="4802295"/>
            <a:ext cx="1113795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Analyst</a:t>
            </a:r>
          </a:p>
        </p:txBody>
      </p:sp>
      <p:grpSp>
        <p:nvGrpSpPr>
          <p:cNvPr id="141329" name="Group 17"/>
          <p:cNvGrpSpPr>
            <a:grpSpLocks/>
          </p:cNvGrpSpPr>
          <p:nvPr/>
        </p:nvGrpSpPr>
        <p:grpSpPr bwMode="auto">
          <a:xfrm>
            <a:off x="7529690" y="5235786"/>
            <a:ext cx="4321386" cy="397369"/>
            <a:chOff x="3335" y="2319"/>
            <a:chExt cx="1914" cy="176"/>
          </a:xfrm>
        </p:grpSpPr>
        <p:sp>
          <p:nvSpPr>
            <p:cNvPr id="141330" name="Rectangle 18"/>
            <p:cNvSpPr>
              <a:spLocks noChangeArrowheads="1"/>
            </p:cNvSpPr>
            <p:nvPr/>
          </p:nvSpPr>
          <p:spPr bwMode="auto">
            <a:xfrm>
              <a:off x="3335" y="2319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41331" name="Rectangle 19"/>
            <p:cNvSpPr>
              <a:spLocks noChangeArrowheads="1"/>
            </p:cNvSpPr>
            <p:nvPr/>
          </p:nvSpPr>
          <p:spPr bwMode="auto">
            <a:xfrm>
              <a:off x="3586" y="2319"/>
              <a:ext cx="415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41332" name="Rectangle 20"/>
            <p:cNvSpPr>
              <a:spLocks noChangeArrowheads="1"/>
            </p:cNvSpPr>
            <p:nvPr/>
          </p:nvSpPr>
          <p:spPr bwMode="auto">
            <a:xfrm>
              <a:off x="4153" y="2319"/>
              <a:ext cx="65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41333" name="Rectangle 21"/>
            <p:cNvSpPr>
              <a:spLocks noChangeArrowheads="1"/>
            </p:cNvSpPr>
            <p:nvPr/>
          </p:nvSpPr>
          <p:spPr bwMode="auto">
            <a:xfrm>
              <a:off x="4852" y="2319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45000</a:t>
              </a:r>
            </a:p>
          </p:txBody>
        </p:sp>
      </p:grpSp>
      <p:grpSp>
        <p:nvGrpSpPr>
          <p:cNvPr id="141334" name="Group 22"/>
          <p:cNvGrpSpPr>
            <a:grpSpLocks/>
          </p:cNvGrpSpPr>
          <p:nvPr/>
        </p:nvGrpSpPr>
        <p:grpSpPr bwMode="auto">
          <a:xfrm>
            <a:off x="7529690" y="5709919"/>
            <a:ext cx="4303324" cy="397369"/>
            <a:chOff x="3335" y="2529"/>
            <a:chExt cx="1906" cy="176"/>
          </a:xfrm>
        </p:grpSpPr>
        <p:sp>
          <p:nvSpPr>
            <p:cNvPr id="141335" name="Rectangle 23"/>
            <p:cNvSpPr>
              <a:spLocks noChangeArrowheads="1"/>
            </p:cNvSpPr>
            <p:nvPr/>
          </p:nvSpPr>
          <p:spPr bwMode="auto">
            <a:xfrm>
              <a:off x="3335" y="2529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141336" name="Rectangle 24"/>
            <p:cNvSpPr>
              <a:spLocks noChangeArrowheads="1"/>
            </p:cNvSpPr>
            <p:nvPr/>
          </p:nvSpPr>
          <p:spPr bwMode="auto">
            <a:xfrm>
              <a:off x="3588" y="2529"/>
              <a:ext cx="47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141337" name="Rectangle 25"/>
            <p:cNvSpPr>
              <a:spLocks noChangeArrowheads="1"/>
            </p:cNvSpPr>
            <p:nvPr/>
          </p:nvSpPr>
          <p:spPr bwMode="auto">
            <a:xfrm>
              <a:off x="4154" y="2529"/>
              <a:ext cx="71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141338" name="Rectangle 26"/>
            <p:cNvSpPr>
              <a:spLocks noChangeArrowheads="1"/>
            </p:cNvSpPr>
            <p:nvPr/>
          </p:nvSpPr>
          <p:spPr bwMode="auto">
            <a:xfrm>
              <a:off x="4844" y="2529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60000</a:t>
              </a:r>
            </a:p>
          </p:txBody>
        </p:sp>
      </p:grpSp>
      <p:grpSp>
        <p:nvGrpSpPr>
          <p:cNvPr id="141339" name="Group 27"/>
          <p:cNvGrpSpPr>
            <a:grpSpLocks/>
          </p:cNvGrpSpPr>
          <p:nvPr/>
        </p:nvGrpSpPr>
        <p:grpSpPr bwMode="auto">
          <a:xfrm>
            <a:off x="7529690" y="6102773"/>
            <a:ext cx="4321386" cy="397369"/>
            <a:chOff x="3335" y="2703"/>
            <a:chExt cx="1914" cy="176"/>
          </a:xfrm>
        </p:grpSpPr>
        <p:sp>
          <p:nvSpPr>
            <p:cNvPr id="141340" name="Rectangle 28"/>
            <p:cNvSpPr>
              <a:spLocks noChangeArrowheads="1"/>
            </p:cNvSpPr>
            <p:nvPr/>
          </p:nvSpPr>
          <p:spPr bwMode="auto">
            <a:xfrm>
              <a:off x="3335" y="2703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141341" name="Rectangle 29"/>
            <p:cNvSpPr>
              <a:spLocks noChangeArrowheads="1"/>
            </p:cNvSpPr>
            <p:nvPr/>
          </p:nvSpPr>
          <p:spPr bwMode="auto">
            <a:xfrm>
              <a:off x="3588" y="2703"/>
              <a:ext cx="54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141342" name="Rectangle 30"/>
            <p:cNvSpPr>
              <a:spLocks noChangeArrowheads="1"/>
            </p:cNvSpPr>
            <p:nvPr/>
          </p:nvSpPr>
          <p:spPr bwMode="auto">
            <a:xfrm>
              <a:off x="4159" y="2703"/>
              <a:ext cx="61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41343" name="Rectangle 31"/>
            <p:cNvSpPr>
              <a:spLocks noChangeArrowheads="1"/>
            </p:cNvSpPr>
            <p:nvPr/>
          </p:nvSpPr>
          <p:spPr bwMode="auto">
            <a:xfrm>
              <a:off x="4852" y="2703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70000</a:t>
              </a:r>
            </a:p>
          </p:txBody>
        </p:sp>
      </p:grpSp>
      <p:grpSp>
        <p:nvGrpSpPr>
          <p:cNvPr id="141344" name="Group 32"/>
          <p:cNvGrpSpPr>
            <a:grpSpLocks/>
          </p:cNvGrpSpPr>
          <p:nvPr/>
        </p:nvGrpSpPr>
        <p:grpSpPr bwMode="auto">
          <a:xfrm>
            <a:off x="7529690" y="6518203"/>
            <a:ext cx="4321386" cy="397369"/>
            <a:chOff x="3335" y="2887"/>
            <a:chExt cx="1914" cy="176"/>
          </a:xfrm>
        </p:grpSpPr>
        <p:sp>
          <p:nvSpPr>
            <p:cNvPr id="141345" name="Rectangle 33"/>
            <p:cNvSpPr>
              <a:spLocks noChangeArrowheads="1"/>
            </p:cNvSpPr>
            <p:nvPr/>
          </p:nvSpPr>
          <p:spPr bwMode="auto">
            <a:xfrm>
              <a:off x="3335" y="2887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141346" name="Rectangle 34"/>
            <p:cNvSpPr>
              <a:spLocks noChangeArrowheads="1"/>
            </p:cNvSpPr>
            <p:nvPr/>
          </p:nvSpPr>
          <p:spPr bwMode="auto">
            <a:xfrm>
              <a:off x="3589" y="2887"/>
              <a:ext cx="41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141347" name="Rectangle 35"/>
            <p:cNvSpPr>
              <a:spLocks noChangeArrowheads="1"/>
            </p:cNvSpPr>
            <p:nvPr/>
          </p:nvSpPr>
          <p:spPr bwMode="auto">
            <a:xfrm>
              <a:off x="4156" y="2887"/>
              <a:ext cx="63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41348" name="Rectangle 36"/>
            <p:cNvSpPr>
              <a:spLocks noChangeArrowheads="1"/>
            </p:cNvSpPr>
            <p:nvPr/>
          </p:nvSpPr>
          <p:spPr bwMode="auto">
            <a:xfrm>
              <a:off x="4852" y="2887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55000</a:t>
              </a:r>
            </a:p>
          </p:txBody>
        </p:sp>
      </p:grpSp>
      <p:grpSp>
        <p:nvGrpSpPr>
          <p:cNvPr id="141349" name="Group 37"/>
          <p:cNvGrpSpPr>
            <a:grpSpLocks/>
          </p:cNvGrpSpPr>
          <p:nvPr/>
        </p:nvGrpSpPr>
        <p:grpSpPr bwMode="auto">
          <a:xfrm>
            <a:off x="7529690" y="6924603"/>
            <a:ext cx="4303324" cy="397369"/>
            <a:chOff x="3335" y="3067"/>
            <a:chExt cx="1906" cy="176"/>
          </a:xfrm>
        </p:grpSpPr>
        <p:sp>
          <p:nvSpPr>
            <p:cNvPr id="141350" name="Rectangle 38"/>
            <p:cNvSpPr>
              <a:spLocks noChangeArrowheads="1"/>
            </p:cNvSpPr>
            <p:nvPr/>
          </p:nvSpPr>
          <p:spPr bwMode="auto">
            <a:xfrm>
              <a:off x="3335" y="3067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141351" name="Rectangle 39"/>
            <p:cNvSpPr>
              <a:spLocks noChangeArrowheads="1"/>
            </p:cNvSpPr>
            <p:nvPr/>
          </p:nvSpPr>
          <p:spPr bwMode="auto">
            <a:xfrm>
              <a:off x="3589" y="3067"/>
              <a:ext cx="51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141352" name="Rectangle 40"/>
            <p:cNvSpPr>
              <a:spLocks noChangeArrowheads="1"/>
            </p:cNvSpPr>
            <p:nvPr/>
          </p:nvSpPr>
          <p:spPr bwMode="auto">
            <a:xfrm>
              <a:off x="4153" y="3067"/>
              <a:ext cx="65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41353" name="Rectangle 41"/>
            <p:cNvSpPr>
              <a:spLocks noChangeArrowheads="1"/>
            </p:cNvSpPr>
            <p:nvPr/>
          </p:nvSpPr>
          <p:spPr bwMode="auto">
            <a:xfrm>
              <a:off x="4844" y="3067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45000</a:t>
              </a:r>
            </a:p>
          </p:txBody>
        </p:sp>
      </p:grpSp>
      <p:grpSp>
        <p:nvGrpSpPr>
          <p:cNvPr id="141354" name="Group 42"/>
          <p:cNvGrpSpPr>
            <a:grpSpLocks/>
          </p:cNvGrpSpPr>
          <p:nvPr/>
        </p:nvGrpSpPr>
        <p:grpSpPr bwMode="auto">
          <a:xfrm>
            <a:off x="7529690" y="7261011"/>
            <a:ext cx="4303324" cy="397369"/>
            <a:chOff x="3335" y="3223"/>
            <a:chExt cx="1906" cy="176"/>
          </a:xfrm>
        </p:grpSpPr>
        <p:sp>
          <p:nvSpPr>
            <p:cNvPr id="141355" name="Rectangle 43"/>
            <p:cNvSpPr>
              <a:spLocks noChangeArrowheads="1"/>
            </p:cNvSpPr>
            <p:nvPr/>
          </p:nvSpPr>
          <p:spPr bwMode="auto">
            <a:xfrm>
              <a:off x="3335" y="3223"/>
              <a:ext cx="22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141356" name="Rectangle 44"/>
            <p:cNvSpPr>
              <a:spLocks noChangeArrowheads="1"/>
            </p:cNvSpPr>
            <p:nvPr/>
          </p:nvSpPr>
          <p:spPr bwMode="auto">
            <a:xfrm>
              <a:off x="3588" y="3223"/>
              <a:ext cx="50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141357" name="Rectangle 45"/>
            <p:cNvSpPr>
              <a:spLocks noChangeArrowheads="1"/>
            </p:cNvSpPr>
            <p:nvPr/>
          </p:nvSpPr>
          <p:spPr bwMode="auto">
            <a:xfrm>
              <a:off x="4159" y="3223"/>
              <a:ext cx="61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41358" name="Rectangle 46"/>
            <p:cNvSpPr>
              <a:spLocks noChangeArrowheads="1"/>
            </p:cNvSpPr>
            <p:nvPr/>
          </p:nvSpPr>
          <p:spPr bwMode="auto">
            <a:xfrm>
              <a:off x="4844" y="3223"/>
              <a:ext cx="39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Arial" charset="0"/>
                </a:rPr>
                <a:t>70000</a:t>
              </a:r>
            </a:p>
          </p:txBody>
        </p:sp>
      </p:grpSp>
      <p:sp>
        <p:nvSpPr>
          <p:cNvPr id="141359" name="Line 47"/>
          <p:cNvSpPr>
            <a:spLocks noChangeShapeType="1"/>
          </p:cNvSpPr>
          <p:nvPr/>
        </p:nvSpPr>
        <p:spPr bwMode="auto">
          <a:xfrm>
            <a:off x="10945707" y="3747911"/>
            <a:ext cx="0" cy="39195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60" name="Line 48"/>
          <p:cNvSpPr>
            <a:spLocks noChangeShapeType="1"/>
          </p:cNvSpPr>
          <p:nvPr/>
        </p:nvSpPr>
        <p:spPr bwMode="auto">
          <a:xfrm>
            <a:off x="9338169" y="3747911"/>
            <a:ext cx="0" cy="39195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61" name="Line 49"/>
          <p:cNvSpPr>
            <a:spLocks noChangeShapeType="1"/>
          </p:cNvSpPr>
          <p:nvPr/>
        </p:nvSpPr>
        <p:spPr bwMode="auto">
          <a:xfrm>
            <a:off x="8091876" y="3747911"/>
            <a:ext cx="0" cy="39195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62" name="Line 50"/>
          <p:cNvSpPr>
            <a:spLocks noChangeShapeType="1"/>
          </p:cNvSpPr>
          <p:nvPr/>
        </p:nvSpPr>
        <p:spPr bwMode="auto">
          <a:xfrm>
            <a:off x="7486791" y="4334933"/>
            <a:ext cx="465102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141363" name="Rectangle 51"/>
          <p:cNvSpPr>
            <a:spLocks noChangeArrowheads="1"/>
          </p:cNvSpPr>
          <p:nvPr/>
        </p:nvSpPr>
        <p:spPr bwMode="auto">
          <a:xfrm>
            <a:off x="1783644" y="3427631"/>
            <a:ext cx="3262490" cy="6321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64" name="Rectangle 52"/>
          <p:cNvSpPr>
            <a:spLocks noChangeArrowheads="1"/>
          </p:cNvSpPr>
          <p:nvPr/>
        </p:nvSpPr>
        <p:spPr bwMode="auto">
          <a:xfrm>
            <a:off x="1840091" y="3558583"/>
            <a:ext cx="72700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ENO</a:t>
            </a:r>
          </a:p>
        </p:txBody>
      </p:sp>
      <p:sp>
        <p:nvSpPr>
          <p:cNvPr id="141365" name="Rectangle 53"/>
          <p:cNvSpPr>
            <a:spLocks noChangeArrowheads="1"/>
          </p:cNvSpPr>
          <p:nvPr/>
        </p:nvSpPr>
        <p:spPr bwMode="auto">
          <a:xfrm>
            <a:off x="2652890" y="3558583"/>
            <a:ext cx="102728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ENAME</a:t>
            </a:r>
          </a:p>
        </p:txBody>
      </p:sp>
      <p:sp>
        <p:nvSpPr>
          <p:cNvPr id="141366" name="Rectangle 54"/>
          <p:cNvSpPr>
            <a:spLocks noChangeArrowheads="1"/>
          </p:cNvSpPr>
          <p:nvPr/>
        </p:nvSpPr>
        <p:spPr bwMode="auto">
          <a:xfrm>
            <a:off x="3953370" y="3558583"/>
            <a:ext cx="84892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141367" name="Line 55"/>
          <p:cNvSpPr>
            <a:spLocks noChangeShapeType="1"/>
          </p:cNvSpPr>
          <p:nvPr/>
        </p:nvSpPr>
        <p:spPr bwMode="auto">
          <a:xfrm>
            <a:off x="2609991" y="3427631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68" name="Line 56"/>
          <p:cNvSpPr>
            <a:spLocks noChangeShapeType="1"/>
          </p:cNvSpPr>
          <p:nvPr/>
        </p:nvSpPr>
        <p:spPr bwMode="auto">
          <a:xfrm>
            <a:off x="3747911" y="3427631"/>
            <a:ext cx="0" cy="33776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69" name="Rectangle 57"/>
          <p:cNvSpPr>
            <a:spLocks noChangeArrowheads="1"/>
          </p:cNvSpPr>
          <p:nvPr/>
        </p:nvSpPr>
        <p:spPr bwMode="auto">
          <a:xfrm>
            <a:off x="2002650" y="4208823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E1</a:t>
            </a:r>
          </a:p>
        </p:txBody>
      </p:sp>
      <p:sp>
        <p:nvSpPr>
          <p:cNvPr id="141370" name="Rectangle 58"/>
          <p:cNvSpPr>
            <a:spLocks noChangeArrowheads="1"/>
          </p:cNvSpPr>
          <p:nvPr/>
        </p:nvSpPr>
        <p:spPr bwMode="auto">
          <a:xfrm>
            <a:off x="2652890" y="4208823"/>
            <a:ext cx="88279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Doe</a:t>
            </a:r>
          </a:p>
        </p:txBody>
      </p:sp>
      <p:sp>
        <p:nvSpPr>
          <p:cNvPr id="141371" name="Rectangle 59"/>
          <p:cNvSpPr>
            <a:spLocks noChangeArrowheads="1"/>
          </p:cNvSpPr>
          <p:nvPr/>
        </p:nvSpPr>
        <p:spPr bwMode="auto">
          <a:xfrm>
            <a:off x="3664374" y="4208823"/>
            <a:ext cx="1244035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</a:t>
            </a:r>
          </a:p>
        </p:txBody>
      </p:sp>
      <p:sp>
        <p:nvSpPr>
          <p:cNvPr id="141372" name="Rectangle 60"/>
          <p:cNvSpPr>
            <a:spLocks noChangeArrowheads="1"/>
          </p:cNvSpPr>
          <p:nvPr/>
        </p:nvSpPr>
        <p:spPr bwMode="auto">
          <a:xfrm>
            <a:off x="2002650" y="4533943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E2</a:t>
            </a:r>
          </a:p>
        </p:txBody>
      </p:sp>
      <p:sp>
        <p:nvSpPr>
          <p:cNvPr id="141373" name="Rectangle 61"/>
          <p:cNvSpPr>
            <a:spLocks noChangeArrowheads="1"/>
          </p:cNvSpPr>
          <p:nvPr/>
        </p:nvSpPr>
        <p:spPr bwMode="auto">
          <a:xfrm>
            <a:off x="2652890" y="4533943"/>
            <a:ext cx="111308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M. Smith</a:t>
            </a:r>
          </a:p>
        </p:txBody>
      </p:sp>
      <p:sp>
        <p:nvSpPr>
          <p:cNvPr id="141374" name="Rectangle 62"/>
          <p:cNvSpPr>
            <a:spLocks noChangeArrowheads="1"/>
          </p:cNvSpPr>
          <p:nvPr/>
        </p:nvSpPr>
        <p:spPr bwMode="auto">
          <a:xfrm>
            <a:off x="3664375" y="4533943"/>
            <a:ext cx="1293706" cy="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  <a:p>
            <a:endParaRPr lang="en-US" sz="17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1375" name="Rectangle 63"/>
          <p:cNvSpPr>
            <a:spLocks noChangeArrowheads="1"/>
          </p:cNvSpPr>
          <p:nvPr/>
        </p:nvSpPr>
        <p:spPr bwMode="auto">
          <a:xfrm>
            <a:off x="2002650" y="4859063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E3</a:t>
            </a:r>
          </a:p>
        </p:txBody>
      </p:sp>
      <p:sp>
        <p:nvSpPr>
          <p:cNvPr id="141376" name="Rectangle 64"/>
          <p:cNvSpPr>
            <a:spLocks noChangeArrowheads="1"/>
          </p:cNvSpPr>
          <p:nvPr/>
        </p:nvSpPr>
        <p:spPr bwMode="auto">
          <a:xfrm>
            <a:off x="2642782" y="4859063"/>
            <a:ext cx="903007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A. Lee</a:t>
            </a:r>
          </a:p>
        </p:txBody>
      </p:sp>
      <p:sp>
        <p:nvSpPr>
          <p:cNvPr id="141377" name="Rectangle 65"/>
          <p:cNvSpPr>
            <a:spLocks noChangeArrowheads="1"/>
          </p:cNvSpPr>
          <p:nvPr/>
        </p:nvSpPr>
        <p:spPr bwMode="auto">
          <a:xfrm>
            <a:off x="3664374" y="4859063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141378" name="Rectangle 66"/>
          <p:cNvSpPr>
            <a:spLocks noChangeArrowheads="1"/>
          </p:cNvSpPr>
          <p:nvPr/>
        </p:nvSpPr>
        <p:spPr bwMode="auto">
          <a:xfrm>
            <a:off x="2002650" y="5184183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E4</a:t>
            </a:r>
          </a:p>
        </p:txBody>
      </p:sp>
      <p:sp>
        <p:nvSpPr>
          <p:cNvPr id="141379" name="Rectangle 67"/>
          <p:cNvSpPr>
            <a:spLocks noChangeArrowheads="1"/>
          </p:cNvSpPr>
          <p:nvPr/>
        </p:nvSpPr>
        <p:spPr bwMode="auto">
          <a:xfrm>
            <a:off x="2645860" y="5184183"/>
            <a:ext cx="1016513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Miller</a:t>
            </a:r>
          </a:p>
        </p:txBody>
      </p:sp>
      <p:sp>
        <p:nvSpPr>
          <p:cNvPr id="141380" name="Rectangle 68"/>
          <p:cNvSpPr>
            <a:spLocks noChangeArrowheads="1"/>
          </p:cNvSpPr>
          <p:nvPr/>
        </p:nvSpPr>
        <p:spPr bwMode="auto">
          <a:xfrm>
            <a:off x="3654548" y="5184183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141381" name="Rectangle 69"/>
          <p:cNvSpPr>
            <a:spLocks noChangeArrowheads="1"/>
          </p:cNvSpPr>
          <p:nvPr/>
        </p:nvSpPr>
        <p:spPr bwMode="auto">
          <a:xfrm>
            <a:off x="2002650" y="5509303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E5</a:t>
            </a:r>
          </a:p>
        </p:txBody>
      </p:sp>
      <p:sp>
        <p:nvSpPr>
          <p:cNvPr id="141382" name="Rectangle 70"/>
          <p:cNvSpPr>
            <a:spLocks noChangeArrowheads="1"/>
          </p:cNvSpPr>
          <p:nvPr/>
        </p:nvSpPr>
        <p:spPr bwMode="auto">
          <a:xfrm>
            <a:off x="2652889" y="5509303"/>
            <a:ext cx="113566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B. Casey</a:t>
            </a:r>
          </a:p>
        </p:txBody>
      </p:sp>
      <p:sp>
        <p:nvSpPr>
          <p:cNvPr id="141383" name="Rectangle 71"/>
          <p:cNvSpPr>
            <a:spLocks noChangeArrowheads="1"/>
          </p:cNvSpPr>
          <p:nvPr/>
        </p:nvSpPr>
        <p:spPr bwMode="auto">
          <a:xfrm>
            <a:off x="3664375" y="5509303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141384" name="Rectangle 72"/>
          <p:cNvSpPr>
            <a:spLocks noChangeArrowheads="1"/>
          </p:cNvSpPr>
          <p:nvPr/>
        </p:nvSpPr>
        <p:spPr bwMode="auto">
          <a:xfrm>
            <a:off x="2002650" y="5834423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E6</a:t>
            </a:r>
          </a:p>
        </p:txBody>
      </p:sp>
      <p:sp>
        <p:nvSpPr>
          <p:cNvPr id="141385" name="Rectangle 73"/>
          <p:cNvSpPr>
            <a:spLocks noChangeArrowheads="1"/>
          </p:cNvSpPr>
          <p:nvPr/>
        </p:nvSpPr>
        <p:spPr bwMode="auto">
          <a:xfrm>
            <a:off x="2652890" y="5834423"/>
            <a:ext cx="89408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  <a:latin typeface="Arial" charset="0"/>
              </a:rPr>
              <a:t>L. Chu</a:t>
            </a:r>
          </a:p>
        </p:txBody>
      </p:sp>
      <p:sp>
        <p:nvSpPr>
          <p:cNvPr id="141386" name="Rectangle 74"/>
          <p:cNvSpPr>
            <a:spLocks noChangeArrowheads="1"/>
          </p:cNvSpPr>
          <p:nvPr/>
        </p:nvSpPr>
        <p:spPr bwMode="auto">
          <a:xfrm>
            <a:off x="3664375" y="5834423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141387" name="Rectangle 75"/>
          <p:cNvSpPr>
            <a:spLocks noChangeArrowheads="1"/>
          </p:cNvSpPr>
          <p:nvPr/>
        </p:nvSpPr>
        <p:spPr bwMode="auto">
          <a:xfrm>
            <a:off x="2002650" y="6159543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E7</a:t>
            </a:r>
          </a:p>
        </p:txBody>
      </p:sp>
      <p:sp>
        <p:nvSpPr>
          <p:cNvPr id="141388" name="Rectangle 76"/>
          <p:cNvSpPr>
            <a:spLocks noChangeArrowheads="1"/>
          </p:cNvSpPr>
          <p:nvPr/>
        </p:nvSpPr>
        <p:spPr bwMode="auto">
          <a:xfrm>
            <a:off x="2652890" y="6159543"/>
            <a:ext cx="1074702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R. Davis</a:t>
            </a:r>
          </a:p>
        </p:txBody>
      </p:sp>
      <p:sp>
        <p:nvSpPr>
          <p:cNvPr id="141389" name="Rectangle 77"/>
          <p:cNvSpPr>
            <a:spLocks noChangeArrowheads="1"/>
          </p:cNvSpPr>
          <p:nvPr/>
        </p:nvSpPr>
        <p:spPr bwMode="auto">
          <a:xfrm>
            <a:off x="3664374" y="6159543"/>
            <a:ext cx="1352408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141390" name="Rectangle 78"/>
          <p:cNvSpPr>
            <a:spLocks noChangeArrowheads="1"/>
          </p:cNvSpPr>
          <p:nvPr/>
        </p:nvSpPr>
        <p:spPr bwMode="auto">
          <a:xfrm>
            <a:off x="2002650" y="6484663"/>
            <a:ext cx="52154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E8</a:t>
            </a:r>
          </a:p>
        </p:txBody>
      </p:sp>
      <p:sp>
        <p:nvSpPr>
          <p:cNvPr id="141391" name="Rectangle 79"/>
          <p:cNvSpPr>
            <a:spLocks noChangeArrowheads="1"/>
          </p:cNvSpPr>
          <p:nvPr/>
        </p:nvSpPr>
        <p:spPr bwMode="auto">
          <a:xfrm>
            <a:off x="2652889" y="6484663"/>
            <a:ext cx="1063413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J. Jones</a:t>
            </a:r>
          </a:p>
        </p:txBody>
      </p:sp>
      <p:sp>
        <p:nvSpPr>
          <p:cNvPr id="141392" name="Rectangle 80"/>
          <p:cNvSpPr>
            <a:spLocks noChangeArrowheads="1"/>
          </p:cNvSpPr>
          <p:nvPr/>
        </p:nvSpPr>
        <p:spPr bwMode="auto">
          <a:xfrm>
            <a:off x="3664375" y="6484663"/>
            <a:ext cx="129370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141393" name="Freeform 81"/>
          <p:cNvSpPr>
            <a:spLocks/>
          </p:cNvSpPr>
          <p:nvPr/>
        </p:nvSpPr>
        <p:spPr bwMode="auto">
          <a:xfrm>
            <a:off x="1788160" y="4068840"/>
            <a:ext cx="3253458" cy="2765778"/>
          </a:xfrm>
          <a:custGeom>
            <a:avLst/>
            <a:gdLst>
              <a:gd name="T0" fmla="*/ 0 w 1441"/>
              <a:gd name="T1" fmla="*/ 0 h 1225"/>
              <a:gd name="T2" fmla="*/ 0 w 1441"/>
              <a:gd name="T3" fmla="*/ 1224 h 1225"/>
              <a:gd name="T4" fmla="*/ 1440 w 1441"/>
              <a:gd name="T5" fmla="*/ 1224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1" h="1225">
                <a:moveTo>
                  <a:pt x="0" y="0"/>
                </a:moveTo>
                <a:lnTo>
                  <a:pt x="0" y="1224"/>
                </a:lnTo>
                <a:lnTo>
                  <a:pt x="1440" y="12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94" name="Line 82"/>
          <p:cNvSpPr>
            <a:spLocks noChangeShapeType="1"/>
          </p:cNvSpPr>
          <p:nvPr/>
        </p:nvSpPr>
        <p:spPr bwMode="auto">
          <a:xfrm>
            <a:off x="5048391" y="4077871"/>
            <a:ext cx="0" cy="27454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95" name="Line 83"/>
          <p:cNvSpPr>
            <a:spLocks noChangeShapeType="1"/>
          </p:cNvSpPr>
          <p:nvPr/>
        </p:nvSpPr>
        <p:spPr bwMode="auto">
          <a:xfrm>
            <a:off x="2609991" y="4077871"/>
            <a:ext cx="0" cy="27454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96" name="Rectangle 84"/>
          <p:cNvSpPr>
            <a:spLocks noChangeArrowheads="1"/>
          </p:cNvSpPr>
          <p:nvPr/>
        </p:nvSpPr>
        <p:spPr bwMode="auto">
          <a:xfrm>
            <a:off x="1675016" y="3037037"/>
            <a:ext cx="811053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EMP</a:t>
            </a:r>
          </a:p>
        </p:txBody>
      </p:sp>
      <p:sp>
        <p:nvSpPr>
          <p:cNvPr id="141397" name="Rectangle 85"/>
          <p:cNvSpPr>
            <a:spLocks noChangeArrowheads="1"/>
          </p:cNvSpPr>
          <p:nvPr/>
        </p:nvSpPr>
        <p:spPr bwMode="auto">
          <a:xfrm>
            <a:off x="1797191" y="7353488"/>
            <a:ext cx="2582898" cy="227584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398" name="Rectangle 86"/>
          <p:cNvSpPr>
            <a:spLocks noChangeArrowheads="1"/>
          </p:cNvSpPr>
          <p:nvPr/>
        </p:nvSpPr>
        <p:spPr bwMode="auto">
          <a:xfrm>
            <a:off x="2002650" y="7484440"/>
            <a:ext cx="848924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TITLE</a:t>
            </a:r>
          </a:p>
        </p:txBody>
      </p:sp>
      <p:sp>
        <p:nvSpPr>
          <p:cNvPr id="141399" name="Rectangle 87"/>
          <p:cNvSpPr>
            <a:spLocks noChangeArrowheads="1"/>
          </p:cNvSpPr>
          <p:nvPr/>
        </p:nvSpPr>
        <p:spPr bwMode="auto">
          <a:xfrm>
            <a:off x="3142827" y="7484440"/>
            <a:ext cx="1110827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SALARY</a:t>
            </a:r>
          </a:p>
        </p:txBody>
      </p:sp>
      <p:sp>
        <p:nvSpPr>
          <p:cNvPr id="141400" name="Rectangle 88"/>
          <p:cNvSpPr>
            <a:spLocks noChangeArrowheads="1"/>
          </p:cNvSpPr>
          <p:nvPr/>
        </p:nvSpPr>
        <p:spPr bwMode="auto">
          <a:xfrm>
            <a:off x="1649367" y="6996760"/>
            <a:ext cx="747208" cy="43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PAY</a:t>
            </a:r>
          </a:p>
        </p:txBody>
      </p:sp>
      <p:sp>
        <p:nvSpPr>
          <p:cNvPr id="141401" name="Rectangle 89"/>
          <p:cNvSpPr>
            <a:spLocks noChangeArrowheads="1"/>
          </p:cNvSpPr>
          <p:nvPr/>
        </p:nvSpPr>
        <p:spPr bwMode="auto">
          <a:xfrm>
            <a:off x="1756552" y="8134680"/>
            <a:ext cx="1304996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Elect. Eng.</a:t>
            </a:r>
          </a:p>
        </p:txBody>
      </p:sp>
      <p:sp>
        <p:nvSpPr>
          <p:cNvPr id="141402" name="Rectangle 90"/>
          <p:cNvSpPr>
            <a:spLocks noChangeArrowheads="1"/>
          </p:cNvSpPr>
          <p:nvPr/>
        </p:nvSpPr>
        <p:spPr bwMode="auto">
          <a:xfrm>
            <a:off x="3460476" y="813468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55000</a:t>
            </a:r>
          </a:p>
        </p:txBody>
      </p:sp>
      <p:sp>
        <p:nvSpPr>
          <p:cNvPr id="141403" name="Rectangle 91"/>
          <p:cNvSpPr>
            <a:spLocks noChangeArrowheads="1"/>
          </p:cNvSpPr>
          <p:nvPr/>
        </p:nvSpPr>
        <p:spPr bwMode="auto">
          <a:xfrm>
            <a:off x="1756551" y="8459800"/>
            <a:ext cx="1293707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Syst. Anal.</a:t>
            </a:r>
          </a:p>
        </p:txBody>
      </p:sp>
      <p:sp>
        <p:nvSpPr>
          <p:cNvPr id="141404" name="Rectangle 92"/>
          <p:cNvSpPr>
            <a:spLocks noChangeArrowheads="1"/>
          </p:cNvSpPr>
          <p:nvPr/>
        </p:nvSpPr>
        <p:spPr bwMode="auto">
          <a:xfrm>
            <a:off x="3460476" y="845980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70000</a:t>
            </a:r>
          </a:p>
        </p:txBody>
      </p:sp>
      <p:sp>
        <p:nvSpPr>
          <p:cNvPr id="141405" name="Rectangle 93"/>
          <p:cNvSpPr>
            <a:spLocks noChangeArrowheads="1"/>
          </p:cNvSpPr>
          <p:nvPr/>
        </p:nvSpPr>
        <p:spPr bwMode="auto">
          <a:xfrm>
            <a:off x="1756552" y="8784920"/>
            <a:ext cx="1352410" cy="38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Mech. Eng.</a:t>
            </a:r>
          </a:p>
        </p:txBody>
      </p:sp>
      <p:sp>
        <p:nvSpPr>
          <p:cNvPr id="141406" name="Rectangle 94"/>
          <p:cNvSpPr>
            <a:spLocks noChangeArrowheads="1"/>
          </p:cNvSpPr>
          <p:nvPr/>
        </p:nvSpPr>
        <p:spPr bwMode="auto">
          <a:xfrm>
            <a:off x="3460476" y="878492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45000</a:t>
            </a:r>
          </a:p>
        </p:txBody>
      </p:sp>
      <p:sp>
        <p:nvSpPr>
          <p:cNvPr id="141407" name="Rectangle 95"/>
          <p:cNvSpPr>
            <a:spLocks noChangeArrowheads="1"/>
          </p:cNvSpPr>
          <p:nvPr/>
        </p:nvSpPr>
        <p:spPr bwMode="auto">
          <a:xfrm>
            <a:off x="1746725" y="9110040"/>
            <a:ext cx="1478178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Programmer</a:t>
            </a:r>
          </a:p>
        </p:txBody>
      </p:sp>
      <p:sp>
        <p:nvSpPr>
          <p:cNvPr id="141408" name="Rectangle 96"/>
          <p:cNvSpPr>
            <a:spLocks noChangeArrowheads="1"/>
          </p:cNvSpPr>
          <p:nvPr/>
        </p:nvSpPr>
        <p:spPr bwMode="auto">
          <a:xfrm>
            <a:off x="3460476" y="9110040"/>
            <a:ext cx="866125" cy="38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Arial" charset="0"/>
              </a:rPr>
              <a:t>60000</a:t>
            </a:r>
          </a:p>
        </p:txBody>
      </p:sp>
      <p:sp>
        <p:nvSpPr>
          <p:cNvPr id="141409" name="Line 97"/>
          <p:cNvSpPr>
            <a:spLocks noChangeShapeType="1"/>
          </p:cNvSpPr>
          <p:nvPr/>
        </p:nvSpPr>
        <p:spPr bwMode="auto">
          <a:xfrm>
            <a:off x="3097671" y="7353488"/>
            <a:ext cx="0" cy="22577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410" name="Line 98"/>
          <p:cNvSpPr>
            <a:spLocks noChangeShapeType="1"/>
          </p:cNvSpPr>
          <p:nvPr/>
        </p:nvSpPr>
        <p:spPr bwMode="auto">
          <a:xfrm>
            <a:off x="1797191" y="7976635"/>
            <a:ext cx="25828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41411" name="Rectangle 99"/>
          <p:cNvSpPr>
            <a:spLocks noChangeArrowheads="1"/>
          </p:cNvSpPr>
          <p:nvPr/>
        </p:nvSpPr>
        <p:spPr bwMode="auto">
          <a:xfrm>
            <a:off x="7567458" y="3070579"/>
            <a:ext cx="1650084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EMP</a:t>
            </a:r>
            <a:r>
              <a:rPr lang="en-US" sz="2000" dirty="0">
                <a:latin typeface="MS PGothic"/>
                <a:ea typeface="MS PGothic"/>
              </a:rPr>
              <a:t> </a:t>
            </a:r>
            <a:r>
              <a:rPr lang="en-US" sz="2800" dirty="0">
                <a:latin typeface="MS PGothic"/>
                <a:ea typeface="MS PGothic"/>
              </a:rPr>
              <a:t>⋈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PAY</a:t>
            </a:r>
          </a:p>
        </p:txBody>
      </p:sp>
      <p:sp>
        <p:nvSpPr>
          <p:cNvPr id="141413" name="Text Box 101"/>
          <p:cNvSpPr txBox="1">
            <a:spLocks noChangeArrowheads="1"/>
          </p:cNvSpPr>
          <p:nvPr/>
        </p:nvSpPr>
        <p:spPr bwMode="auto">
          <a:xfrm>
            <a:off x="4979884" y="8128000"/>
            <a:ext cx="6738764" cy="56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Book Antiqua"/>
              </a:rPr>
              <a:t>Join is over the common attribute TITLE.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BE8B31-468B-4AE9-A527-E0EC2091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Types of Join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Outer-Join</a:t>
            </a:r>
          </a:p>
          <a:p>
            <a:pPr lvl="1"/>
            <a:r>
              <a:rPr lang="en-US" dirty="0"/>
              <a:t>Ensures that tuples from one or both relations that do not satisfy the join condition still appear in the final result with other relation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attribute values set to NULL</a:t>
            </a:r>
          </a:p>
          <a:p>
            <a:pPr lvl="2"/>
            <a:r>
              <a:rPr lang="en-US" sz="2400" dirty="0"/>
              <a:t>Left outer join</a:t>
            </a:r>
          </a:p>
          <a:p>
            <a:pPr lvl="2"/>
            <a:r>
              <a:rPr lang="en-US" sz="2400" dirty="0"/>
              <a:t>Right outer join</a:t>
            </a:r>
          </a:p>
          <a:p>
            <a:pPr lvl="2"/>
            <a:r>
              <a:rPr lang="en-US" sz="2400" dirty="0"/>
              <a:t>Full outer join</a:t>
            </a:r>
          </a:p>
        </p:txBody>
      </p:sp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5479296" y="5477110"/>
            <a:ext cx="447040" cy="162560"/>
            <a:chOff x="474" y="3462"/>
            <a:chExt cx="198" cy="72"/>
          </a:xfrm>
        </p:grpSpPr>
        <p:grpSp>
          <p:nvGrpSpPr>
            <p:cNvPr id="93189" name="Group 5"/>
            <p:cNvGrpSpPr>
              <a:grpSpLocks/>
            </p:cNvGrpSpPr>
            <p:nvPr/>
          </p:nvGrpSpPr>
          <p:grpSpPr bwMode="auto">
            <a:xfrm>
              <a:off x="474" y="3462"/>
              <a:ext cx="198" cy="72"/>
              <a:chOff x="474" y="3456"/>
              <a:chExt cx="198" cy="72"/>
            </a:xfrm>
          </p:grpSpPr>
          <p:sp>
            <p:nvSpPr>
              <p:cNvPr id="93190" name="AutoShape 6"/>
              <p:cNvSpPr>
                <a:spLocks noChangeArrowheads="1"/>
              </p:cNvSpPr>
              <p:nvPr/>
            </p:nvSpPr>
            <p:spPr bwMode="auto">
              <a:xfrm rot="-5400000">
                <a:off x="564" y="3420"/>
                <a:ext cx="72" cy="144"/>
              </a:xfrm>
              <a:prstGeom prst="flowChartCollate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191" name="Line 7"/>
              <p:cNvSpPr>
                <a:spLocks noChangeShapeType="1"/>
              </p:cNvSpPr>
              <p:nvPr/>
            </p:nvSpPr>
            <p:spPr bwMode="auto">
              <a:xfrm>
                <a:off x="474" y="3456"/>
                <a:ext cx="5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>
              <a:off x="474" y="3534"/>
              <a:ext cx="5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193" name="Group 9"/>
          <p:cNvGrpSpPr>
            <a:grpSpLocks/>
          </p:cNvGrpSpPr>
          <p:nvPr/>
        </p:nvGrpSpPr>
        <p:grpSpPr bwMode="auto">
          <a:xfrm flipH="1">
            <a:off x="5551304" y="6045687"/>
            <a:ext cx="447040" cy="162560"/>
            <a:chOff x="474" y="3462"/>
            <a:chExt cx="198" cy="72"/>
          </a:xfrm>
        </p:grpSpPr>
        <p:grpSp>
          <p:nvGrpSpPr>
            <p:cNvPr id="93194" name="Group 10"/>
            <p:cNvGrpSpPr>
              <a:grpSpLocks/>
            </p:cNvGrpSpPr>
            <p:nvPr/>
          </p:nvGrpSpPr>
          <p:grpSpPr bwMode="auto">
            <a:xfrm>
              <a:off x="474" y="3462"/>
              <a:ext cx="198" cy="72"/>
              <a:chOff x="474" y="3456"/>
              <a:chExt cx="198" cy="72"/>
            </a:xfrm>
          </p:grpSpPr>
          <p:sp>
            <p:nvSpPr>
              <p:cNvPr id="93195" name="AutoShape 11"/>
              <p:cNvSpPr>
                <a:spLocks noChangeArrowheads="1"/>
              </p:cNvSpPr>
              <p:nvPr/>
            </p:nvSpPr>
            <p:spPr bwMode="auto">
              <a:xfrm rot="-5400000">
                <a:off x="564" y="3420"/>
                <a:ext cx="72" cy="144"/>
              </a:xfrm>
              <a:prstGeom prst="flowChartCollate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auto">
              <a:xfrm>
                <a:off x="474" y="3456"/>
                <a:ext cx="5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197" name="Line 13"/>
            <p:cNvSpPr>
              <a:spLocks noChangeShapeType="1"/>
            </p:cNvSpPr>
            <p:nvPr/>
          </p:nvSpPr>
          <p:spPr bwMode="auto">
            <a:xfrm>
              <a:off x="474" y="3534"/>
              <a:ext cx="5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5492361" y="6532984"/>
            <a:ext cx="577991" cy="162560"/>
            <a:chOff x="1478" y="3648"/>
            <a:chExt cx="256" cy="72"/>
          </a:xfrm>
        </p:grpSpPr>
        <p:grpSp>
          <p:nvGrpSpPr>
            <p:cNvPr id="93199" name="Group 15"/>
            <p:cNvGrpSpPr>
              <a:grpSpLocks/>
            </p:cNvGrpSpPr>
            <p:nvPr/>
          </p:nvGrpSpPr>
          <p:grpSpPr bwMode="auto">
            <a:xfrm>
              <a:off x="1536" y="3648"/>
              <a:ext cx="198" cy="72"/>
              <a:chOff x="1536" y="3648"/>
              <a:chExt cx="198" cy="72"/>
            </a:xfrm>
          </p:grpSpPr>
          <p:sp>
            <p:nvSpPr>
              <p:cNvPr id="93200" name="AutoShape 16"/>
              <p:cNvSpPr>
                <a:spLocks noChangeArrowheads="1"/>
              </p:cNvSpPr>
              <p:nvPr/>
            </p:nvSpPr>
            <p:spPr bwMode="auto">
              <a:xfrm rot="5400000" flipH="1">
                <a:off x="1572" y="3612"/>
                <a:ext cx="72" cy="144"/>
              </a:xfrm>
              <a:prstGeom prst="flowChartCollate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grpSp>
            <p:nvGrpSpPr>
              <p:cNvPr id="93201" name="Group 17"/>
              <p:cNvGrpSpPr>
                <a:grpSpLocks/>
              </p:cNvGrpSpPr>
              <p:nvPr/>
            </p:nvGrpSpPr>
            <p:grpSpPr bwMode="auto">
              <a:xfrm>
                <a:off x="1676" y="3648"/>
                <a:ext cx="58" cy="72"/>
                <a:chOff x="1676" y="3648"/>
                <a:chExt cx="58" cy="72"/>
              </a:xfrm>
            </p:grpSpPr>
            <p:sp>
              <p:nvSpPr>
                <p:cNvPr id="9320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676" y="3648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0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676" y="3720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grpSp>
          <p:nvGrpSpPr>
            <p:cNvPr id="93204" name="Group 20"/>
            <p:cNvGrpSpPr>
              <a:grpSpLocks/>
            </p:cNvGrpSpPr>
            <p:nvPr/>
          </p:nvGrpSpPr>
          <p:grpSpPr bwMode="auto">
            <a:xfrm>
              <a:off x="1478" y="3648"/>
              <a:ext cx="58" cy="72"/>
              <a:chOff x="1676" y="3648"/>
              <a:chExt cx="58" cy="72"/>
            </a:xfrm>
          </p:grpSpPr>
          <p:sp>
            <p:nvSpPr>
              <p:cNvPr id="93205" name="Line 21"/>
              <p:cNvSpPr>
                <a:spLocks noChangeShapeType="1"/>
              </p:cNvSpPr>
              <p:nvPr/>
            </p:nvSpPr>
            <p:spPr bwMode="auto">
              <a:xfrm flipH="1">
                <a:off x="1676" y="3648"/>
                <a:ext cx="5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auto">
              <a:xfrm flipH="1">
                <a:off x="1676" y="3720"/>
                <a:ext cx="5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BF32E-6F73-43CC-A70D-FE5303AE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Join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2" y="3436640"/>
            <a:ext cx="3135164" cy="3384376"/>
          </a:xfrm>
        </p:spPr>
        <p:txBody>
          <a:bodyPr/>
          <a:lstStyle/>
          <a:p>
            <a:r>
              <a:rPr lang="en-US" dirty="0"/>
              <a:t>Left  outer join:</a:t>
            </a:r>
          </a:p>
          <a:p>
            <a:pPr marL="0" indent="0">
              <a:buNone/>
            </a:pPr>
            <a:r>
              <a:rPr lang="en-US" dirty="0"/>
              <a:t>Using </a:t>
            </a:r>
            <a:r>
              <a:rPr lang="en-US" b="1" dirty="0"/>
              <a:t>EMP2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-- with two additional tuples added to the Emp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4EF2D-ECDA-4215-81C4-D16496A5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0D36D-DC03-4A07-876C-7951B94F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852" y="3121643"/>
            <a:ext cx="5048250" cy="61722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4C7283B-5851-4910-A2BD-E37F240053B5}"/>
              </a:ext>
            </a:extLst>
          </p:cNvPr>
          <p:cNvSpPr/>
          <p:nvPr/>
        </p:nvSpPr>
        <p:spPr>
          <a:xfrm>
            <a:off x="4654550" y="8261176"/>
            <a:ext cx="4728170" cy="1008112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63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Join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148608"/>
            <a:ext cx="3135164" cy="1224136"/>
          </a:xfrm>
        </p:spPr>
        <p:txBody>
          <a:bodyPr/>
          <a:lstStyle/>
          <a:p>
            <a:r>
              <a:rPr lang="en-US" dirty="0"/>
              <a:t>Left  outer join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4EF2D-ECDA-4215-81C4-D16496A5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1973E2-607C-4D9A-90C5-727130582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556" y="2932584"/>
            <a:ext cx="9163050" cy="65817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97A95C8-DADC-4E82-855E-B1FCADAFAFC3}"/>
              </a:ext>
            </a:extLst>
          </p:cNvPr>
          <p:cNvSpPr/>
          <p:nvPr/>
        </p:nvSpPr>
        <p:spPr>
          <a:xfrm>
            <a:off x="2982392" y="8405192"/>
            <a:ext cx="5176192" cy="93610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15B68A-CD9C-41D9-9FFC-7D0A30CFB0C2}"/>
              </a:ext>
            </a:extLst>
          </p:cNvPr>
          <p:cNvSpPr/>
          <p:nvPr/>
        </p:nvSpPr>
        <p:spPr>
          <a:xfrm>
            <a:off x="8302600" y="8405192"/>
            <a:ext cx="4240088" cy="864096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91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292624"/>
            <a:ext cx="10816772" cy="5760640"/>
          </a:xfrm>
          <a:noFill/>
          <a:ln/>
        </p:spPr>
        <p:txBody>
          <a:bodyPr>
            <a:normAutofit lnSpcReduction="10000"/>
          </a:bodyPr>
          <a:lstStyle/>
          <a:p>
            <a:pPr>
              <a:tabLst>
                <a:tab pos="3341459" algn="l"/>
              </a:tabLst>
            </a:pPr>
            <a:r>
              <a:rPr lang="en-US" dirty="0"/>
              <a:t>Derivation</a:t>
            </a:r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</a:t>
            </a:r>
            <a:r>
              <a:rPr lang="en-US" sz="4400" i="1" dirty="0"/>
              <a:t>R </a:t>
            </a:r>
            <a:r>
              <a:rPr lang="en-US" sz="4400" dirty="0">
                <a:latin typeface="MS PGothic"/>
                <a:ea typeface="MS PGothic"/>
              </a:rPr>
              <a:t>⋉</a:t>
            </a:r>
            <a:r>
              <a:rPr lang="en-US" sz="4400" i="1" baseline="-25000" dirty="0"/>
              <a:t>F</a:t>
            </a:r>
            <a:r>
              <a:rPr lang="en-US" sz="4400" i="1" dirty="0"/>
              <a:t> S </a:t>
            </a:r>
            <a:r>
              <a:rPr lang="en-US" dirty="0"/>
              <a:t>= </a:t>
            </a:r>
            <a:r>
              <a:rPr lang="en-US" dirty="0">
                <a:latin typeface="Symbol" charset="0"/>
                <a:sym typeface="Symbol"/>
              </a:rPr>
              <a:t></a:t>
            </a:r>
            <a:r>
              <a:rPr lang="en-US" i="1" baseline="-25000" dirty="0"/>
              <a:t>A</a:t>
            </a:r>
            <a:r>
              <a:rPr lang="en-US" dirty="0"/>
              <a:t>(</a:t>
            </a:r>
            <a:r>
              <a:rPr lang="en-US" i="1" dirty="0"/>
              <a:t>R </a:t>
            </a:r>
            <a:r>
              <a:rPr lang="en-US" sz="3600" dirty="0">
                <a:latin typeface="MS PGothic"/>
                <a:ea typeface="MS PGothic"/>
              </a:rPr>
              <a:t>⋈</a:t>
            </a:r>
            <a:r>
              <a:rPr lang="en-US" i="1" baseline="-25000" dirty="0"/>
              <a:t>F</a:t>
            </a:r>
            <a:r>
              <a:rPr lang="en-US" i="1" dirty="0"/>
              <a:t> S</a:t>
            </a:r>
            <a:r>
              <a:rPr lang="en-US" dirty="0"/>
              <a:t>) </a:t>
            </a:r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          = </a:t>
            </a:r>
            <a:r>
              <a:rPr lang="en-US" dirty="0">
                <a:latin typeface="Symbol" charset="0"/>
                <a:sym typeface="Symbol"/>
              </a:rPr>
              <a:t></a:t>
            </a:r>
            <a:r>
              <a:rPr lang="en-US" i="1" baseline="-25000" dirty="0"/>
              <a:t>A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  <a:r>
              <a:rPr lang="en-US" dirty="0">
                <a:latin typeface="MS PGothic"/>
                <a:ea typeface="MS PGothic"/>
              </a:rPr>
              <a:t> </a:t>
            </a:r>
            <a:r>
              <a:rPr lang="en-US" sz="3600" dirty="0">
                <a:latin typeface="MS PGothic"/>
                <a:ea typeface="MS PGothic"/>
              </a:rPr>
              <a:t>⋈</a:t>
            </a:r>
            <a:r>
              <a:rPr lang="en-US" dirty="0">
                <a:latin typeface="MS PGothic"/>
                <a:ea typeface="MS PGothic"/>
              </a:rPr>
              <a:t> </a:t>
            </a:r>
            <a:r>
              <a:rPr lang="en-US" dirty="0">
                <a:latin typeface="Symbol" charset="0"/>
                <a:sym typeface="Symbol"/>
              </a:rPr>
              <a:t></a:t>
            </a:r>
            <a:r>
              <a:rPr lang="en-US" i="1" baseline="-25000" dirty="0"/>
              <a:t>A</a:t>
            </a:r>
            <a:r>
              <a:rPr lang="en-US" baseline="-25000" dirty="0">
                <a:latin typeface="Symbol" charset="0"/>
                <a:sym typeface="Symbol"/>
              </a:rPr>
              <a:t></a:t>
            </a:r>
            <a:r>
              <a:rPr lang="en-US" i="1" baseline="-25000" dirty="0"/>
              <a:t>B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</a:t>
            </a:r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          = </a:t>
            </a:r>
            <a:r>
              <a:rPr lang="en-US" i="1" dirty="0"/>
              <a:t>R</a:t>
            </a:r>
            <a:r>
              <a:rPr lang="en-US" dirty="0">
                <a:latin typeface="MS PGothic"/>
                <a:ea typeface="MS PGothic"/>
              </a:rPr>
              <a:t> </a:t>
            </a:r>
            <a:r>
              <a:rPr lang="en-US" sz="3600" dirty="0">
                <a:latin typeface="MS PGothic"/>
                <a:ea typeface="MS PGothic"/>
              </a:rPr>
              <a:t>⋈</a:t>
            </a:r>
            <a:r>
              <a:rPr lang="en-US" i="1" baseline="-25000" dirty="0"/>
              <a:t>F</a:t>
            </a:r>
            <a:r>
              <a:rPr lang="en-US" i="1" dirty="0"/>
              <a:t> </a:t>
            </a:r>
            <a:r>
              <a:rPr lang="en-US" dirty="0">
                <a:latin typeface="Symbol" charset="0"/>
                <a:sym typeface="Symbol"/>
              </a:rPr>
              <a:t></a:t>
            </a:r>
            <a:r>
              <a:rPr lang="en-US" i="1" baseline="-25000" dirty="0"/>
              <a:t>A</a:t>
            </a:r>
            <a:r>
              <a:rPr lang="en-US" baseline="-25000" dirty="0">
                <a:latin typeface="Symbol" charset="0"/>
                <a:sym typeface="Symbol"/>
              </a:rPr>
              <a:t></a:t>
            </a:r>
            <a:r>
              <a:rPr lang="en-US" i="1" baseline="-25000" dirty="0"/>
              <a:t>B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</a:t>
            </a:r>
          </a:p>
          <a:p>
            <a:pPr>
              <a:buNone/>
              <a:tabLst>
                <a:tab pos="3341459" algn="l"/>
              </a:tabLst>
            </a:pPr>
            <a:r>
              <a:rPr lang="en-US" dirty="0"/>
              <a:t>	where</a:t>
            </a:r>
          </a:p>
          <a:p>
            <a:pPr lvl="1">
              <a:tabLst>
                <a:tab pos="3341459" algn="l"/>
              </a:tabLst>
            </a:pP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dirty="0"/>
              <a:t> are relations</a:t>
            </a:r>
          </a:p>
          <a:p>
            <a:pPr lvl="1">
              <a:tabLst>
                <a:tab pos="3341459" algn="l"/>
              </a:tabLst>
            </a:pPr>
            <a:r>
              <a:rPr lang="en-US" i="1" dirty="0"/>
              <a:t>A</a:t>
            </a:r>
            <a:r>
              <a:rPr lang="en-US" dirty="0"/>
              <a:t> is a set of attributes over which R is defined</a:t>
            </a:r>
          </a:p>
          <a:p>
            <a:pPr marL="0" indent="0">
              <a:buNone/>
              <a:tabLst>
                <a:tab pos="3341459" algn="l"/>
              </a:tabLst>
            </a:pPr>
            <a:endParaRPr lang="en-US" dirty="0"/>
          </a:p>
          <a:p>
            <a:pPr marL="682625" indent="-682625">
              <a:buNone/>
              <a:tabLst>
                <a:tab pos="3341459" algn="l"/>
              </a:tabLst>
            </a:pPr>
            <a:r>
              <a:rPr lang="en-US" dirty="0"/>
              <a:t>i.e., After the </a:t>
            </a:r>
            <a:r>
              <a:rPr lang="en-US" dirty="0" err="1"/>
              <a:t>semijoin</a:t>
            </a:r>
            <a:r>
              <a:rPr lang="en-US" dirty="0"/>
              <a:t>, only attributes from </a:t>
            </a:r>
            <a:r>
              <a:rPr lang="en-US" b="1" dirty="0"/>
              <a:t>R</a:t>
            </a:r>
            <a:r>
              <a:rPr lang="en-US" dirty="0"/>
              <a:t> are included in the result.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C0989-7ABD-4AD2-8F2F-F3328A04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19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vs Join Examples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41658-AC9D-4D09-BBDC-19B5B557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0B7C1-CF01-44E1-B7A5-52357823B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280" y="3652664"/>
            <a:ext cx="7292906" cy="489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653444-8D46-4ACF-B656-F7D4DBCD2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8" y="3580656"/>
            <a:ext cx="49149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60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Division (Quotient)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idx="1"/>
          </p:nvPr>
        </p:nvSpPr>
        <p:spPr>
          <a:xfrm>
            <a:off x="1229342" y="3540194"/>
            <a:ext cx="10529641" cy="5369053"/>
          </a:xfrm>
          <a:noFill/>
          <a:ln/>
        </p:spPr>
        <p:txBody>
          <a:bodyPr/>
          <a:lstStyle/>
          <a:p>
            <a:pPr>
              <a:tabLst>
                <a:tab pos="1390769" algn="l"/>
                <a:tab pos="2600919" algn="l"/>
              </a:tabLst>
            </a:pPr>
            <a:r>
              <a:rPr lang="en-US" dirty="0"/>
              <a:t>Given relations</a:t>
            </a:r>
          </a:p>
          <a:p>
            <a:pPr lvl="1">
              <a:tabLst>
                <a:tab pos="1390769" algn="l"/>
                <a:tab pos="2600919" algn="l"/>
              </a:tabLst>
            </a:pPr>
            <a:r>
              <a:rPr lang="en-US" i="1" dirty="0"/>
              <a:t>R</a:t>
            </a:r>
            <a:r>
              <a:rPr lang="en-US" dirty="0"/>
              <a:t> of degree 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dirty="0"/>
              <a:t> (</a:t>
            </a:r>
            <a:r>
              <a:rPr lang="en-US" i="1" dirty="0"/>
              <a:t>R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50000" dirty="0"/>
              <a:t>1</a:t>
            </a:r>
            <a:r>
              <a:rPr lang="en-US" dirty="0"/>
              <a:t>}) </a:t>
            </a:r>
          </a:p>
          <a:p>
            <a:pPr lvl="1">
              <a:tabLst>
                <a:tab pos="1390769" algn="l"/>
                <a:tab pos="2600919" algn="l"/>
              </a:tabLst>
            </a:pPr>
            <a:r>
              <a:rPr lang="en-US" i="1" dirty="0"/>
              <a:t>S</a:t>
            </a:r>
            <a:r>
              <a:rPr lang="en-US" dirty="0"/>
              <a:t> of degree </a:t>
            </a:r>
            <a:r>
              <a:rPr lang="en-US" i="1" dirty="0"/>
              <a:t>k</a:t>
            </a:r>
            <a:r>
              <a:rPr lang="en-US" baseline="-25000" dirty="0"/>
              <a:t>2  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 = {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B</a:t>
            </a:r>
            <a:r>
              <a:rPr lang="en-US" i="1" baseline="-25000" dirty="0"/>
              <a:t>k</a:t>
            </a:r>
            <a:r>
              <a:rPr lang="en-US" baseline="-50000" dirty="0"/>
              <a:t>2</a:t>
            </a:r>
            <a:r>
              <a:rPr lang="en-US" dirty="0"/>
              <a:t>}) </a:t>
            </a:r>
          </a:p>
          <a:p>
            <a:pPr marL="393700" lvl="1" indent="0">
              <a:buNone/>
              <a:tabLst>
                <a:tab pos="1390769" algn="l"/>
                <a:tab pos="2600919" algn="l"/>
              </a:tabLst>
            </a:pPr>
            <a:r>
              <a:rPr lang="en-US" dirty="0"/>
              <a:t>Let </a:t>
            </a:r>
            <a:r>
              <a:rPr lang="en-US" i="1" dirty="0"/>
              <a:t>A</a:t>
            </a:r>
            <a:r>
              <a:rPr lang="en-US" dirty="0"/>
              <a:t> = 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50000" dirty="0"/>
              <a:t>1</a:t>
            </a:r>
            <a:r>
              <a:rPr lang="en-US" dirty="0"/>
              <a:t>} [i.e.,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)] and </a:t>
            </a:r>
            <a:r>
              <a:rPr lang="en-US" i="1" dirty="0"/>
              <a:t>B</a:t>
            </a:r>
            <a:r>
              <a:rPr lang="en-US" dirty="0"/>
              <a:t> = {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i="1" dirty="0"/>
              <a:t>B</a:t>
            </a:r>
            <a:r>
              <a:rPr lang="en-US" i="1" baseline="-25000" dirty="0"/>
              <a:t>k</a:t>
            </a:r>
            <a:r>
              <a:rPr lang="en-US" baseline="-50000" dirty="0"/>
              <a:t>2</a:t>
            </a:r>
            <a:r>
              <a:rPr lang="en-US" dirty="0"/>
              <a:t>} [i.e.,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)] and </a:t>
            </a:r>
            <a:r>
              <a:rPr lang="en-US" b="1" i="1" dirty="0"/>
              <a:t>B</a:t>
            </a:r>
            <a:r>
              <a:rPr lang="en-US" b="1" dirty="0"/>
              <a:t> </a:t>
            </a:r>
            <a:r>
              <a:rPr lang="en-US" b="1" dirty="0">
                <a:sym typeface="Symbol" charset="0"/>
              </a:rPr>
              <a:t> </a:t>
            </a:r>
            <a:r>
              <a:rPr lang="en-US" b="1" i="1" dirty="0">
                <a:sym typeface="Symbol" charset="0"/>
              </a:rPr>
              <a:t>A</a:t>
            </a:r>
            <a:r>
              <a:rPr lang="en-US" i="1" dirty="0">
                <a:sym typeface="Symbol" charset="0"/>
              </a:rPr>
              <a:t>.</a:t>
            </a:r>
            <a:endParaRPr lang="en-US" dirty="0"/>
          </a:p>
          <a:p>
            <a:pPr marL="393700" lvl="1" indent="0">
              <a:buNone/>
              <a:tabLst>
                <a:tab pos="1390769" algn="l"/>
                <a:tab pos="2600919" algn="l"/>
              </a:tabLst>
            </a:pPr>
            <a:r>
              <a:rPr lang="en-US" dirty="0"/>
              <a:t>Then,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÷ </a:t>
            </a:r>
            <a:r>
              <a:rPr lang="en-US" i="1" dirty="0"/>
              <a:t>S</a:t>
            </a:r>
            <a:r>
              <a:rPr lang="en-US" dirty="0"/>
              <a:t> gives </a:t>
            </a:r>
            <a:r>
              <a:rPr lang="en-US" i="1" dirty="0"/>
              <a:t>T </a:t>
            </a:r>
            <a:r>
              <a:rPr lang="en-US" dirty="0"/>
              <a:t>of degree </a:t>
            </a:r>
            <a:r>
              <a:rPr lang="en-US" i="1" dirty="0"/>
              <a:t>k</a:t>
            </a:r>
            <a:r>
              <a:rPr lang="en-US" baseline="-25000" dirty="0"/>
              <a:t>1</a:t>
            </a:r>
            <a:r>
              <a:rPr lang="en-US" dirty="0"/>
              <a:t>-</a:t>
            </a:r>
            <a:r>
              <a:rPr lang="en-US" i="1" dirty="0"/>
              <a:t>k</a:t>
            </a:r>
            <a:r>
              <a:rPr lang="en-US" baseline="-25000" dirty="0"/>
              <a:t>2 </a:t>
            </a:r>
            <a:r>
              <a:rPr lang="en-US" dirty="0"/>
              <a:t>[i.e.,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) where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-</a:t>
            </a:r>
            <a:r>
              <a:rPr lang="en-US" i="1" dirty="0"/>
              <a:t>B</a:t>
            </a:r>
            <a:r>
              <a:rPr lang="en-US" dirty="0"/>
              <a:t>] such that for a tuple </a:t>
            </a:r>
            <a:r>
              <a:rPr lang="en-US" i="1" dirty="0"/>
              <a:t>t</a:t>
            </a:r>
            <a:r>
              <a:rPr lang="en-US" dirty="0"/>
              <a:t> to appear in </a:t>
            </a:r>
            <a:r>
              <a:rPr lang="en-US" i="1" dirty="0"/>
              <a:t>T</a:t>
            </a:r>
            <a:r>
              <a:rPr lang="en-US" dirty="0"/>
              <a:t>, the values in </a:t>
            </a:r>
            <a:r>
              <a:rPr lang="en-US" i="1" dirty="0"/>
              <a:t>t</a:t>
            </a:r>
            <a:r>
              <a:rPr lang="en-US" dirty="0"/>
              <a:t> must appear in </a:t>
            </a:r>
            <a:r>
              <a:rPr lang="en-US" i="1" dirty="0"/>
              <a:t>R</a:t>
            </a:r>
            <a:r>
              <a:rPr lang="en-US" dirty="0"/>
              <a:t> in combination with </a:t>
            </a:r>
            <a:r>
              <a:rPr lang="en-US" b="1" i="1" dirty="0">
                <a:solidFill>
                  <a:schemeClr val="hlink"/>
                </a:solidFill>
              </a:rPr>
              <a:t>every</a:t>
            </a:r>
            <a:r>
              <a:rPr lang="en-US" i="1" dirty="0">
                <a:solidFill>
                  <a:schemeClr val="hlink"/>
                </a:solidFill>
              </a:rPr>
              <a:t> tuple</a:t>
            </a:r>
            <a:r>
              <a:rPr lang="en-US" dirty="0"/>
              <a:t> in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pPr>
              <a:tabLst>
                <a:tab pos="1390769" algn="l"/>
                <a:tab pos="2600919" algn="l"/>
              </a:tabLst>
            </a:pPr>
            <a:r>
              <a:rPr lang="en-US" dirty="0"/>
              <a:t>Derivation</a:t>
            </a:r>
          </a:p>
          <a:p>
            <a:pPr marL="393700" lvl="1" indent="0">
              <a:buNone/>
              <a:tabLst>
                <a:tab pos="1390769" algn="l"/>
                <a:tab pos="2600919" algn="l"/>
              </a:tabLst>
            </a:pPr>
            <a:r>
              <a:rPr lang="en-US" i="1" dirty="0"/>
              <a:t>R</a:t>
            </a:r>
            <a:r>
              <a:rPr lang="en-US" dirty="0"/>
              <a:t> ÷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dirty="0">
                <a:latin typeface="Symbol" charset="0"/>
                <a:sym typeface="Symbol"/>
              </a:rPr>
              <a:t></a:t>
            </a:r>
            <a:r>
              <a:rPr lang="en-US" i="1" baseline="-25000" dirty="0"/>
              <a:t>Y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– </a:t>
            </a:r>
            <a:r>
              <a:rPr lang="en-US" dirty="0">
                <a:latin typeface="Symbol" charset="0"/>
                <a:sym typeface="Symbol"/>
              </a:rPr>
              <a:t></a:t>
            </a:r>
            <a:r>
              <a:rPr lang="en-US" i="1" baseline="-25000" dirty="0"/>
              <a:t>Y</a:t>
            </a:r>
            <a:r>
              <a:rPr lang="en-US" dirty="0"/>
              <a:t>((</a:t>
            </a:r>
            <a:r>
              <a:rPr lang="en-US" dirty="0">
                <a:latin typeface="Symbol" charset="0"/>
                <a:sym typeface="Symbol"/>
              </a:rPr>
              <a:t></a:t>
            </a:r>
            <a:r>
              <a:rPr lang="en-US" i="1" baseline="-25000" dirty="0"/>
              <a:t>Y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  <a:r>
              <a:rPr lang="en-US" sz="2800" dirty="0">
                <a:latin typeface="Symbol" charset="0"/>
              </a:rPr>
              <a:t> </a:t>
            </a:r>
            <a:r>
              <a:rPr lang="en-US" sz="2800" dirty="0">
                <a:sym typeface="Symbol"/>
              </a:rPr>
              <a:t>×</a:t>
            </a:r>
            <a:r>
              <a:rPr lang="en-US" sz="2800" dirty="0">
                <a:latin typeface="Symbol" charset="0"/>
              </a:rPr>
              <a:t> </a:t>
            </a:r>
            <a:r>
              <a:rPr lang="en-US" i="1" dirty="0"/>
              <a:t>S</a:t>
            </a:r>
            <a:r>
              <a:rPr lang="en-US" dirty="0"/>
              <a:t>) – </a:t>
            </a:r>
            <a:r>
              <a:rPr lang="en-US" i="1" dirty="0"/>
              <a:t>R</a:t>
            </a:r>
            <a:r>
              <a:rPr lang="en-US" dirty="0"/>
              <a:t>)</a:t>
            </a:r>
          </a:p>
          <a:p>
            <a:pPr marL="393700" lvl="1" indent="0">
              <a:buNone/>
              <a:tabLst>
                <a:tab pos="1390769" algn="l"/>
                <a:tab pos="2600919" algn="l"/>
              </a:tabLst>
            </a:pPr>
            <a:r>
              <a:rPr lang="en-US" dirty="0"/>
              <a:t>Where </a:t>
            </a:r>
            <a:r>
              <a:rPr lang="en-US" i="1" baseline="-25000" dirty="0"/>
              <a:t>Y = A - B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9F6D8-DFAA-43A0-825E-EC9E554A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56363" y="4768427"/>
            <a:ext cx="182384" cy="42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>
              <a:lnSpc>
                <a:spcPct val="85000"/>
              </a:lnSpc>
            </a:pPr>
            <a:r>
              <a:rPr lang="en-US" sz="2600" b="1" dirty="0">
                <a:latin typeface="Book Antiqua"/>
              </a:rPr>
              <a:t>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Domains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85776" y="3220616"/>
            <a:ext cx="11750724" cy="6048672"/>
          </a:xfrm>
          <a:noFill/>
          <a:ln/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400" dirty="0"/>
              <a:t>A </a:t>
            </a:r>
            <a:r>
              <a:rPr lang="en-US" sz="3400" b="1" dirty="0"/>
              <a:t>domain</a:t>
            </a:r>
            <a:r>
              <a:rPr lang="en-US" sz="3400" dirty="0"/>
              <a:t> is a </a:t>
            </a:r>
            <a:r>
              <a:rPr lang="en-US" sz="3400" i="1" dirty="0"/>
              <a:t>type</a:t>
            </a:r>
            <a:r>
              <a:rPr lang="en-US" sz="3400" dirty="0"/>
              <a:t> in the programming language sense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Name: String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Salary: Real</a:t>
            </a:r>
          </a:p>
          <a:p>
            <a:pPr>
              <a:lnSpc>
                <a:spcPct val="120000"/>
              </a:lnSpc>
            </a:pPr>
            <a:r>
              <a:rPr lang="en-US" sz="3400" b="1" dirty="0"/>
              <a:t>Domain values </a:t>
            </a:r>
            <a:r>
              <a:rPr lang="en-US" sz="3400" dirty="0"/>
              <a:t>is a set of acceptable values for a variable of a given type.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Name: </a:t>
            </a:r>
            <a:r>
              <a:rPr lang="en-US" sz="2800" dirty="0" err="1"/>
              <a:t>CdnNames</a:t>
            </a:r>
            <a:r>
              <a:rPr lang="en-US" sz="2800" dirty="0"/>
              <a:t> = {…}, 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Salary: </a:t>
            </a:r>
            <a:r>
              <a:rPr lang="en-US" sz="2800" dirty="0" err="1"/>
              <a:t>ProfSalary</a:t>
            </a:r>
            <a:r>
              <a:rPr lang="en-US" sz="2800" dirty="0"/>
              <a:t> = {45,000 - 150,000} 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Simple/Composite domains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Address = Street name + street number + city + province + postal code</a:t>
            </a:r>
          </a:p>
          <a:p>
            <a:pPr>
              <a:lnSpc>
                <a:spcPct val="110000"/>
              </a:lnSpc>
            </a:pPr>
            <a:r>
              <a:rPr lang="en-US" sz="3400" b="1" dirty="0"/>
              <a:t>Domain compatibility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Binary operations (e.g., comparison to one another, addition, etc.) can be performed on </a:t>
            </a:r>
            <a:r>
              <a:rPr lang="en-US" sz="2800" i="1" dirty="0"/>
              <a:t>compatible domains</a:t>
            </a:r>
            <a:r>
              <a:rPr lang="en-US" sz="28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1FF89-4F4C-4D61-AED5-E62F0F21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93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Division Example</a:t>
            </a:r>
          </a:p>
        </p:txBody>
      </p:sp>
      <p:pic>
        <p:nvPicPr>
          <p:cNvPr id="3" name="Picture 2" descr="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44" y="4105170"/>
            <a:ext cx="10030792" cy="54521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2CAAF3-2060-4CCB-B724-8D955B53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09F620-5658-4AC9-9218-A11A982C21AA}"/>
              </a:ext>
            </a:extLst>
          </p:cNvPr>
          <p:cNvSpPr/>
          <p:nvPr/>
        </p:nvSpPr>
        <p:spPr>
          <a:xfrm>
            <a:off x="669752" y="3148608"/>
            <a:ext cx="11593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mbusRomNo9L-Regu"/>
              </a:rPr>
              <a:t>The query: Find the employee numbers of those employees who are assigned to </a:t>
            </a:r>
            <a:r>
              <a:rPr lang="en-US" sz="2400" b="1" dirty="0">
                <a:latin typeface="NimbusRomNo9L-Regu"/>
              </a:rPr>
              <a:t>all</a:t>
            </a:r>
            <a:r>
              <a:rPr lang="en-US" sz="2400" dirty="0">
                <a:latin typeface="NimbusRomNo9L-Regu"/>
              </a:rPr>
              <a:t> the projects that have a budget greater than $200,000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the properties that the result should hold</a:t>
            </a:r>
          </a:p>
          <a:p>
            <a:r>
              <a:rPr lang="en-US" b="1" dirty="0"/>
              <a:t>Declarative</a:t>
            </a:r>
            <a:r>
              <a:rPr lang="en-US" dirty="0"/>
              <a:t>/what (as in Relational Calculus) vs </a:t>
            </a:r>
            <a:r>
              <a:rPr lang="en-US" b="1" dirty="0"/>
              <a:t>procedural</a:t>
            </a:r>
            <a:r>
              <a:rPr lang="en-US" dirty="0"/>
              <a:t>/how (as in Relational Algebra)</a:t>
            </a:r>
          </a:p>
          <a:p>
            <a:r>
              <a:rPr lang="en-US" dirty="0"/>
              <a:t>Two categories:</a:t>
            </a:r>
          </a:p>
          <a:p>
            <a:pPr lvl="1"/>
            <a:r>
              <a:rPr lang="en-US" sz="2400" dirty="0"/>
              <a:t>Tuple relational calculus</a:t>
            </a:r>
          </a:p>
          <a:p>
            <a:pPr lvl="1"/>
            <a:r>
              <a:rPr lang="en-US" sz="2400" dirty="0"/>
              <a:t>Domain relational calculus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61059-733D-4AF2-939B-849EE22D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20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Relational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792" y="3220616"/>
            <a:ext cx="11377264" cy="6112390"/>
          </a:xfrm>
        </p:spPr>
        <p:txBody>
          <a:bodyPr>
            <a:normAutofit/>
          </a:bodyPr>
          <a:lstStyle/>
          <a:p>
            <a:r>
              <a:rPr lang="en-US" dirty="0"/>
              <a:t>Query of the form {</a:t>
            </a:r>
            <a:r>
              <a:rPr lang="en-US" i="1" dirty="0" err="1"/>
              <a:t>t</a:t>
            </a:r>
            <a:r>
              <a:rPr lang="en-US" dirty="0" err="1"/>
              <a:t>|</a:t>
            </a:r>
            <a:r>
              <a:rPr lang="en-US" i="1" dirty="0" err="1"/>
              <a:t>F</a:t>
            </a:r>
            <a:r>
              <a:rPr lang="en-US" dirty="0"/>
              <a:t>{</a:t>
            </a:r>
            <a:r>
              <a:rPr lang="en-US" i="1" dirty="0"/>
              <a:t>t</a:t>
            </a:r>
            <a:r>
              <a:rPr lang="en-US" dirty="0"/>
              <a:t>}} where </a:t>
            </a:r>
          </a:p>
          <a:p>
            <a:pPr lvl="1"/>
            <a:r>
              <a:rPr lang="en-US" i="1" dirty="0"/>
              <a:t>t</a:t>
            </a:r>
            <a:r>
              <a:rPr lang="en-US" dirty="0"/>
              <a:t> is a tuple variable</a:t>
            </a:r>
          </a:p>
          <a:p>
            <a:pPr lvl="1"/>
            <a:r>
              <a:rPr lang="en-US" i="1" dirty="0"/>
              <a:t>F</a:t>
            </a:r>
            <a:r>
              <a:rPr lang="en-US" dirty="0"/>
              <a:t> is a well-formed formula </a:t>
            </a:r>
          </a:p>
          <a:p>
            <a:r>
              <a:rPr lang="en-US" dirty="0"/>
              <a:t>Atomic formula</a:t>
            </a:r>
          </a:p>
          <a:p>
            <a:pPr lvl="1"/>
            <a:r>
              <a:rPr lang="en-US" dirty="0"/>
              <a:t>Tuple-variable membership expressions</a:t>
            </a:r>
          </a:p>
          <a:p>
            <a:pPr lvl="2"/>
            <a:r>
              <a:rPr lang="en-US" i="1" dirty="0" err="1"/>
              <a:t>R</a:t>
            </a:r>
            <a:r>
              <a:rPr lang="en-US" dirty="0" err="1"/>
              <a:t>.</a:t>
            </a:r>
            <a:r>
              <a:rPr lang="en-US" i="1" dirty="0" err="1"/>
              <a:t>t</a:t>
            </a:r>
            <a:r>
              <a:rPr lang="en-US" dirty="0"/>
              <a:t> or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: tuple </a:t>
            </a:r>
            <a:r>
              <a:rPr lang="en-US" i="1" dirty="0"/>
              <a:t>t</a:t>
            </a:r>
            <a:r>
              <a:rPr lang="en-US" dirty="0"/>
              <a:t> belongs to relation </a:t>
            </a:r>
            <a:r>
              <a:rPr lang="en-US" i="1" dirty="0"/>
              <a:t>R</a:t>
            </a:r>
          </a:p>
          <a:p>
            <a:pPr lvl="1"/>
            <a:r>
              <a:rPr lang="en-US" dirty="0"/>
              <a:t>Conditions</a:t>
            </a:r>
          </a:p>
          <a:p>
            <a:pPr lvl="2"/>
            <a:r>
              <a:rPr lang="en-US" i="1" dirty="0"/>
              <a:t>s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dirty="0"/>
              <a:t>]</a:t>
            </a:r>
            <a:r>
              <a:rPr lang="en-US" dirty="0">
                <a:latin typeface="Symbol" charset="0"/>
                <a:sym typeface="Symbol" charset="0"/>
              </a:rPr>
              <a:t> 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[</a:t>
            </a:r>
            <a:r>
              <a:rPr lang="en-US" i="1" dirty="0"/>
              <a:t>B</a:t>
            </a:r>
            <a:r>
              <a:rPr lang="en-US" dirty="0"/>
              <a:t>];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dirty="0"/>
              <a:t> are tuple variables,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components of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dirty="0"/>
              <a:t>, respectively, </a:t>
            </a:r>
            <a:r>
              <a:rPr lang="en-US" dirty="0">
                <a:latin typeface="Symbol" charset="0"/>
                <a:sym typeface="Symbol" charset="0"/>
              </a:rPr>
              <a:t> </a:t>
            </a:r>
            <a:r>
              <a:rPr lang="en-US" dirty="0">
                <a:latin typeface="Symbol" charset="0"/>
                <a:sym typeface="Symbol"/>
              </a:rPr>
              <a:t></a:t>
            </a:r>
            <a:r>
              <a:rPr lang="en-US" dirty="0"/>
              <a:t> {&lt;,&gt;, =,≠, ≤, ≥}; e.g., </a:t>
            </a:r>
            <a:r>
              <a:rPr lang="en-US" i="1" dirty="0"/>
              <a:t>s</a:t>
            </a:r>
            <a:r>
              <a:rPr lang="en-US" dirty="0"/>
              <a:t>[SAL] &gt; </a:t>
            </a:r>
            <a:r>
              <a:rPr lang="en-US" i="1" dirty="0"/>
              <a:t>t</a:t>
            </a:r>
            <a:r>
              <a:rPr lang="en-US" dirty="0"/>
              <a:t>[SAL]</a:t>
            </a:r>
          </a:p>
          <a:p>
            <a:pPr lvl="2"/>
            <a:r>
              <a:rPr lang="en-US" i="1" dirty="0"/>
              <a:t>s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dirty="0"/>
              <a:t>]</a:t>
            </a:r>
            <a:r>
              <a:rPr lang="en-US" dirty="0">
                <a:latin typeface="Symbol" charset="0"/>
                <a:sym typeface="Symbol" charset="0"/>
              </a:rPr>
              <a:t> 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; </a:t>
            </a:r>
            <a:r>
              <a:rPr lang="en-US" i="1" dirty="0"/>
              <a:t>s, A</a:t>
            </a:r>
            <a:r>
              <a:rPr lang="en-US" dirty="0"/>
              <a:t>, and </a:t>
            </a:r>
            <a:r>
              <a:rPr lang="en-US" dirty="0">
                <a:latin typeface="Symbol" charset="0"/>
                <a:sym typeface="Symbol" charset="0"/>
              </a:rPr>
              <a:t> </a:t>
            </a:r>
            <a:r>
              <a:rPr lang="en-US" dirty="0"/>
              <a:t>as defined above, </a:t>
            </a:r>
            <a:r>
              <a:rPr lang="en-US" i="1" dirty="0"/>
              <a:t>c</a:t>
            </a:r>
            <a:r>
              <a:rPr lang="en-US" dirty="0"/>
              <a:t> is a constant; e.g., </a:t>
            </a:r>
            <a:r>
              <a:rPr lang="en-US" i="1" dirty="0"/>
              <a:t>s</a:t>
            </a:r>
            <a:r>
              <a:rPr lang="en-US" dirty="0"/>
              <a:t>[ENAME] = ‘Smith’ </a:t>
            </a:r>
          </a:p>
          <a:p>
            <a:r>
              <a:rPr lang="en-US" b="1" dirty="0"/>
              <a:t>SQL</a:t>
            </a:r>
            <a:r>
              <a:rPr lang="en-US" dirty="0"/>
              <a:t> is an example of tuple relational calculus (at least in its simple form)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2FC61-BE53-42A6-A73B-EF9A2B3C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41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DE35-979A-4695-9A8B-C8359B03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7C90-3EA7-47DD-8E3D-C1132611F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01738" indent="-1201738">
              <a:buNone/>
            </a:pPr>
            <a:r>
              <a:rPr lang="en-US" dirty="0"/>
              <a:t>Query: “Find the names of employees working on the CAD/CAM project”</a:t>
            </a:r>
          </a:p>
          <a:p>
            <a:pPr marL="0" indent="0">
              <a:buNone/>
            </a:pPr>
            <a:r>
              <a:rPr lang="en-US" dirty="0"/>
              <a:t>can be expressed as follows:</a:t>
            </a:r>
          </a:p>
          <a:p>
            <a:pPr marL="487673" lvl="1" indent="0">
              <a:buNone/>
            </a:pPr>
            <a:r>
              <a:rPr lang="en-US" sz="2400" dirty="0"/>
              <a:t>SELECT EMP.ENAME</a:t>
            </a:r>
          </a:p>
          <a:p>
            <a:pPr marL="487673" lvl="1" indent="0">
              <a:buNone/>
            </a:pPr>
            <a:r>
              <a:rPr lang="en-US" sz="2400" dirty="0"/>
              <a:t>FROM EMP,ASG,PROJ</a:t>
            </a:r>
          </a:p>
          <a:p>
            <a:pPr marL="487673" lvl="1" indent="0">
              <a:buNone/>
            </a:pPr>
            <a:r>
              <a:rPr lang="en-US" sz="2400" dirty="0"/>
              <a:t>WHERE EMP.ENO = ASG.ENO</a:t>
            </a:r>
          </a:p>
          <a:p>
            <a:pPr marL="487673" lvl="1" indent="0">
              <a:buNone/>
            </a:pPr>
            <a:r>
              <a:rPr lang="en-US" sz="2400" dirty="0"/>
              <a:t>AND ASG.PNO = PROJ.PNO</a:t>
            </a:r>
          </a:p>
          <a:p>
            <a:pPr marL="487673" lvl="1" indent="0">
              <a:buNone/>
            </a:pPr>
            <a:r>
              <a:rPr lang="en-US" sz="2400" dirty="0"/>
              <a:t>AND PROJ.PNAME = "CAD/CAM"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4408D-3AA7-41EE-8F6F-6172261D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05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DE35-979A-4695-9A8B-C8359B03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7C90-3EA7-47DD-8E3D-C1132611F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01738" indent="-1201738">
              <a:buNone/>
            </a:pPr>
            <a:r>
              <a:rPr lang="en-US" dirty="0"/>
              <a:t>An Update Query: “Replace the salary of programmers by $25,000”</a:t>
            </a:r>
          </a:p>
          <a:p>
            <a:pPr marL="0" indent="0">
              <a:buNone/>
            </a:pPr>
            <a:r>
              <a:rPr lang="en-US" dirty="0"/>
              <a:t>can be expressed as follows:</a:t>
            </a:r>
          </a:p>
          <a:p>
            <a:pPr marL="487673" lvl="1" indent="0">
              <a:buNone/>
            </a:pPr>
            <a:r>
              <a:rPr lang="en-US" sz="2516" dirty="0"/>
              <a:t>UPDATE PAY</a:t>
            </a:r>
          </a:p>
          <a:p>
            <a:pPr marL="487673" lvl="1" indent="0">
              <a:buNone/>
            </a:pPr>
            <a:r>
              <a:rPr lang="en-US" sz="2516" dirty="0"/>
              <a:t>SET SAL = 25000</a:t>
            </a:r>
          </a:p>
          <a:p>
            <a:pPr marL="487673" lvl="1" indent="0">
              <a:buNone/>
            </a:pPr>
            <a:r>
              <a:rPr lang="en-US" sz="2516" dirty="0"/>
              <a:t>WHERE PAY.TITLE = "Programmer"</a:t>
            </a:r>
            <a:endParaRPr lang="en-US" sz="7716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4408D-3AA7-41EE-8F6F-6172261D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76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Relational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281288"/>
            <a:ext cx="12293600" cy="1811536"/>
          </a:xfrm>
        </p:spPr>
        <p:txBody>
          <a:bodyPr/>
          <a:lstStyle/>
          <a:p>
            <a:r>
              <a:rPr lang="en-US" dirty="0"/>
              <a:t>Query of the form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 err="1"/>
              <a:t>|</a:t>
            </a:r>
            <a:r>
              <a:rPr lang="en-US" i="1" dirty="0" err="1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) where </a:t>
            </a:r>
          </a:p>
          <a:p>
            <a:pPr lvl="1"/>
            <a:r>
              <a:rPr lang="en-US" i="1" dirty="0"/>
              <a:t>F</a:t>
            </a:r>
            <a:r>
              <a:rPr lang="en-US" dirty="0"/>
              <a:t> is a well-formed formula in which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 are the free variables</a:t>
            </a:r>
          </a:p>
          <a:p>
            <a:r>
              <a:rPr lang="en-US" dirty="0"/>
              <a:t>QBE is an example</a:t>
            </a:r>
          </a:p>
        </p:txBody>
      </p:sp>
      <p:pic>
        <p:nvPicPr>
          <p:cNvPr id="5" name="Picture 4" descr="Fig-2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20" y="5385731"/>
            <a:ext cx="6066532" cy="39555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0581B-2EEE-4BA8-9235-2FCF02FE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73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924" y="3137272"/>
            <a:ext cx="4647332" cy="6420048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interconnected</a:t>
            </a:r>
            <a:r>
              <a:rPr lang="en-US" dirty="0"/>
              <a:t> collection of </a:t>
            </a:r>
            <a:r>
              <a:rPr lang="en-US" dirty="0">
                <a:solidFill>
                  <a:srgbClr val="FF0000"/>
                </a:solidFill>
              </a:rPr>
              <a:t>autonomous</a:t>
            </a:r>
            <a:r>
              <a:rPr lang="en-US" dirty="0"/>
              <a:t> computers that are capable of exchanging information among themselves.</a:t>
            </a:r>
          </a:p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Hosts (nodes, end systems)</a:t>
            </a:r>
          </a:p>
          <a:p>
            <a:pPr lvl="1"/>
            <a:r>
              <a:rPr lang="en-US" dirty="0"/>
              <a:t>Switches</a:t>
            </a:r>
          </a:p>
          <a:p>
            <a:pPr lvl="1"/>
            <a:r>
              <a:rPr lang="en-US" dirty="0"/>
              <a:t>Communication link</a:t>
            </a:r>
          </a:p>
        </p:txBody>
      </p:sp>
      <p:pic>
        <p:nvPicPr>
          <p:cNvPr id="4" name="Picture 3" descr="Fig-2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08" y="2736304"/>
            <a:ext cx="6541720" cy="682101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23411-C4CA-42F9-8F5A-0F3DA480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69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12" y="3220616"/>
            <a:ext cx="12293600" cy="803424"/>
          </a:xfrm>
        </p:spPr>
        <p:txBody>
          <a:bodyPr/>
          <a:lstStyle/>
          <a:p>
            <a:r>
              <a:rPr lang="en-US" dirty="0"/>
              <a:t>Network of networks</a:t>
            </a:r>
          </a:p>
        </p:txBody>
      </p:sp>
      <p:pic>
        <p:nvPicPr>
          <p:cNvPr id="4" name="Picture 3" descr="Fig-2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36" y="3916693"/>
            <a:ext cx="8568952" cy="57126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5798E-FDD7-4F3D-B68B-D5734A55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1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42" y="3364632"/>
            <a:ext cx="11033698" cy="58326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According to scale (geographic distribution)</a:t>
            </a:r>
          </a:p>
          <a:p>
            <a:pPr lvl="1"/>
            <a:r>
              <a:rPr lang="en-US" b="1" dirty="0"/>
              <a:t>Wide are network (WAN)</a:t>
            </a:r>
          </a:p>
          <a:p>
            <a:pPr lvl="2"/>
            <a:r>
              <a:rPr lang="en-US" dirty="0"/>
              <a:t>Distance between any two nodes &gt; 20km and can go as high as thousands of </a:t>
            </a:r>
            <a:r>
              <a:rPr lang="en-US" dirty="0" err="1"/>
              <a:t>kms</a:t>
            </a:r>
            <a:endParaRPr lang="en-US" dirty="0"/>
          </a:p>
          <a:p>
            <a:pPr lvl="2"/>
            <a:r>
              <a:rPr lang="en-US" dirty="0"/>
              <a:t>Long delays due to distance traveled </a:t>
            </a:r>
          </a:p>
          <a:p>
            <a:pPr lvl="2"/>
            <a:r>
              <a:rPr lang="en-US" dirty="0"/>
              <a:t>Heterogeneity of transmission media</a:t>
            </a:r>
          </a:p>
          <a:p>
            <a:pPr lvl="2"/>
            <a:r>
              <a:rPr lang="en-US" dirty="0"/>
              <a:t>Speeds of 150Mbps to 10Gbps (OC192 on the backbone)</a:t>
            </a:r>
          </a:p>
          <a:p>
            <a:pPr lvl="1"/>
            <a:r>
              <a:rPr lang="en-US" b="1" dirty="0"/>
              <a:t>Local area network (LAN)</a:t>
            </a:r>
          </a:p>
          <a:p>
            <a:pPr lvl="2"/>
            <a:r>
              <a:rPr lang="en-US" dirty="0"/>
              <a:t>Limited in geographic scope (usually &lt; 2km)</a:t>
            </a:r>
          </a:p>
          <a:p>
            <a:pPr lvl="2"/>
            <a:r>
              <a:rPr lang="en-US" dirty="0"/>
              <a:t>Speeds 10-1000 Mbps</a:t>
            </a:r>
          </a:p>
          <a:p>
            <a:pPr lvl="2"/>
            <a:r>
              <a:rPr lang="en-US" dirty="0"/>
              <a:t>Short delays and low noise</a:t>
            </a:r>
          </a:p>
          <a:p>
            <a:pPr lvl="1"/>
            <a:r>
              <a:rPr lang="en-US" b="1" dirty="0"/>
              <a:t>Metropolitan area network (MAN)</a:t>
            </a:r>
          </a:p>
          <a:p>
            <a:pPr lvl="2"/>
            <a:r>
              <a:rPr lang="en-US" dirty="0"/>
              <a:t>In between LAN and WAN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7CF31-3BD4-43B2-97DC-78DF2AE6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79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Networks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42" y="3292624"/>
            <a:ext cx="10673658" cy="61206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Topology</a:t>
            </a:r>
          </a:p>
          <a:p>
            <a:pPr lvl="1"/>
            <a:r>
              <a:rPr lang="en-US" b="1" dirty="0"/>
              <a:t>Irregular: </a:t>
            </a:r>
            <a:r>
              <a:rPr lang="en-US" dirty="0"/>
              <a:t>No regularity in the interconnection – e.g., Internet</a:t>
            </a:r>
          </a:p>
          <a:p>
            <a:pPr lvl="1"/>
            <a:r>
              <a:rPr lang="en-US" b="1" dirty="0"/>
              <a:t>Bus: </a:t>
            </a:r>
          </a:p>
          <a:p>
            <a:pPr marL="962340" lvl="2" indent="0">
              <a:buNone/>
            </a:pPr>
            <a:r>
              <a:rPr lang="en-US" sz="2000" dirty="0"/>
              <a:t>All workstations are connected in succession (a "bus" arrangement) on a single cable. </a:t>
            </a:r>
          </a:p>
          <a:p>
            <a:pPr marL="962340" lvl="2" indent="0">
              <a:buNone/>
            </a:pPr>
            <a:r>
              <a:rPr lang="en-US" sz="2000" dirty="0"/>
              <a:t>All transmissions go to all the connected workstations. </a:t>
            </a:r>
            <a:br>
              <a:rPr lang="en-US" sz="2000" dirty="0"/>
            </a:br>
            <a:r>
              <a:rPr lang="en-US" sz="2000" dirty="0"/>
              <a:t>Each workstation then selects the transmissions it should receive based on the address information contained in the transmission.</a:t>
            </a:r>
            <a:endParaRPr lang="en-US" sz="2000" b="1" dirty="0"/>
          </a:p>
          <a:p>
            <a:pPr marL="962340" lvl="2" indent="0">
              <a:buNone/>
            </a:pPr>
            <a:r>
              <a:rPr lang="en-US" sz="2000" dirty="0"/>
              <a:t>e.g., </a:t>
            </a:r>
            <a:r>
              <a:rPr lang="en-US" sz="2000" b="1" dirty="0"/>
              <a:t>10BASE5</a:t>
            </a:r>
            <a:r>
              <a:rPr lang="en-US" sz="2000" dirty="0"/>
              <a:t> (Standard Ethernet) and </a:t>
            </a:r>
            <a:r>
              <a:rPr lang="en-US" sz="2000" b="1" dirty="0"/>
              <a:t>10BASE2</a:t>
            </a:r>
            <a:r>
              <a:rPr lang="en-US" sz="2000" dirty="0"/>
              <a:t> (Thin Ethernet)</a:t>
            </a:r>
          </a:p>
          <a:p>
            <a:pPr marL="572202" lvl="1" indent="0">
              <a:buNone/>
            </a:pPr>
            <a:endParaRPr lang="en-US" dirty="0"/>
          </a:p>
          <a:p>
            <a:pPr lvl="1"/>
            <a:r>
              <a:rPr lang="en-US" b="1" dirty="0"/>
              <a:t>Star</a:t>
            </a:r>
            <a:r>
              <a:rPr lang="en-US" dirty="0"/>
              <a:t>: </a:t>
            </a:r>
          </a:p>
          <a:p>
            <a:pPr marL="962340" lvl="2" indent="0">
              <a:buNone/>
            </a:pPr>
            <a:r>
              <a:rPr lang="en-US" sz="2000" dirty="0"/>
              <a:t>All attached workstations are wired directly to a central hub that establishes, maintains, and breaks connections between them (in the event of an error). </a:t>
            </a:r>
          </a:p>
          <a:p>
            <a:pPr marL="572202" lvl="1" indent="0">
              <a:buNone/>
            </a:pPr>
            <a:r>
              <a:rPr lang="en-US" dirty="0"/>
              <a:t>e.g., </a:t>
            </a:r>
            <a:r>
              <a:rPr lang="en-US" b="1" dirty="0"/>
              <a:t>10BASE-T </a:t>
            </a:r>
            <a:r>
              <a:rPr lang="en-US" dirty="0"/>
              <a:t>(Twisted-Pair Ethernet)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07770-1212-4D01-8CD1-B5A081EF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7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Relation Schemes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69752" y="6176950"/>
            <a:ext cx="11234939" cy="2793469"/>
          </a:xfrm>
          <a:noFill/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EMP(</a:t>
            </a:r>
            <a:r>
              <a:rPr lang="en-US" u="sng" dirty="0"/>
              <a:t>ENO</a:t>
            </a:r>
            <a:r>
              <a:rPr lang="en-US" dirty="0"/>
              <a:t>, ENAME, TITLE, SAL, </a:t>
            </a:r>
            <a:r>
              <a:rPr lang="en-US" u="sng" dirty="0"/>
              <a:t>PNO</a:t>
            </a:r>
            <a:r>
              <a:rPr lang="en-US" dirty="0"/>
              <a:t>, RESP, DUR)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PROJ (</a:t>
            </a:r>
            <a:r>
              <a:rPr lang="en-US" u="sng" dirty="0"/>
              <a:t>PNO</a:t>
            </a:r>
            <a:r>
              <a:rPr lang="en-US" dirty="0"/>
              <a:t>, PNAME, BUDGET)</a:t>
            </a:r>
          </a:p>
          <a:p>
            <a:pPr>
              <a:buFont typeface="Monotype Sorts" charset="0"/>
              <a:buNone/>
            </a:pPr>
            <a:endParaRPr lang="en-US" dirty="0"/>
          </a:p>
          <a:p>
            <a:r>
              <a:rPr lang="en-US" dirty="0"/>
              <a:t>Underlined attributes are relation </a:t>
            </a:r>
            <a:r>
              <a:rPr lang="en-US" b="1" dirty="0"/>
              <a:t>keys</a:t>
            </a:r>
            <a:r>
              <a:rPr lang="en-US" dirty="0"/>
              <a:t> (tuple identifiers).</a:t>
            </a:r>
          </a:p>
          <a:p>
            <a:r>
              <a:rPr lang="en-US" dirty="0"/>
              <a:t>Tabular form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771530" y="3574392"/>
            <a:ext cx="6827213" cy="63217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726375" y="3637610"/>
            <a:ext cx="839893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u="sng" dirty="0">
                <a:solidFill>
                  <a:srgbClr val="000000"/>
                </a:solidFill>
                <a:latin typeface="Book Antiqua"/>
              </a:rPr>
              <a:t>ENO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719602" y="3131868"/>
            <a:ext cx="819573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EMP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548206" y="3637610"/>
            <a:ext cx="1295964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ENAME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929966" y="3637610"/>
            <a:ext cx="1004711" cy="44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TITLE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66269" y="3574392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812562" y="3592455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2757984" y="4342037"/>
            <a:ext cx="3788551" cy="1110827"/>
            <a:chOff x="3790" y="1736"/>
            <a:chExt cx="1678" cy="492"/>
          </a:xfrm>
        </p:grpSpPr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3804" y="1948"/>
              <a:ext cx="1664" cy="2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4164" y="1948"/>
              <a:ext cx="0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4756" y="1948"/>
              <a:ext cx="0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3790" y="1736"/>
              <a:ext cx="39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PROJ</a:t>
              </a: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3793" y="1983"/>
              <a:ext cx="37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u="sng" dirty="0">
                  <a:solidFill>
                    <a:srgbClr val="000000"/>
                  </a:solidFill>
                  <a:latin typeface="Book Antiqua"/>
                </a:rPr>
                <a:t>PNO</a:t>
              </a: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4164" y="1983"/>
              <a:ext cx="57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PNAME</a:t>
              </a: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4802" y="1983"/>
              <a:ext cx="62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BUDGET</a:t>
              </a:r>
            </a:p>
          </p:txBody>
        </p:sp>
      </p:grp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5998344" y="3592455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6032210" y="3637610"/>
            <a:ext cx="747155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SAL</a:t>
            </a: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6790432" y="3592455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6817075" y="3637610"/>
            <a:ext cx="837887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u="sng" dirty="0">
                <a:solidFill>
                  <a:srgbClr val="000000"/>
                </a:solidFill>
                <a:latin typeface="Book Antiqua"/>
              </a:rPr>
              <a:t>PNO</a:t>
            </a: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7654528" y="3592455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7697729" y="3637610"/>
            <a:ext cx="892903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RESP</a:t>
            </a: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8590632" y="3592455"/>
            <a:ext cx="0" cy="614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8690365" y="3637610"/>
            <a:ext cx="837455" cy="4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CE396-5F9F-460E-A15F-6D708E6E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network</a:t>
            </a:r>
          </a:p>
        </p:txBody>
      </p:sp>
      <p:pic>
        <p:nvPicPr>
          <p:cNvPr id="5" name="Picture 4" descr="Fig-2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64" y="3776028"/>
            <a:ext cx="10102800" cy="54212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A9476-4E2F-4F5A-9DFA-68D4F848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079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6B07-2398-4288-8EDA-C9342105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topology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5E2017-305F-4948-AE65-340DF780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1026" name="Picture 2" descr="https://upload.wikimedia.org/wikipedia/commons/thumb/8/84/Star_Topology.png/220px-Star_Topology.png">
            <a:extLst>
              <a:ext uri="{FF2B5EF4-FFF2-40B4-BE49-F238E27FC236}">
                <a16:creationId xmlns:a16="http://schemas.microsoft.com/office/drawing/2014/main" id="{3A3F8BED-CA02-4E03-97E4-5AE4ACFD7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9" y="3868688"/>
            <a:ext cx="5925562" cy="500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67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42" y="3540194"/>
            <a:ext cx="10529641" cy="565708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Point-to-point (unicast)</a:t>
            </a:r>
          </a:p>
          <a:p>
            <a:pPr lvl="1"/>
            <a:r>
              <a:rPr lang="en-US" dirty="0"/>
              <a:t>One or more (direct or indirect) links between each pair of nodes</a:t>
            </a:r>
          </a:p>
          <a:p>
            <a:pPr lvl="1"/>
            <a:r>
              <a:rPr lang="en-US" dirty="0"/>
              <a:t>Communication always between two nodes</a:t>
            </a:r>
          </a:p>
          <a:p>
            <a:pPr lvl="1"/>
            <a:r>
              <a:rPr lang="en-US" dirty="0"/>
              <a:t>Receiver and sender are identified by their addresses included in the message header</a:t>
            </a:r>
          </a:p>
          <a:p>
            <a:pPr lvl="1"/>
            <a:r>
              <a:rPr lang="en-US" dirty="0"/>
              <a:t>Message may follow one of many links between the sender and receiver using </a:t>
            </a:r>
            <a:r>
              <a:rPr lang="en-US" dirty="0">
                <a:solidFill>
                  <a:srgbClr val="005C5C"/>
                </a:solidFill>
              </a:rPr>
              <a:t>switching</a:t>
            </a:r>
            <a:r>
              <a:rPr lang="en-US" dirty="0"/>
              <a:t> or </a:t>
            </a:r>
            <a:r>
              <a:rPr lang="en-US" dirty="0">
                <a:solidFill>
                  <a:srgbClr val="005C5C"/>
                </a:solidFill>
              </a:rPr>
              <a:t>routing</a:t>
            </a:r>
          </a:p>
          <a:p>
            <a:r>
              <a:rPr lang="en-US" b="1" dirty="0"/>
              <a:t>Broadcast (multi-point)</a:t>
            </a:r>
          </a:p>
          <a:p>
            <a:pPr lvl="1"/>
            <a:r>
              <a:rPr lang="en-US" dirty="0"/>
              <a:t>Messages are transmitted over a shared channel and received by all the nodes</a:t>
            </a:r>
          </a:p>
          <a:p>
            <a:pPr lvl="1"/>
            <a:r>
              <a:rPr lang="en-US" dirty="0"/>
              <a:t>Each node checks the address and if it is not the intended recipient, ignores</a:t>
            </a:r>
          </a:p>
          <a:p>
            <a:pPr lvl="1"/>
            <a:r>
              <a:rPr lang="en-US" b="1" dirty="0"/>
              <a:t>Multi-cast</a:t>
            </a:r>
            <a:r>
              <a:rPr lang="en-US" dirty="0"/>
              <a:t>: special case</a:t>
            </a:r>
          </a:p>
          <a:p>
            <a:pPr lvl="2"/>
            <a:r>
              <a:rPr lang="en-US" dirty="0"/>
              <a:t>Message is sent to a subset of the nodes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DE643-8E7A-46B7-B5F7-63400C5E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92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Twisted pair</a:t>
            </a:r>
          </a:p>
          <a:p>
            <a:r>
              <a:rPr lang="en-US" dirty="0"/>
              <a:t>Coaxial</a:t>
            </a:r>
          </a:p>
          <a:p>
            <a:r>
              <a:rPr lang="en-US" dirty="0"/>
              <a:t>Fiber optic cable</a:t>
            </a:r>
          </a:p>
          <a:p>
            <a:r>
              <a:rPr lang="en-US" dirty="0"/>
              <a:t>Satellite</a:t>
            </a:r>
          </a:p>
          <a:p>
            <a:r>
              <a:rPr lang="en-US" dirty="0"/>
              <a:t>Microwave</a:t>
            </a:r>
          </a:p>
          <a:p>
            <a:r>
              <a:rPr lang="en-US" dirty="0"/>
              <a:t>Wireless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48C81-EE60-40C2-BB15-F989968B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718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784" y="3220616"/>
            <a:ext cx="11233248" cy="62646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Hosts are connected by </a:t>
            </a:r>
            <a:r>
              <a:rPr lang="en-US" dirty="0">
                <a:solidFill>
                  <a:srgbClr val="005C5C"/>
                </a:solidFill>
              </a:rPr>
              <a:t>links</a:t>
            </a:r>
            <a:r>
              <a:rPr lang="en-US" dirty="0"/>
              <a:t>, each of which can carry one or more </a:t>
            </a:r>
            <a:r>
              <a:rPr lang="en-US" dirty="0">
                <a:solidFill>
                  <a:srgbClr val="005C5C"/>
                </a:solidFill>
              </a:rPr>
              <a:t>channels</a:t>
            </a:r>
          </a:p>
          <a:p>
            <a:r>
              <a:rPr lang="en-US" dirty="0"/>
              <a:t>Link: </a:t>
            </a:r>
            <a:r>
              <a:rPr lang="en-US" u="sng" dirty="0"/>
              <a:t>physical</a:t>
            </a:r>
            <a:r>
              <a:rPr lang="en-US" dirty="0"/>
              <a:t> entity; channel: </a:t>
            </a:r>
            <a:r>
              <a:rPr lang="en-US" u="sng" dirty="0"/>
              <a:t>logical</a:t>
            </a:r>
            <a:r>
              <a:rPr lang="en-US" dirty="0"/>
              <a:t> entity</a:t>
            </a:r>
          </a:p>
          <a:p>
            <a:r>
              <a:rPr lang="en-US" dirty="0"/>
              <a:t>Digital signal versus analog signal</a:t>
            </a:r>
          </a:p>
          <a:p>
            <a:r>
              <a:rPr lang="en-US" dirty="0"/>
              <a:t>Capacity – </a:t>
            </a:r>
            <a:r>
              <a:rPr lang="en-US" b="1" dirty="0"/>
              <a:t>bandwidth</a:t>
            </a:r>
          </a:p>
          <a:p>
            <a:pPr lvl="1"/>
            <a:r>
              <a:rPr lang="en-US" dirty="0"/>
              <a:t>The amount of information that can be transmitted over the channel in a given time unit</a:t>
            </a:r>
          </a:p>
          <a:p>
            <a:r>
              <a:rPr lang="en-US" dirty="0"/>
              <a:t>Alternative messaging schemes</a:t>
            </a:r>
          </a:p>
          <a:p>
            <a:pPr lvl="1"/>
            <a:r>
              <a:rPr lang="en-US" b="1" dirty="0"/>
              <a:t>Packet switching</a:t>
            </a:r>
          </a:p>
          <a:p>
            <a:pPr lvl="2"/>
            <a:r>
              <a:rPr lang="en-US" dirty="0"/>
              <a:t>Messages are divided into fixed size packets, each of which is routed from the source to the destination</a:t>
            </a:r>
          </a:p>
          <a:p>
            <a:pPr lvl="1"/>
            <a:r>
              <a:rPr lang="en-US" b="1" dirty="0"/>
              <a:t>Circuit switching</a:t>
            </a:r>
          </a:p>
          <a:p>
            <a:pPr lvl="2"/>
            <a:r>
              <a:rPr lang="en-US" dirty="0"/>
              <a:t>A </a:t>
            </a:r>
            <a:r>
              <a:rPr lang="en-US" u="sng" dirty="0"/>
              <a:t>dedicated</a:t>
            </a:r>
            <a:r>
              <a:rPr lang="en-US" dirty="0"/>
              <a:t> channel is established between the sender and receiver for the duration of the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26B14-85E9-47AB-8448-10E5F341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20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Format</a:t>
            </a:r>
          </a:p>
        </p:txBody>
      </p:sp>
      <p:pic>
        <p:nvPicPr>
          <p:cNvPr id="4" name="Picture 3" descr="Fig-2-17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87" y="3727264"/>
            <a:ext cx="9386591" cy="42458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53C5A-1B68-4A47-A0B9-FB430BB4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519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Protocols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that ensures error-free, reliable and efficient communication between hosts</a:t>
            </a:r>
          </a:p>
          <a:p>
            <a:r>
              <a:rPr lang="en-US" dirty="0"/>
              <a:t>Layered architecture – hence protocol stack or protocol suite</a:t>
            </a:r>
          </a:p>
          <a:p>
            <a:r>
              <a:rPr lang="en-US" dirty="0"/>
              <a:t>TCP/IP is the best-known one</a:t>
            </a:r>
          </a:p>
          <a:p>
            <a:pPr lvl="1"/>
            <a:r>
              <a:rPr lang="en-US" dirty="0"/>
              <a:t>Used in the Internet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0CDA32-586A-46A3-9318-506A38DA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389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Transmission using TCP/IP</a:t>
            </a:r>
          </a:p>
        </p:txBody>
      </p:sp>
      <p:pic>
        <p:nvPicPr>
          <p:cNvPr id="8" name="Picture 7" descr="Fig-2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36" y="2726809"/>
            <a:ext cx="8102760" cy="69745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121D7-FAE3-4DDD-A996-3D233E0E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536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Protocol</a:t>
            </a:r>
          </a:p>
        </p:txBody>
      </p:sp>
      <p:pic>
        <p:nvPicPr>
          <p:cNvPr id="3" name="Picture 2" descr="Fig-2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3718693"/>
            <a:ext cx="10534848" cy="49745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60B0B-7206-4C43-93C4-C4FEA7C3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5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Example Relation Instances</a:t>
            </a:r>
          </a:p>
        </p:txBody>
      </p:sp>
      <p:pic>
        <p:nvPicPr>
          <p:cNvPr id="2" name="Picture 1" descr="Fig-2-2.jpg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00" y="2686563"/>
            <a:ext cx="6624736" cy="70147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B0F5C-8350-4999-99FA-481C08E2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Repetition Anomaly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885776" y="3220616"/>
            <a:ext cx="3971191" cy="5021298"/>
          </a:xfrm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The NAME, TITLE,  SAL attribute values are repeated for each project that the employee is involved in.</a:t>
            </a:r>
          </a:p>
          <a:p>
            <a:r>
              <a:rPr lang="en-US" sz="2400" dirty="0"/>
              <a:t>Issues?</a:t>
            </a:r>
          </a:p>
          <a:p>
            <a:pPr lvl="1"/>
            <a:r>
              <a:rPr lang="en-US" sz="2400" dirty="0"/>
              <a:t>Waste of space</a:t>
            </a:r>
          </a:p>
          <a:p>
            <a:pPr lvl="1"/>
            <a:r>
              <a:rPr lang="en-US" sz="2400" dirty="0"/>
              <a:t>Complicates updates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56967" y="3652664"/>
            <a:ext cx="7678785" cy="4176464"/>
            <a:chOff x="973104" y="5743787"/>
            <a:chExt cx="7041464" cy="3820160"/>
          </a:xfrm>
        </p:grpSpPr>
        <p:sp>
          <p:nvSpPr>
            <p:cNvPr id="6251" name="Rectangle 107"/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52" name="Rectangle 108"/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6253" name="Rectangle 109"/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EMP</a:t>
              </a:r>
            </a:p>
          </p:txBody>
        </p:sp>
        <p:sp>
          <p:nvSpPr>
            <p:cNvPr id="6254" name="Rectangle 110"/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6255" name="Rectangle 111"/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6256" name="Rectangle 112"/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SAL</a:t>
              </a:r>
            </a:p>
          </p:txBody>
        </p:sp>
        <p:sp>
          <p:nvSpPr>
            <p:cNvPr id="6257" name="Line 113"/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58" name="Line 114"/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59" name="Line 115"/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260" name="Rectangle 116"/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6261" name="Rectangle 117"/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6262" name="Rectangle 118"/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6263" name="Rectangle 119"/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6264" name="Rectangle 120"/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6265" name="Rectangle 121"/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6266" name="Rectangle 122"/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267" name="Rectangle 123"/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268" name="Rectangle 124"/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6269" name="Rectangle 125"/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6270" name="Rectangle 126"/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6271" name="Rectangle 127"/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6272" name="Rectangle 128"/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6273" name="Rectangle 129"/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6274" name="Rectangle 130"/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6275" name="Rectangle 131"/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6276" name="Rectangle 132"/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6277" name="Rectangle 133"/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6278" name="Rectangle 134"/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6279" name="Rectangle 135"/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6280" name="Rectangle 136"/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6281" name="Rectangle 137"/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6285" name="Rectangle 141"/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6286" name="Rectangle 142"/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6287" name="Rectangle 143"/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6288" name="Rectangle 144"/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6289" name="Rectangle 145"/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6290" name="Rectangle 146"/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6291" name="Rectangle 147"/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6292" name="Rectangle 148"/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6293" name="Rectangle 149"/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6294" name="Rectangle 150"/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6295" name="Rectangle 151"/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6296" name="Rectangle 152"/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6297" name="Rectangle 153"/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6298" name="Rectangle 154"/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6299" name="Rectangle 155"/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6300" name="Line 156"/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01" name="Line 157"/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02" name="Line 158"/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03" name="Line 159"/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04" name="Rectangle 160"/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6306" name="Rectangle 162"/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6307" name="Rectangle 163"/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DUR</a:t>
              </a:r>
            </a:p>
          </p:txBody>
        </p:sp>
        <p:sp>
          <p:nvSpPr>
            <p:cNvPr id="6308" name="Rectangle 164"/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6309" name="Rectangle 165"/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310" name="Rectangle 166"/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6311" name="Rectangle 167"/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6312" name="Rectangle 168"/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313" name="Rectangle 169"/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6314" name="Rectangle 170"/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6315" name="Rectangle 171"/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316" name="Rectangle 172"/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6317" name="Rectangle 173"/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6318" name="Rectangle 174"/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319" name="Rectangle 175"/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6320" name="Rectangle 176"/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6321" name="Rectangle 177"/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6322" name="Rectangle 178"/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6323" name="Rectangle 179"/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6324" name="Rectangle 180"/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6325" name="Rectangle 181"/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6326" name="Rectangle 182"/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327" name="Rectangle 183"/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6328" name="Rectangle 184"/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6329" name="Rectangle 185"/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330" name="Rectangle 186"/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6331" name="Rectangle 187"/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6332" name="Rectangle 188"/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6333" name="Rectangle 189"/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6334" name="Rectangle 190"/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6335" name="Rectangle 191"/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6336" name="Rectangle 192"/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6337" name="Line 193"/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39" name="Line 195"/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40" name="Line 196"/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" name="Line 207"/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B459E-0FB5-434D-8FE5-6D098CF7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Update Anomaly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229343" y="3220616"/>
            <a:ext cx="9024370" cy="1635260"/>
          </a:xfrm>
          <a:noFill/>
          <a:ln/>
        </p:spPr>
        <p:txBody>
          <a:bodyPr/>
          <a:lstStyle/>
          <a:p>
            <a:r>
              <a:rPr lang="en-US" dirty="0"/>
              <a:t>If any attribute of project (say SAL of an employee) is updated, multiple tuples have to be updated to reflect the change.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2613968" y="4948808"/>
            <a:ext cx="7848872" cy="4464496"/>
            <a:chOff x="973104" y="5743787"/>
            <a:chExt cx="7041464" cy="3820160"/>
          </a:xfrm>
        </p:grpSpPr>
        <p:sp>
          <p:nvSpPr>
            <p:cNvPr id="141" name="Rectangle 107"/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2" name="Rectangle 108"/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143" name="Rectangle 109"/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EMP</a:t>
              </a:r>
            </a:p>
          </p:txBody>
        </p:sp>
        <p:sp>
          <p:nvSpPr>
            <p:cNvPr id="144" name="Rectangle 110"/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146" name="Rectangle 112"/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SAL</a:t>
              </a:r>
            </a:p>
          </p:txBody>
        </p:sp>
        <p:sp>
          <p:nvSpPr>
            <p:cNvPr id="147" name="Line 113"/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8" name="Line 114"/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49" name="Line 115"/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50" name="Rectangle 116"/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51" name="Rectangle 117"/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52" name="Rectangle 118"/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53" name="Rectangle 119"/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54" name="Rectangle 120"/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55" name="Rectangle 121"/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56" name="Rectangle 122"/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57" name="Rectangle 123"/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58" name="Rectangle 124"/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59" name="Rectangle 125"/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60" name="Rectangle 126"/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1" name="Rectangle 127"/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2" name="Rectangle 128"/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63" name="Rectangle 129"/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4" name="Rectangle 130"/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5" name="Rectangle 131"/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166" name="Rectangle 132"/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167" name="Rectangle 133"/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168" name="Rectangle 134"/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169" name="Rectangle 135"/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70" name="Rectangle 136"/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71" name="Rectangle 137"/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172" name="Rectangle 138"/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73" name="Rectangle 139"/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74" name="Rectangle 140"/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175" name="Rectangle 141"/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76" name="Rectangle 142"/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77" name="Rectangle 143"/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79" name="Rectangle 145"/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80" name="Rectangle 146"/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81" name="Rectangle 147"/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82" name="Rectangle 148"/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183" name="Rectangle 149"/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184" name="Rectangle 150"/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185" name="Rectangle 151"/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186" name="Rectangle 152"/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187" name="Rectangle 153"/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188" name="Rectangle 154"/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89" name="Rectangle 155"/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90" name="Line 156"/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1" name="Line 157"/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2" name="Line 158"/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3" name="Line 159"/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4" name="Rectangle 160"/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95" name="Rectangle 161"/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196" name="Rectangle 162"/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197" name="Rectangle 163"/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DUR</a:t>
              </a:r>
            </a:p>
          </p:txBody>
        </p:sp>
        <p:sp>
          <p:nvSpPr>
            <p:cNvPr id="198" name="Rectangle 164"/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99" name="Rectangle 165"/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00" name="Rectangle 166"/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01" name="Rectangle 167"/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202" name="Rectangle 168"/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03" name="Rectangle 169"/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04" name="Rectangle 170"/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205" name="Rectangle 171"/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06" name="Rectangle 172"/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07" name="Rectangle 173"/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208" name="Rectangle 174"/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09" name="Rectangle 175"/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10" name="Rectangle 176"/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11" name="Rectangle 177"/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12" name="Rectangle 178"/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13" name="Rectangle 179"/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214" name="Rectangle 180"/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215" name="Rectangle 181"/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16" name="Rectangle 182"/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17" name="Rectangle 183"/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218" name="Rectangle 184"/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19" name="Rectangle 185"/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20" name="Rectangle 186"/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21" name="Rectangle 187"/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22" name="Rectangle 188"/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23" name="Rectangle 189"/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224" name="Rectangle 190"/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25" name="Rectangle 191"/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26" name="Rectangle 192"/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227" name="Line 193"/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28" name="Line 195"/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29" name="Line 196"/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30" name="Line 207"/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DF27B7-11C2-44CB-9B79-F7083DC0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Insertion Anomaly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1231602" y="3220616"/>
            <a:ext cx="10743406" cy="1565267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 new employee cannot be inserted until he/she is assigned to at least one project.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 new project cannot be inserted until at least one employee is assigned to that new project.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1965896" y="5020816"/>
            <a:ext cx="7704856" cy="4540240"/>
            <a:chOff x="973104" y="5743787"/>
            <a:chExt cx="7041464" cy="3820160"/>
          </a:xfrm>
        </p:grpSpPr>
        <p:sp>
          <p:nvSpPr>
            <p:cNvPr id="130" name="Rectangle 107"/>
            <p:cNvSpPr>
              <a:spLocks noChangeArrowheads="1"/>
            </p:cNvSpPr>
            <p:nvPr/>
          </p:nvSpPr>
          <p:spPr bwMode="auto">
            <a:xfrm>
              <a:off x="1056642" y="6068907"/>
              <a:ext cx="6957926" cy="34860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1" name="Rectangle 108"/>
            <p:cNvSpPr>
              <a:spLocks noChangeArrowheads="1"/>
            </p:cNvSpPr>
            <p:nvPr/>
          </p:nvSpPr>
          <p:spPr bwMode="auto">
            <a:xfrm>
              <a:off x="1099540" y="6231467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>
                  <a:solidFill>
                    <a:srgbClr val="000000"/>
                  </a:solidFill>
                  <a:latin typeface="Arial" charset="0"/>
                </a:rPr>
                <a:t>ENO</a:t>
              </a:r>
            </a:p>
          </p:txBody>
        </p:sp>
        <p:sp>
          <p:nvSpPr>
            <p:cNvPr id="132" name="Rectangle 109"/>
            <p:cNvSpPr>
              <a:spLocks noChangeArrowheads="1"/>
            </p:cNvSpPr>
            <p:nvPr/>
          </p:nvSpPr>
          <p:spPr bwMode="auto">
            <a:xfrm>
              <a:off x="973104" y="5743787"/>
              <a:ext cx="5689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EMP</a:t>
              </a:r>
            </a:p>
          </p:txBody>
        </p:sp>
        <p:sp>
          <p:nvSpPr>
            <p:cNvPr id="133" name="Rectangle 110"/>
            <p:cNvSpPr>
              <a:spLocks noChangeArrowheads="1"/>
            </p:cNvSpPr>
            <p:nvPr/>
          </p:nvSpPr>
          <p:spPr bwMode="auto">
            <a:xfrm>
              <a:off x="1749779" y="6231467"/>
              <a:ext cx="821831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ENAME</a:t>
              </a:r>
            </a:p>
          </p:txBody>
        </p:sp>
        <p:sp>
          <p:nvSpPr>
            <p:cNvPr id="134" name="Rectangle 111"/>
            <p:cNvSpPr>
              <a:spLocks noChangeArrowheads="1"/>
            </p:cNvSpPr>
            <p:nvPr/>
          </p:nvSpPr>
          <p:spPr bwMode="auto">
            <a:xfrm>
              <a:off x="2887699" y="6231467"/>
              <a:ext cx="6705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</p:txBody>
        </p:sp>
        <p:sp>
          <p:nvSpPr>
            <p:cNvPr id="135" name="Rectangle 112"/>
            <p:cNvSpPr>
              <a:spLocks noChangeArrowheads="1"/>
            </p:cNvSpPr>
            <p:nvPr/>
          </p:nvSpPr>
          <p:spPr bwMode="auto">
            <a:xfrm>
              <a:off x="4188179" y="6231467"/>
              <a:ext cx="52832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SAL</a:t>
              </a:r>
            </a:p>
          </p:txBody>
        </p:sp>
        <p:sp>
          <p:nvSpPr>
            <p:cNvPr id="136" name="Line 113"/>
            <p:cNvSpPr>
              <a:spLocks noChangeShapeType="1"/>
            </p:cNvSpPr>
            <p:nvPr/>
          </p:nvSpPr>
          <p:spPr bwMode="auto">
            <a:xfrm>
              <a:off x="17610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7" name="Line 114"/>
            <p:cNvSpPr>
              <a:spLocks noChangeShapeType="1"/>
            </p:cNvSpPr>
            <p:nvPr/>
          </p:nvSpPr>
          <p:spPr bwMode="auto">
            <a:xfrm>
              <a:off x="2898988" y="6077938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8" name="Line 115"/>
            <p:cNvSpPr>
              <a:spLocks noChangeShapeType="1"/>
            </p:cNvSpPr>
            <p:nvPr/>
          </p:nvSpPr>
          <p:spPr bwMode="auto">
            <a:xfrm>
              <a:off x="4199468" y="6059876"/>
              <a:ext cx="0" cy="650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39" name="Rectangle 116"/>
            <p:cNvSpPr>
              <a:spLocks noChangeArrowheads="1"/>
            </p:cNvSpPr>
            <p:nvPr/>
          </p:nvSpPr>
          <p:spPr bwMode="auto">
            <a:xfrm>
              <a:off x="1840091" y="689976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Doe</a:t>
              </a:r>
            </a:p>
          </p:txBody>
        </p:sp>
        <p:sp>
          <p:nvSpPr>
            <p:cNvPr id="140" name="Rectangle 117"/>
            <p:cNvSpPr>
              <a:spLocks noChangeArrowheads="1"/>
            </p:cNvSpPr>
            <p:nvPr/>
          </p:nvSpPr>
          <p:spPr bwMode="auto">
            <a:xfrm>
              <a:off x="2887699" y="6899769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41" name="Rectangle 118"/>
            <p:cNvSpPr>
              <a:spLocks noChangeArrowheads="1"/>
            </p:cNvSpPr>
            <p:nvPr/>
          </p:nvSpPr>
          <p:spPr bwMode="auto">
            <a:xfrm>
              <a:off x="4188179" y="689976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42" name="Rectangle 119"/>
            <p:cNvSpPr>
              <a:spLocks noChangeArrowheads="1"/>
            </p:cNvSpPr>
            <p:nvPr/>
          </p:nvSpPr>
          <p:spPr bwMode="auto">
            <a:xfrm>
              <a:off x="1840091" y="7134578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43" name="Rectangle 120"/>
            <p:cNvSpPr>
              <a:spLocks noChangeArrowheads="1"/>
            </p:cNvSpPr>
            <p:nvPr/>
          </p:nvSpPr>
          <p:spPr bwMode="auto">
            <a:xfrm>
              <a:off x="4188179" y="713457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44" name="Rectangle 121"/>
            <p:cNvSpPr>
              <a:spLocks noChangeArrowheads="1"/>
            </p:cNvSpPr>
            <p:nvPr/>
          </p:nvSpPr>
          <p:spPr bwMode="auto">
            <a:xfrm>
              <a:off x="1840091" y="7387449"/>
              <a:ext cx="8918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M. Smith</a:t>
              </a:r>
            </a:p>
          </p:txBody>
        </p:sp>
        <p:sp>
          <p:nvSpPr>
            <p:cNvPr id="145" name="Rectangle 122"/>
            <p:cNvSpPr>
              <a:spLocks noChangeArrowheads="1"/>
            </p:cNvSpPr>
            <p:nvPr/>
          </p:nvSpPr>
          <p:spPr bwMode="auto">
            <a:xfrm>
              <a:off x="2887699" y="7134578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46" name="Rectangle 123"/>
            <p:cNvSpPr>
              <a:spLocks noChangeArrowheads="1"/>
            </p:cNvSpPr>
            <p:nvPr/>
          </p:nvSpPr>
          <p:spPr bwMode="auto">
            <a:xfrm>
              <a:off x="2887699" y="7387449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47" name="Rectangle 124"/>
            <p:cNvSpPr>
              <a:spLocks noChangeArrowheads="1"/>
            </p:cNvSpPr>
            <p:nvPr/>
          </p:nvSpPr>
          <p:spPr bwMode="auto">
            <a:xfrm>
              <a:off x="4188179" y="738744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48" name="Rectangle 125"/>
            <p:cNvSpPr>
              <a:spLocks noChangeArrowheads="1"/>
            </p:cNvSpPr>
            <p:nvPr/>
          </p:nvSpPr>
          <p:spPr bwMode="auto">
            <a:xfrm>
              <a:off x="1840091" y="7622258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49" name="Rectangle 126"/>
            <p:cNvSpPr>
              <a:spLocks noChangeArrowheads="1"/>
            </p:cNvSpPr>
            <p:nvPr/>
          </p:nvSpPr>
          <p:spPr bwMode="auto">
            <a:xfrm>
              <a:off x="2887699" y="762225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50" name="Rectangle 127"/>
            <p:cNvSpPr>
              <a:spLocks noChangeArrowheads="1"/>
            </p:cNvSpPr>
            <p:nvPr/>
          </p:nvSpPr>
          <p:spPr bwMode="auto">
            <a:xfrm>
              <a:off x="4188179" y="762225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51" name="Rectangle 128"/>
            <p:cNvSpPr>
              <a:spLocks noChangeArrowheads="1"/>
            </p:cNvSpPr>
            <p:nvPr/>
          </p:nvSpPr>
          <p:spPr bwMode="auto">
            <a:xfrm>
              <a:off x="1840091" y="7875129"/>
              <a:ext cx="70216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A. Lee</a:t>
              </a:r>
            </a:p>
          </p:txBody>
        </p:sp>
        <p:sp>
          <p:nvSpPr>
            <p:cNvPr id="152" name="Rectangle 129"/>
            <p:cNvSpPr>
              <a:spLocks noChangeArrowheads="1"/>
            </p:cNvSpPr>
            <p:nvPr/>
          </p:nvSpPr>
          <p:spPr bwMode="auto">
            <a:xfrm>
              <a:off x="2887699" y="7875129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53" name="Rectangle 130"/>
            <p:cNvSpPr>
              <a:spLocks noChangeArrowheads="1"/>
            </p:cNvSpPr>
            <p:nvPr/>
          </p:nvSpPr>
          <p:spPr bwMode="auto">
            <a:xfrm>
              <a:off x="4188179" y="787512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54" name="Rectangle 131"/>
            <p:cNvSpPr>
              <a:spLocks noChangeArrowheads="1"/>
            </p:cNvSpPr>
            <p:nvPr/>
          </p:nvSpPr>
          <p:spPr bwMode="auto">
            <a:xfrm>
              <a:off x="1840091" y="8109938"/>
              <a:ext cx="81054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Miller</a:t>
              </a:r>
            </a:p>
          </p:txBody>
        </p:sp>
        <p:sp>
          <p:nvSpPr>
            <p:cNvPr id="155" name="Rectangle 132"/>
            <p:cNvSpPr>
              <a:spLocks noChangeArrowheads="1"/>
            </p:cNvSpPr>
            <p:nvPr/>
          </p:nvSpPr>
          <p:spPr bwMode="auto">
            <a:xfrm>
              <a:off x="2887699" y="8109938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156" name="Rectangle 133"/>
            <p:cNvSpPr>
              <a:spLocks noChangeArrowheads="1"/>
            </p:cNvSpPr>
            <p:nvPr/>
          </p:nvSpPr>
          <p:spPr bwMode="auto">
            <a:xfrm>
              <a:off x="4188179" y="81099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24000</a:t>
              </a:r>
            </a:p>
          </p:txBody>
        </p:sp>
        <p:sp>
          <p:nvSpPr>
            <p:cNvPr id="157" name="Rectangle 134"/>
            <p:cNvSpPr>
              <a:spLocks noChangeArrowheads="1"/>
            </p:cNvSpPr>
            <p:nvPr/>
          </p:nvSpPr>
          <p:spPr bwMode="auto">
            <a:xfrm>
              <a:off x="1840091" y="8362809"/>
              <a:ext cx="92568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B. Casey</a:t>
              </a:r>
            </a:p>
          </p:txBody>
        </p:sp>
        <p:sp>
          <p:nvSpPr>
            <p:cNvPr id="158" name="Rectangle 135"/>
            <p:cNvSpPr>
              <a:spLocks noChangeArrowheads="1"/>
            </p:cNvSpPr>
            <p:nvPr/>
          </p:nvSpPr>
          <p:spPr bwMode="auto">
            <a:xfrm>
              <a:off x="2887699" y="8362809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59" name="Rectangle 136"/>
            <p:cNvSpPr>
              <a:spLocks noChangeArrowheads="1"/>
            </p:cNvSpPr>
            <p:nvPr/>
          </p:nvSpPr>
          <p:spPr bwMode="auto">
            <a:xfrm>
              <a:off x="4188179" y="83628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60" name="Rectangle 137"/>
            <p:cNvSpPr>
              <a:spLocks noChangeArrowheads="1"/>
            </p:cNvSpPr>
            <p:nvPr/>
          </p:nvSpPr>
          <p:spPr bwMode="auto">
            <a:xfrm>
              <a:off x="1840091" y="8633743"/>
              <a:ext cx="711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L. Chu</a:t>
              </a:r>
            </a:p>
          </p:txBody>
        </p:sp>
        <p:sp>
          <p:nvSpPr>
            <p:cNvPr id="161" name="Rectangle 138"/>
            <p:cNvSpPr>
              <a:spLocks noChangeArrowheads="1"/>
            </p:cNvSpPr>
            <p:nvPr/>
          </p:nvSpPr>
          <p:spPr bwMode="auto">
            <a:xfrm>
              <a:off x="2887699" y="8633743"/>
              <a:ext cx="104986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Elect. Eng.</a:t>
              </a:r>
            </a:p>
          </p:txBody>
        </p:sp>
        <p:sp>
          <p:nvSpPr>
            <p:cNvPr id="162" name="Rectangle 139"/>
            <p:cNvSpPr>
              <a:spLocks noChangeArrowheads="1"/>
            </p:cNvSpPr>
            <p:nvPr/>
          </p:nvSpPr>
          <p:spPr bwMode="auto">
            <a:xfrm>
              <a:off x="4188179" y="8633743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40000</a:t>
              </a:r>
            </a:p>
          </p:txBody>
        </p:sp>
        <p:sp>
          <p:nvSpPr>
            <p:cNvPr id="163" name="Rectangle 140"/>
            <p:cNvSpPr>
              <a:spLocks noChangeArrowheads="1"/>
            </p:cNvSpPr>
            <p:nvPr/>
          </p:nvSpPr>
          <p:spPr bwMode="auto">
            <a:xfrm>
              <a:off x="1840091" y="8922738"/>
              <a:ext cx="860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R. Davis</a:t>
              </a:r>
            </a:p>
          </p:txBody>
        </p:sp>
        <p:sp>
          <p:nvSpPr>
            <p:cNvPr id="164" name="Rectangle 141"/>
            <p:cNvSpPr>
              <a:spLocks noChangeArrowheads="1"/>
            </p:cNvSpPr>
            <p:nvPr/>
          </p:nvSpPr>
          <p:spPr bwMode="auto">
            <a:xfrm>
              <a:off x="2887699" y="8922738"/>
              <a:ext cx="109050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Mech. Eng.</a:t>
              </a:r>
            </a:p>
          </p:txBody>
        </p:sp>
        <p:sp>
          <p:nvSpPr>
            <p:cNvPr id="165" name="Rectangle 142"/>
            <p:cNvSpPr>
              <a:spLocks noChangeArrowheads="1"/>
            </p:cNvSpPr>
            <p:nvPr/>
          </p:nvSpPr>
          <p:spPr bwMode="auto">
            <a:xfrm>
              <a:off x="4188179" y="8922738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27000</a:t>
              </a:r>
            </a:p>
          </p:txBody>
        </p:sp>
        <p:sp>
          <p:nvSpPr>
            <p:cNvPr id="166" name="Rectangle 143"/>
            <p:cNvSpPr>
              <a:spLocks noChangeArrowheads="1"/>
            </p:cNvSpPr>
            <p:nvPr/>
          </p:nvSpPr>
          <p:spPr bwMode="auto">
            <a:xfrm>
              <a:off x="1099540" y="689976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E1</a:t>
              </a:r>
            </a:p>
          </p:txBody>
        </p:sp>
        <p:sp>
          <p:nvSpPr>
            <p:cNvPr id="167" name="Rectangle 144"/>
            <p:cNvSpPr>
              <a:spLocks noChangeArrowheads="1"/>
            </p:cNvSpPr>
            <p:nvPr/>
          </p:nvSpPr>
          <p:spPr bwMode="auto">
            <a:xfrm>
              <a:off x="1099540" y="713457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68" name="Rectangle 145"/>
            <p:cNvSpPr>
              <a:spLocks noChangeArrowheads="1"/>
            </p:cNvSpPr>
            <p:nvPr/>
          </p:nvSpPr>
          <p:spPr bwMode="auto">
            <a:xfrm>
              <a:off x="1099540" y="738744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E2</a:t>
              </a:r>
            </a:p>
          </p:txBody>
        </p:sp>
        <p:sp>
          <p:nvSpPr>
            <p:cNvPr id="169" name="Rectangle 146"/>
            <p:cNvSpPr>
              <a:spLocks noChangeArrowheads="1"/>
            </p:cNvSpPr>
            <p:nvPr/>
          </p:nvSpPr>
          <p:spPr bwMode="auto">
            <a:xfrm>
              <a:off x="1099540" y="762225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70" name="Rectangle 147"/>
            <p:cNvSpPr>
              <a:spLocks noChangeArrowheads="1"/>
            </p:cNvSpPr>
            <p:nvPr/>
          </p:nvSpPr>
          <p:spPr bwMode="auto">
            <a:xfrm>
              <a:off x="1099540" y="787512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E3</a:t>
              </a:r>
            </a:p>
          </p:txBody>
        </p:sp>
        <p:sp>
          <p:nvSpPr>
            <p:cNvPr id="171" name="Rectangle 148"/>
            <p:cNvSpPr>
              <a:spLocks noChangeArrowheads="1"/>
            </p:cNvSpPr>
            <p:nvPr/>
          </p:nvSpPr>
          <p:spPr bwMode="auto">
            <a:xfrm>
              <a:off x="1099540" y="81099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E4</a:t>
              </a:r>
            </a:p>
          </p:txBody>
        </p:sp>
        <p:sp>
          <p:nvSpPr>
            <p:cNvPr id="172" name="Rectangle 149"/>
            <p:cNvSpPr>
              <a:spLocks noChangeArrowheads="1"/>
            </p:cNvSpPr>
            <p:nvPr/>
          </p:nvSpPr>
          <p:spPr bwMode="auto">
            <a:xfrm>
              <a:off x="1099540" y="83628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E5</a:t>
              </a:r>
            </a:p>
          </p:txBody>
        </p:sp>
        <p:sp>
          <p:nvSpPr>
            <p:cNvPr id="173" name="Rectangle 150"/>
            <p:cNvSpPr>
              <a:spLocks noChangeArrowheads="1"/>
            </p:cNvSpPr>
            <p:nvPr/>
          </p:nvSpPr>
          <p:spPr bwMode="auto">
            <a:xfrm>
              <a:off x="1099540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E6</a:t>
              </a:r>
            </a:p>
          </p:txBody>
        </p:sp>
        <p:sp>
          <p:nvSpPr>
            <p:cNvPr id="174" name="Rectangle 151"/>
            <p:cNvSpPr>
              <a:spLocks noChangeArrowheads="1"/>
            </p:cNvSpPr>
            <p:nvPr/>
          </p:nvSpPr>
          <p:spPr bwMode="auto">
            <a:xfrm>
              <a:off x="1099540" y="8922738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E7</a:t>
              </a:r>
            </a:p>
          </p:txBody>
        </p:sp>
        <p:sp>
          <p:nvSpPr>
            <p:cNvPr id="175" name="Rectangle 152"/>
            <p:cNvSpPr>
              <a:spLocks noChangeArrowheads="1"/>
            </p:cNvSpPr>
            <p:nvPr/>
          </p:nvSpPr>
          <p:spPr bwMode="auto">
            <a:xfrm>
              <a:off x="1099540" y="9175609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E8</a:t>
              </a:r>
            </a:p>
          </p:txBody>
        </p:sp>
        <p:sp>
          <p:nvSpPr>
            <p:cNvPr id="176" name="Rectangle 153"/>
            <p:cNvSpPr>
              <a:spLocks noChangeArrowheads="1"/>
            </p:cNvSpPr>
            <p:nvPr/>
          </p:nvSpPr>
          <p:spPr bwMode="auto">
            <a:xfrm>
              <a:off x="1840091" y="9175609"/>
              <a:ext cx="85118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J. Jones</a:t>
              </a:r>
            </a:p>
          </p:txBody>
        </p:sp>
        <p:sp>
          <p:nvSpPr>
            <p:cNvPr id="177" name="Rectangle 154"/>
            <p:cNvSpPr>
              <a:spLocks noChangeArrowheads="1"/>
            </p:cNvSpPr>
            <p:nvPr/>
          </p:nvSpPr>
          <p:spPr bwMode="auto">
            <a:xfrm>
              <a:off x="2887699" y="9157547"/>
              <a:ext cx="10318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Syst. Anal.</a:t>
              </a:r>
            </a:p>
          </p:txBody>
        </p:sp>
        <p:sp>
          <p:nvSpPr>
            <p:cNvPr id="178" name="Rectangle 155"/>
            <p:cNvSpPr>
              <a:spLocks noChangeArrowheads="1"/>
            </p:cNvSpPr>
            <p:nvPr/>
          </p:nvSpPr>
          <p:spPr bwMode="auto">
            <a:xfrm>
              <a:off x="4188179" y="9175609"/>
              <a:ext cx="6818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34000</a:t>
              </a:r>
            </a:p>
          </p:txBody>
        </p:sp>
        <p:sp>
          <p:nvSpPr>
            <p:cNvPr id="179" name="Line 156"/>
            <p:cNvSpPr>
              <a:spLocks noChangeShapeType="1"/>
            </p:cNvSpPr>
            <p:nvPr/>
          </p:nvSpPr>
          <p:spPr bwMode="auto">
            <a:xfrm>
              <a:off x="5120641" y="6692054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0" name="Line 157"/>
            <p:cNvSpPr>
              <a:spLocks noChangeShapeType="1"/>
            </p:cNvSpPr>
            <p:nvPr/>
          </p:nvSpPr>
          <p:spPr bwMode="auto">
            <a:xfrm>
              <a:off x="17610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1" name="Line 158"/>
            <p:cNvSpPr>
              <a:spLocks noChangeShapeType="1"/>
            </p:cNvSpPr>
            <p:nvPr/>
          </p:nvSpPr>
          <p:spPr bwMode="auto">
            <a:xfrm>
              <a:off x="289898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2" name="Line 159"/>
            <p:cNvSpPr>
              <a:spLocks noChangeShapeType="1"/>
            </p:cNvSpPr>
            <p:nvPr/>
          </p:nvSpPr>
          <p:spPr bwMode="auto">
            <a:xfrm>
              <a:off x="4199468" y="6710116"/>
              <a:ext cx="0" cy="28357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83" name="Rectangle 160"/>
            <p:cNvSpPr>
              <a:spLocks noChangeArrowheads="1"/>
            </p:cNvSpPr>
            <p:nvPr/>
          </p:nvSpPr>
          <p:spPr bwMode="auto">
            <a:xfrm>
              <a:off x="7385040" y="713006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84" name="Rectangle 161"/>
            <p:cNvSpPr>
              <a:spLocks noChangeArrowheads="1"/>
            </p:cNvSpPr>
            <p:nvPr/>
          </p:nvSpPr>
          <p:spPr bwMode="auto">
            <a:xfrm>
              <a:off x="5134248" y="6267591"/>
              <a:ext cx="57121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u="sng" dirty="0">
                  <a:solidFill>
                    <a:srgbClr val="000000"/>
                  </a:solidFill>
                  <a:latin typeface="Arial" charset="0"/>
                </a:rPr>
                <a:t>PNO</a:t>
              </a:r>
            </a:p>
          </p:txBody>
        </p:sp>
        <p:sp>
          <p:nvSpPr>
            <p:cNvPr id="185" name="Rectangle 162"/>
            <p:cNvSpPr>
              <a:spLocks noChangeArrowheads="1"/>
            </p:cNvSpPr>
            <p:nvPr/>
          </p:nvSpPr>
          <p:spPr bwMode="auto">
            <a:xfrm>
              <a:off x="5980041" y="6267591"/>
              <a:ext cx="66830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RESP</a:t>
              </a:r>
            </a:p>
          </p:txBody>
        </p:sp>
        <p:sp>
          <p:nvSpPr>
            <p:cNvPr id="186" name="Rectangle 163"/>
            <p:cNvSpPr>
              <a:spLocks noChangeArrowheads="1"/>
            </p:cNvSpPr>
            <p:nvPr/>
          </p:nvSpPr>
          <p:spPr bwMode="auto">
            <a:xfrm>
              <a:off x="7222480" y="6267591"/>
              <a:ext cx="571710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DUR</a:t>
              </a:r>
            </a:p>
          </p:txBody>
        </p:sp>
        <p:sp>
          <p:nvSpPr>
            <p:cNvPr id="187" name="Rectangle 164"/>
            <p:cNvSpPr>
              <a:spLocks noChangeArrowheads="1"/>
            </p:cNvSpPr>
            <p:nvPr/>
          </p:nvSpPr>
          <p:spPr bwMode="auto">
            <a:xfrm>
              <a:off x="5278746" y="68952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88" name="Rectangle 165"/>
            <p:cNvSpPr>
              <a:spLocks noChangeArrowheads="1"/>
            </p:cNvSpPr>
            <p:nvPr/>
          </p:nvSpPr>
          <p:spPr bwMode="auto">
            <a:xfrm>
              <a:off x="6070352" y="6895254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189" name="Rectangle 166"/>
            <p:cNvSpPr>
              <a:spLocks noChangeArrowheads="1"/>
            </p:cNvSpPr>
            <p:nvPr/>
          </p:nvSpPr>
          <p:spPr bwMode="auto">
            <a:xfrm>
              <a:off x="7385040" y="68952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90" name="Rectangle 167"/>
            <p:cNvSpPr>
              <a:spLocks noChangeArrowheads="1"/>
            </p:cNvSpPr>
            <p:nvPr/>
          </p:nvSpPr>
          <p:spPr bwMode="auto">
            <a:xfrm>
              <a:off x="5278746" y="713006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P1</a:t>
              </a:r>
            </a:p>
          </p:txBody>
        </p:sp>
        <p:sp>
          <p:nvSpPr>
            <p:cNvPr id="191" name="Rectangle 168"/>
            <p:cNvSpPr>
              <a:spLocks noChangeArrowheads="1"/>
            </p:cNvSpPr>
            <p:nvPr/>
          </p:nvSpPr>
          <p:spPr bwMode="auto">
            <a:xfrm>
              <a:off x="6070352" y="7130063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92" name="Rectangle 169"/>
            <p:cNvSpPr>
              <a:spLocks noChangeArrowheads="1"/>
            </p:cNvSpPr>
            <p:nvPr/>
          </p:nvSpPr>
          <p:spPr bwMode="auto">
            <a:xfrm>
              <a:off x="5278746" y="738293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193" name="Rectangle 170"/>
            <p:cNvSpPr>
              <a:spLocks noChangeArrowheads="1"/>
            </p:cNvSpPr>
            <p:nvPr/>
          </p:nvSpPr>
          <p:spPr bwMode="auto">
            <a:xfrm>
              <a:off x="6070352" y="7382934"/>
              <a:ext cx="77216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Analyst</a:t>
              </a:r>
            </a:p>
          </p:txBody>
        </p:sp>
        <p:sp>
          <p:nvSpPr>
            <p:cNvPr id="194" name="Rectangle 171"/>
            <p:cNvSpPr>
              <a:spLocks noChangeArrowheads="1"/>
            </p:cNvSpPr>
            <p:nvPr/>
          </p:nvSpPr>
          <p:spPr bwMode="auto">
            <a:xfrm>
              <a:off x="7475351" y="7382934"/>
              <a:ext cx="28222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95" name="Rectangle 172"/>
            <p:cNvSpPr>
              <a:spLocks noChangeArrowheads="1"/>
            </p:cNvSpPr>
            <p:nvPr/>
          </p:nvSpPr>
          <p:spPr bwMode="auto">
            <a:xfrm>
              <a:off x="5278746" y="7640320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196" name="Rectangle 173"/>
            <p:cNvSpPr>
              <a:spLocks noChangeArrowheads="1"/>
            </p:cNvSpPr>
            <p:nvPr/>
          </p:nvSpPr>
          <p:spPr bwMode="auto">
            <a:xfrm>
              <a:off x="6070352" y="7640320"/>
              <a:ext cx="10408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Consultant</a:t>
              </a:r>
            </a:p>
          </p:txBody>
        </p:sp>
        <p:sp>
          <p:nvSpPr>
            <p:cNvPr id="197" name="Rectangle 174"/>
            <p:cNvSpPr>
              <a:spLocks noChangeArrowheads="1"/>
            </p:cNvSpPr>
            <p:nvPr/>
          </p:nvSpPr>
          <p:spPr bwMode="auto">
            <a:xfrm>
              <a:off x="7385040" y="7640320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98" name="Rectangle 175"/>
            <p:cNvSpPr>
              <a:spLocks noChangeArrowheads="1"/>
            </p:cNvSpPr>
            <p:nvPr/>
          </p:nvSpPr>
          <p:spPr bwMode="auto">
            <a:xfrm>
              <a:off x="5278746" y="7893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199" name="Rectangle 176"/>
            <p:cNvSpPr>
              <a:spLocks noChangeArrowheads="1"/>
            </p:cNvSpPr>
            <p:nvPr/>
          </p:nvSpPr>
          <p:spPr bwMode="auto">
            <a:xfrm>
              <a:off x="6070352" y="7893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00" name="Rectangle 177"/>
            <p:cNvSpPr>
              <a:spLocks noChangeArrowheads="1"/>
            </p:cNvSpPr>
            <p:nvPr/>
          </p:nvSpPr>
          <p:spPr bwMode="auto">
            <a:xfrm>
              <a:off x="7385040" y="7893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01" name="Rectangle 178"/>
            <p:cNvSpPr>
              <a:spLocks noChangeArrowheads="1"/>
            </p:cNvSpPr>
            <p:nvPr/>
          </p:nvSpPr>
          <p:spPr bwMode="auto">
            <a:xfrm>
              <a:off x="5278746" y="8114454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02" name="Rectangle 179"/>
            <p:cNvSpPr>
              <a:spLocks noChangeArrowheads="1"/>
            </p:cNvSpPr>
            <p:nvPr/>
          </p:nvSpPr>
          <p:spPr bwMode="auto">
            <a:xfrm>
              <a:off x="6070352" y="8114454"/>
              <a:ext cx="1183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Programmer</a:t>
              </a:r>
            </a:p>
          </p:txBody>
        </p:sp>
        <p:sp>
          <p:nvSpPr>
            <p:cNvPr id="203" name="Rectangle 180"/>
            <p:cNvSpPr>
              <a:spLocks noChangeArrowheads="1"/>
            </p:cNvSpPr>
            <p:nvPr/>
          </p:nvSpPr>
          <p:spPr bwMode="auto">
            <a:xfrm>
              <a:off x="7385040" y="8114454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18</a:t>
              </a:r>
            </a:p>
          </p:txBody>
        </p:sp>
        <p:sp>
          <p:nvSpPr>
            <p:cNvPr id="204" name="Rectangle 181"/>
            <p:cNvSpPr>
              <a:spLocks noChangeArrowheads="1"/>
            </p:cNvSpPr>
            <p:nvPr/>
          </p:nvSpPr>
          <p:spPr bwMode="auto">
            <a:xfrm>
              <a:off x="5278746" y="838087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P2</a:t>
              </a:r>
            </a:p>
          </p:txBody>
        </p:sp>
        <p:sp>
          <p:nvSpPr>
            <p:cNvPr id="205" name="Rectangle 182"/>
            <p:cNvSpPr>
              <a:spLocks noChangeArrowheads="1"/>
            </p:cNvSpPr>
            <p:nvPr/>
          </p:nvSpPr>
          <p:spPr bwMode="auto">
            <a:xfrm>
              <a:off x="6070352" y="838087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06" name="Rectangle 183"/>
            <p:cNvSpPr>
              <a:spLocks noChangeArrowheads="1"/>
            </p:cNvSpPr>
            <p:nvPr/>
          </p:nvSpPr>
          <p:spPr bwMode="auto">
            <a:xfrm>
              <a:off x="7385040" y="838087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207" name="Rectangle 184"/>
            <p:cNvSpPr>
              <a:spLocks noChangeArrowheads="1"/>
            </p:cNvSpPr>
            <p:nvPr/>
          </p:nvSpPr>
          <p:spPr bwMode="auto">
            <a:xfrm>
              <a:off x="5278746" y="8633743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P4</a:t>
              </a:r>
            </a:p>
          </p:txBody>
        </p:sp>
        <p:sp>
          <p:nvSpPr>
            <p:cNvPr id="208" name="Rectangle 185"/>
            <p:cNvSpPr>
              <a:spLocks noChangeArrowheads="1"/>
            </p:cNvSpPr>
            <p:nvPr/>
          </p:nvSpPr>
          <p:spPr bwMode="auto">
            <a:xfrm>
              <a:off x="6070352" y="8633743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09" name="Rectangle 186"/>
            <p:cNvSpPr>
              <a:spLocks noChangeArrowheads="1"/>
            </p:cNvSpPr>
            <p:nvPr/>
          </p:nvSpPr>
          <p:spPr bwMode="auto">
            <a:xfrm>
              <a:off x="7385040" y="8633743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48</a:t>
              </a:r>
            </a:p>
          </p:txBody>
        </p:sp>
        <p:sp>
          <p:nvSpPr>
            <p:cNvPr id="210" name="Rectangle 187"/>
            <p:cNvSpPr>
              <a:spLocks noChangeArrowheads="1"/>
            </p:cNvSpPr>
            <p:nvPr/>
          </p:nvSpPr>
          <p:spPr bwMode="auto">
            <a:xfrm>
              <a:off x="5278746" y="8909191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11" name="Rectangle 188"/>
            <p:cNvSpPr>
              <a:spLocks noChangeArrowheads="1"/>
            </p:cNvSpPr>
            <p:nvPr/>
          </p:nvSpPr>
          <p:spPr bwMode="auto">
            <a:xfrm>
              <a:off x="6070352" y="8909191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Engineer</a:t>
              </a:r>
            </a:p>
          </p:txBody>
        </p:sp>
        <p:sp>
          <p:nvSpPr>
            <p:cNvPr id="212" name="Rectangle 189"/>
            <p:cNvSpPr>
              <a:spLocks noChangeArrowheads="1"/>
            </p:cNvSpPr>
            <p:nvPr/>
          </p:nvSpPr>
          <p:spPr bwMode="auto">
            <a:xfrm>
              <a:off x="7385040" y="8909191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36</a:t>
              </a:r>
            </a:p>
          </p:txBody>
        </p:sp>
        <p:sp>
          <p:nvSpPr>
            <p:cNvPr id="213" name="Rectangle 190"/>
            <p:cNvSpPr>
              <a:spLocks noChangeArrowheads="1"/>
            </p:cNvSpPr>
            <p:nvPr/>
          </p:nvSpPr>
          <p:spPr bwMode="auto">
            <a:xfrm>
              <a:off x="5278746" y="9198187"/>
              <a:ext cx="4018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P3</a:t>
              </a:r>
            </a:p>
          </p:txBody>
        </p:sp>
        <p:sp>
          <p:nvSpPr>
            <p:cNvPr id="214" name="Rectangle 191"/>
            <p:cNvSpPr>
              <a:spLocks noChangeArrowheads="1"/>
            </p:cNvSpPr>
            <p:nvPr/>
          </p:nvSpPr>
          <p:spPr bwMode="auto">
            <a:xfrm>
              <a:off x="6070352" y="9198187"/>
              <a:ext cx="90085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Manager</a:t>
              </a:r>
            </a:p>
          </p:txBody>
        </p:sp>
        <p:sp>
          <p:nvSpPr>
            <p:cNvPr id="215" name="Rectangle 192"/>
            <p:cNvSpPr>
              <a:spLocks noChangeArrowheads="1"/>
            </p:cNvSpPr>
            <p:nvPr/>
          </p:nvSpPr>
          <p:spPr bwMode="auto">
            <a:xfrm>
              <a:off x="7366978" y="9198187"/>
              <a:ext cx="3815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216" name="Line 193"/>
            <p:cNvSpPr>
              <a:spLocks noChangeShapeType="1"/>
            </p:cNvSpPr>
            <p:nvPr/>
          </p:nvSpPr>
          <p:spPr bwMode="auto">
            <a:xfrm>
              <a:off x="5854328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7" name="Line 195"/>
            <p:cNvSpPr>
              <a:spLocks noChangeShapeType="1"/>
            </p:cNvSpPr>
            <p:nvPr/>
          </p:nvSpPr>
          <p:spPr bwMode="auto">
            <a:xfrm>
              <a:off x="5120641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8" name="Line 196"/>
            <p:cNvSpPr>
              <a:spLocks noChangeShapeType="1"/>
            </p:cNvSpPr>
            <p:nvPr/>
          </p:nvSpPr>
          <p:spPr bwMode="auto">
            <a:xfrm>
              <a:off x="1047611" y="6782365"/>
              <a:ext cx="69669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9" name="Line 207"/>
            <p:cNvSpPr>
              <a:spLocks noChangeShapeType="1"/>
            </p:cNvSpPr>
            <p:nvPr/>
          </p:nvSpPr>
          <p:spPr bwMode="auto">
            <a:xfrm>
              <a:off x="7222480" y="6059876"/>
              <a:ext cx="0" cy="35040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60F4E2-B4A4-4D3D-ADD5-0F43E886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1866</TotalTime>
  <Pages>0</Pages>
  <Words>3516</Words>
  <Characters>0</Characters>
  <Application>Microsoft Office PowerPoint</Application>
  <PresentationFormat>Custom</PresentationFormat>
  <Lines>0</Lines>
  <Paragraphs>1097</Paragraphs>
  <Slides>58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メイリオ</vt:lpstr>
      <vt:lpstr>Monotype Sorts</vt:lpstr>
      <vt:lpstr>MS PGothic</vt:lpstr>
      <vt:lpstr>NimbusRomNo9L-Regu</vt:lpstr>
      <vt:lpstr>Arial</vt:lpstr>
      <vt:lpstr>Book Antiqua</vt:lpstr>
      <vt:lpstr>Calibri</vt:lpstr>
      <vt:lpstr>Century Gothic</vt:lpstr>
      <vt:lpstr>Symbol</vt:lpstr>
      <vt:lpstr>Times New Roman</vt:lpstr>
      <vt:lpstr>Wingdings 3</vt:lpstr>
      <vt:lpstr>Ion Boardroom</vt:lpstr>
      <vt:lpstr>Outline</vt:lpstr>
      <vt:lpstr>Relational Model</vt:lpstr>
      <vt:lpstr>Relation Schemes and Instances</vt:lpstr>
      <vt:lpstr>Domains</vt:lpstr>
      <vt:lpstr>Relation Schemes</vt:lpstr>
      <vt:lpstr>Example Relation Instances</vt:lpstr>
      <vt:lpstr>Repetition Anomaly</vt:lpstr>
      <vt:lpstr>Update Anomaly</vt:lpstr>
      <vt:lpstr>Insertion Anomaly</vt:lpstr>
      <vt:lpstr>Deletion Anomaly</vt:lpstr>
      <vt:lpstr>What to do?</vt:lpstr>
      <vt:lpstr>Normalization Issues</vt:lpstr>
      <vt:lpstr>Functional Dependence</vt:lpstr>
      <vt:lpstr>2NF</vt:lpstr>
      <vt:lpstr>3NF</vt:lpstr>
      <vt:lpstr>BCNF (or 3.5NF)</vt:lpstr>
      <vt:lpstr>Normal Forms Based on FDs</vt:lpstr>
      <vt:lpstr>Normalized Relations – Example </vt:lpstr>
      <vt:lpstr>Relational Algebra</vt:lpstr>
      <vt:lpstr>Relational Algebra Operators</vt:lpstr>
      <vt:lpstr>Selection</vt:lpstr>
      <vt:lpstr>Selection Example</vt:lpstr>
      <vt:lpstr>Projection</vt:lpstr>
      <vt:lpstr>Projection Example</vt:lpstr>
      <vt:lpstr>Union</vt:lpstr>
      <vt:lpstr>Set Difference</vt:lpstr>
      <vt:lpstr>Cartesian (Cross) Product</vt:lpstr>
      <vt:lpstr>Cartesian Product Example</vt:lpstr>
      <vt:lpstr>Intersection</vt:lpstr>
      <vt:lpstr>-Join</vt:lpstr>
      <vt:lpstr>Join Example</vt:lpstr>
      <vt:lpstr>Types of Join</vt:lpstr>
      <vt:lpstr>Natural Join Example</vt:lpstr>
      <vt:lpstr>Types of Join</vt:lpstr>
      <vt:lpstr>Outer Join Example</vt:lpstr>
      <vt:lpstr>Outer Join Example</vt:lpstr>
      <vt:lpstr>Semijoin</vt:lpstr>
      <vt:lpstr>Semijoin vs Join Examples</vt:lpstr>
      <vt:lpstr>Division (Quotient)</vt:lpstr>
      <vt:lpstr>Division Example</vt:lpstr>
      <vt:lpstr>Relational Calculus</vt:lpstr>
      <vt:lpstr>Tuple Relational Calculus</vt:lpstr>
      <vt:lpstr>SQL Examples</vt:lpstr>
      <vt:lpstr>SQL Examples</vt:lpstr>
      <vt:lpstr>Domain Relational Calculus</vt:lpstr>
      <vt:lpstr>Computer Network</vt:lpstr>
      <vt:lpstr>Internet</vt:lpstr>
      <vt:lpstr>Types of Networks</vt:lpstr>
      <vt:lpstr>Types of Networks (cont’d)</vt:lpstr>
      <vt:lpstr>Bus network</vt:lpstr>
      <vt:lpstr>Star topology</vt:lpstr>
      <vt:lpstr>Communication Schemes</vt:lpstr>
      <vt:lpstr>Communication Alternatives</vt:lpstr>
      <vt:lpstr>Data Communication</vt:lpstr>
      <vt:lpstr>Packet Format</vt:lpstr>
      <vt:lpstr>Communication Protocols</vt:lpstr>
      <vt:lpstr>Message Transmission using TCP/IP</vt:lpstr>
      <vt:lpstr>TCP/IP Protocol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>Yang, T. Andrew</dc:creator>
  <cp:keywords/>
  <dc:description/>
  <cp:lastModifiedBy>Yang, T. Andrew</cp:lastModifiedBy>
  <cp:revision>199</cp:revision>
  <dcterms:modified xsi:type="dcterms:W3CDTF">2019-09-13T16:04:02Z</dcterms:modified>
</cp:coreProperties>
</file>