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05" r:id="rId1"/>
  </p:sldMasterIdLst>
  <p:notesMasterIdLst>
    <p:notesMasterId r:id="rId31"/>
  </p:notesMasterIdLst>
  <p:sldIdLst>
    <p:sldId id="259" r:id="rId2"/>
    <p:sldId id="287" r:id="rId3"/>
    <p:sldId id="28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  <a:srgbClr val="00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7" autoAdjust="0"/>
  </p:normalViewPr>
  <p:slideViewPr>
    <p:cSldViewPr>
      <p:cViewPr varScale="1">
        <p:scale>
          <a:sx n="40" d="100"/>
          <a:sy n="40" d="100"/>
        </p:scale>
        <p:origin x="1464" y="3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379F297C-D7C6-6C48-A753-BCA696D45D54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D0A160C8-9684-D044-86BA-20D5C5FBA4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48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53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5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64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82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98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31742358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071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196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6158238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334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440686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117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5669372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PHF: </a:t>
            </a:r>
            <a:r>
              <a:rPr lang="fr-FR" dirty="0" err="1" smtClean="0"/>
              <a:t>Primary</a:t>
            </a:r>
            <a:r>
              <a:rPr lang="fr-FR" dirty="0" smtClean="0"/>
              <a:t> Horizontal Fragmentation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897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784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189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786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735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329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803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380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14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767656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24777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16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02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8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42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80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2271" y="3166583"/>
            <a:ext cx="8416255" cy="3627914"/>
          </a:xfrm>
        </p:spPr>
        <p:txBody>
          <a:bodyPr anchor="b"/>
          <a:lstStyle>
            <a:lvl1pPr>
              <a:defRPr sz="6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2271" y="6794496"/>
            <a:ext cx="8416255" cy="1225131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663937" y="2600961"/>
            <a:ext cx="1408852" cy="325204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8183229-EE44-4BD7-863C-21EB8A6A73E7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869274" y="4642714"/>
            <a:ext cx="5489486" cy="325205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2" y="7056290"/>
            <a:ext cx="9133517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2272" y="975360"/>
            <a:ext cx="9133517" cy="48768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232270" y="7862318"/>
            <a:ext cx="9133517" cy="702168"/>
          </a:xfrm>
        </p:spPr>
        <p:txBody>
          <a:bodyPr>
            <a:normAutofit/>
          </a:bodyPr>
          <a:lstStyle>
            <a:lvl1pPr marL="0" indent="0">
              <a:buNone/>
              <a:defRPr sz="1707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32FC-E18A-4613-BD81-D8B6747FE39D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1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318542"/>
            <a:ext cx="9133518" cy="2407424"/>
          </a:xfrm>
        </p:spPr>
        <p:txBody>
          <a:bodyPr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4960745"/>
            <a:ext cx="9133518" cy="3607974"/>
          </a:xfrm>
        </p:spPr>
        <p:txBody>
          <a:bodyPr anchor="ctr">
            <a:normAutofit/>
          </a:bodyPr>
          <a:lstStyle>
            <a:lvl1pPr marL="0" indent="0">
              <a:buNone/>
              <a:defRPr sz="2560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0FB1-F8CA-4977-AA9D-2A199C3CE9B2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16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920790" y="926848"/>
            <a:ext cx="855596" cy="1843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378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10054284" y="4124860"/>
            <a:ext cx="880445" cy="1843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378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53" y="1318542"/>
            <a:ext cx="8761436" cy="4099099"/>
          </a:xfrm>
        </p:spPr>
        <p:txBody>
          <a:bodyPr anchor="ctr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73018" y="5417640"/>
            <a:ext cx="8030070" cy="473761"/>
          </a:xfrm>
        </p:spPr>
        <p:txBody>
          <a:bodyPr>
            <a:normAutofit/>
          </a:bodyPr>
          <a:lstStyle>
            <a:lvl1pPr marL="0" indent="0">
              <a:buNone/>
              <a:defRPr lang="en-US" sz="1991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7112272"/>
            <a:ext cx="9022113" cy="1437325"/>
          </a:xfrm>
        </p:spPr>
        <p:txBody>
          <a:bodyPr anchor="ctr">
            <a:normAutofit/>
          </a:bodyPr>
          <a:lstStyle>
            <a:lvl1pPr marL="0" indent="0">
              <a:buNone/>
              <a:defRPr sz="2560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8C68-0034-43EE-8AE6-31B66FA904EE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32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2926080"/>
            <a:ext cx="9133518" cy="2980267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2" y="7146537"/>
            <a:ext cx="9133517" cy="1414956"/>
          </a:xfrm>
        </p:spPr>
        <p:txBody>
          <a:bodyPr anchor="t"/>
          <a:lstStyle>
            <a:lvl1pPr marL="0" indent="0" algn="l">
              <a:buNone/>
              <a:defRPr sz="2844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F381-9EA5-42B9-871A-37D07ED0590E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425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318542"/>
            <a:ext cx="9135777" cy="1009584"/>
          </a:xfrm>
        </p:spPr>
        <p:txBody>
          <a:bodyPr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0" y="3540196"/>
            <a:ext cx="3290214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1232270" y="4475967"/>
            <a:ext cx="3290214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3540" y="3540196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4847603" y="4475967"/>
            <a:ext cx="3298017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74513" y="3540196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8477775" y="4475967"/>
            <a:ext cx="3294756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685554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319319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BDB4-5993-4A19-9DA4-22D02935DE7B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38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0" y="1318542"/>
            <a:ext cx="9024370" cy="1009584"/>
          </a:xfrm>
        </p:spPr>
        <p:txBody>
          <a:bodyPr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0" y="5944314"/>
            <a:ext cx="3290214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449322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1232269" y="6880083"/>
            <a:ext cx="3290214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378" y="5944313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053424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851378" y="6895230"/>
            <a:ext cx="3298017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74513" y="5944314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687845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474513" y="6880083"/>
            <a:ext cx="3298017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679138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319319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E83-E3C9-4356-B69B-31DE9E11607A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598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39184" y="9085028"/>
            <a:ext cx="1408852" cy="325204"/>
          </a:xfrm>
        </p:spPr>
        <p:txBody>
          <a:bodyPr/>
          <a:lstStyle/>
          <a:p>
            <a:fld id="{595D34C1-3136-4B6C-B608-129A4675AF7B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057" y="9085028"/>
            <a:ext cx="5489486" cy="325205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55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58" y="0"/>
            <a:ext cx="12971264" cy="9757579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590034" y="571968"/>
            <a:ext cx="6557248" cy="8609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847907" y="2511070"/>
            <a:ext cx="8527634" cy="4731462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13004800" cy="97536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82120" y="2059093"/>
            <a:ext cx="1583667" cy="65024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2694" y="2059093"/>
            <a:ext cx="6281865" cy="65024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0C07-454B-41AB-ADF0-C744DD4C43A0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5933" y="9053153"/>
            <a:ext cx="5489486" cy="325205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9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02" y="1318540"/>
            <a:ext cx="9022111" cy="1009586"/>
          </a:xfrm>
        </p:spPr>
        <p:txBody>
          <a:bodyPr anchor="ctr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4F19-612C-439D-A035-A49E6F867174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55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8049" y="3210792"/>
            <a:ext cx="4395622" cy="4295600"/>
          </a:xfrm>
        </p:spPr>
        <p:txBody>
          <a:bodyPr anchor="ctr"/>
          <a:lstStyle>
            <a:lvl1pPr algn="l">
              <a:defRPr sz="4551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0727" y="3210792"/>
            <a:ext cx="4384023" cy="4295600"/>
          </a:xfrm>
        </p:spPr>
        <p:txBody>
          <a:bodyPr anchor="ctr"/>
          <a:lstStyle>
            <a:lvl1pPr marL="0" indent="0" algn="l">
              <a:buNone/>
              <a:defRPr sz="2844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06EB-87AC-4A4C-B130-82A654649F75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2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2270" y="3540196"/>
            <a:ext cx="5172594" cy="502130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9937" y="3540200"/>
            <a:ext cx="5172594" cy="502129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A65F-AF50-4A7A-B273-DE3B3E6E0298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48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217" y="3540196"/>
            <a:ext cx="5167647" cy="1079879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2270" y="4620075"/>
            <a:ext cx="5172594" cy="394142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9938" y="3540196"/>
            <a:ext cx="5172592" cy="1076103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9937" y="4616299"/>
            <a:ext cx="5172594" cy="394519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4850-AA71-4C02-8A41-0DC431550F25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35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4AB9-4C24-4BE9-8E6D-DAA41A0BB093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34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30C1-439D-419B-8BF4-7D91E1F7DD31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1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0" y="2059094"/>
            <a:ext cx="3857906" cy="2127058"/>
          </a:xfrm>
        </p:spPr>
        <p:txBody>
          <a:bodyPr anchor="b"/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8030" y="2059093"/>
            <a:ext cx="5166720" cy="6502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232273" y="4390180"/>
            <a:ext cx="3857904" cy="4172375"/>
          </a:xfrm>
        </p:spPr>
        <p:txBody>
          <a:bodyPr/>
          <a:lstStyle>
            <a:lvl1pPr marL="0" indent="0">
              <a:buNone/>
              <a:defRPr sz="199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55F-21A7-4732-B76C-8D0E79EFAA4C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9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964644"/>
            <a:ext cx="4248304" cy="22397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17026" y="1878471"/>
            <a:ext cx="3969567" cy="59966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4389120"/>
            <a:ext cx="4248304" cy="3486009"/>
          </a:xfrm>
        </p:spPr>
        <p:txBody>
          <a:bodyPr>
            <a:normAutofit/>
          </a:bodyPr>
          <a:lstStyle>
            <a:lvl1pPr marL="0" indent="0">
              <a:buNone/>
              <a:defRPr sz="199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ADEE-8BB9-4016-AFB8-CFDE6339002E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27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232270" y="1318541"/>
            <a:ext cx="9024370" cy="1009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343" y="3540195"/>
            <a:ext cx="9024370" cy="5021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72542" y="9053153"/>
            <a:ext cx="1408852" cy="3252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80" b="1" i="0">
                <a:solidFill>
                  <a:schemeClr val="accent1"/>
                </a:solidFill>
              </a:defRPr>
            </a:lvl1pPr>
          </a:lstStyle>
          <a:p>
            <a:fld id="{9C3C6E28-1AF4-4120-8604-EECBA41DE406}" type="datetime1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0311" y="9053151"/>
            <a:ext cx="5489486" cy="325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8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5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  <p:sldLayoutId id="2147483822" r:id="rId17"/>
  </p:sldLayoutIdLst>
  <p:hf sldNum="0" hdr="0" ftr="0" dt="0"/>
  <p:txStyles>
    <p:titleStyle>
      <a:lvl1pPr algn="l" defTabSz="650230" rtl="0" eaLnBrk="1" latinLnBrk="0" hangingPunct="1">
        <a:spcBef>
          <a:spcPct val="0"/>
        </a:spcBef>
        <a:buNone/>
        <a:defRPr sz="4551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75345" indent="-403143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65483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55621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45758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80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4651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212750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53587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13768" y="3004592"/>
            <a:ext cx="11356594" cy="6829772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70000" lnSpcReduction="20000"/>
          </a:bodyPr>
          <a:lstStyle>
            <a:lvl1pPr marL="487672" indent="-487672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56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75345" indent="-403143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276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65483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991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55621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45758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80724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46514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12750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535874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Introduction</a:t>
            </a:r>
          </a:p>
          <a:p>
            <a:r>
              <a:rPr lang="en-US" smtClean="0"/>
              <a:t>Background</a:t>
            </a:r>
          </a:p>
          <a:p>
            <a:r>
              <a:rPr lang="en-US" smtClean="0"/>
              <a:t>Distributed Database Design</a:t>
            </a:r>
          </a:p>
          <a:p>
            <a:r>
              <a:rPr lang="en-US" smtClean="0"/>
              <a:t>Database Integration</a:t>
            </a:r>
          </a:p>
          <a:p>
            <a:r>
              <a:rPr lang="en-US" smtClean="0"/>
              <a:t>Semantic Data Control</a:t>
            </a:r>
          </a:p>
          <a:p>
            <a:r>
              <a:rPr lang="en-US" smtClean="0">
                <a:solidFill>
                  <a:srgbClr val="1771A9"/>
                </a:solidFill>
              </a:rPr>
              <a:t>Distributed Query Processing</a:t>
            </a:r>
          </a:p>
          <a:p>
            <a:pPr lvl="1"/>
            <a:r>
              <a:rPr lang="en-US" smtClean="0">
                <a:solidFill>
                  <a:srgbClr val="1771A9"/>
                </a:solidFill>
              </a:rPr>
              <a:t>Overview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Query decomposition and localization</a:t>
            </a:r>
          </a:p>
          <a:p>
            <a:pPr lvl="1"/>
            <a:r>
              <a:rPr lang="en-US" smtClean="0">
                <a:solidFill>
                  <a:srgbClr val="1771A9"/>
                </a:solidFill>
              </a:rPr>
              <a:t>Distributed query optimization</a:t>
            </a:r>
          </a:p>
          <a:p>
            <a:r>
              <a:rPr lang="en-US" smtClean="0"/>
              <a:t>Multidatabase query processing</a:t>
            </a:r>
          </a:p>
          <a:p>
            <a:r>
              <a:rPr lang="en-US" smtClean="0"/>
              <a:t>Distributed Transaction Management</a:t>
            </a:r>
          </a:p>
          <a:p>
            <a:r>
              <a:rPr lang="en-US" smtClean="0"/>
              <a:t>Data Replication</a:t>
            </a:r>
          </a:p>
          <a:p>
            <a:r>
              <a:rPr lang="en-US" smtClean="0"/>
              <a:t>Parallel Database Systems</a:t>
            </a:r>
          </a:p>
          <a:p>
            <a:r>
              <a:rPr lang="en-US" smtClean="0"/>
              <a:t>Distributed Object DBMS</a:t>
            </a:r>
          </a:p>
          <a:p>
            <a:r>
              <a:rPr lang="en-US" smtClean="0"/>
              <a:t>Peer-to-Peer Data Management</a:t>
            </a:r>
          </a:p>
          <a:p>
            <a:r>
              <a:rPr lang="en-US" smtClean="0"/>
              <a:t>Web Data Management </a:t>
            </a:r>
          </a:p>
          <a:p>
            <a:r>
              <a:rPr lang="en-US" smtClean="0"/>
              <a:t>Current Issues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753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Simplification – Example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222274" y="3148608"/>
            <a:ext cx="10539412" cy="6308799"/>
          </a:xfrm>
          <a:noFill/>
          <a:ln/>
        </p:spPr>
        <p:txBody>
          <a:bodyPr>
            <a:normAutofit/>
          </a:bodyPr>
          <a:lstStyle/>
          <a:p>
            <a:pPr marL="1056623" lvl="1">
              <a:buNone/>
              <a:tabLst>
                <a:tab pos="2751138" algn="l"/>
              </a:tabLst>
            </a:pPr>
            <a:r>
              <a:rPr lang="en-US" sz="2800" b="1" dirty="0" smtClean="0">
                <a:latin typeface="Courier New"/>
              </a:rPr>
              <a:t>SELECT</a:t>
            </a:r>
            <a:r>
              <a:rPr lang="en-US" sz="2800" dirty="0" smtClean="0">
                <a:latin typeface="Courier New"/>
              </a:rPr>
              <a:t>	TITLE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sz="2800" b="1" dirty="0" smtClean="0">
                <a:latin typeface="Courier New"/>
              </a:rPr>
              <a:t>FROM</a:t>
            </a:r>
            <a:r>
              <a:rPr lang="en-US" sz="2800" dirty="0" smtClean="0">
                <a:latin typeface="Courier New"/>
              </a:rPr>
              <a:t>	EMP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sz="2800" b="1" dirty="0" smtClean="0">
                <a:latin typeface="Courier New"/>
              </a:rPr>
              <a:t>WHERE</a:t>
            </a:r>
            <a:r>
              <a:rPr lang="en-US" sz="2800" dirty="0" smtClean="0">
                <a:latin typeface="Courier New"/>
              </a:rPr>
              <a:t>	EMP.ENAME = "J. Doe"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sz="2800" b="1" dirty="0" smtClean="0">
                <a:latin typeface="Courier New"/>
              </a:rPr>
              <a:t>OR	</a:t>
            </a:r>
            <a:r>
              <a:rPr lang="en-US" sz="2800" dirty="0" smtClean="0">
                <a:latin typeface="Courier New"/>
              </a:rPr>
              <a:t>(</a:t>
            </a:r>
            <a:r>
              <a:rPr lang="en-US" sz="2800" b="1" dirty="0" smtClean="0">
                <a:latin typeface="Courier New"/>
              </a:rPr>
              <a:t>NOT</a:t>
            </a:r>
            <a:r>
              <a:rPr lang="en-US" sz="2800" dirty="0" smtClean="0">
                <a:latin typeface="Courier New"/>
              </a:rPr>
              <a:t>(EMP.TITLE = "Programmer")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sz="2800" b="1" dirty="0" smtClean="0">
                <a:latin typeface="Courier New"/>
              </a:rPr>
              <a:t>AND	</a:t>
            </a:r>
            <a:r>
              <a:rPr lang="en-US" sz="2800" dirty="0" smtClean="0">
                <a:latin typeface="Courier New"/>
              </a:rPr>
              <a:t>(EMP.TITLE = "Programmer" 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sz="2800" b="1" dirty="0" smtClean="0">
                <a:latin typeface="Courier New"/>
              </a:rPr>
              <a:t>OR	</a:t>
            </a:r>
            <a:r>
              <a:rPr lang="en-US" sz="2800" dirty="0" smtClean="0">
                <a:latin typeface="Courier New"/>
              </a:rPr>
              <a:t>EMP.TITLE = "Elect. Eng.") 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sz="2800" b="1" dirty="0" smtClean="0">
                <a:latin typeface="Courier New"/>
              </a:rPr>
              <a:t>AND	NOT</a:t>
            </a:r>
            <a:r>
              <a:rPr lang="en-US" sz="2800" dirty="0" smtClean="0">
                <a:latin typeface="Courier New"/>
              </a:rPr>
              <a:t>(EMP.TITLE = "Elect. Eng."))</a:t>
            </a:r>
          </a:p>
          <a:p>
            <a:pPr marL="2357083" lvl="4">
              <a:buNone/>
              <a:tabLst>
                <a:tab pos="3413707" algn="l"/>
              </a:tabLst>
            </a:pPr>
            <a:r>
              <a:rPr lang="en-US" sz="6000" dirty="0" smtClean="0">
                <a:latin typeface="Symbol" charset="2"/>
              </a:rPr>
              <a:t>	</a:t>
            </a:r>
            <a:r>
              <a:rPr lang="en-US" sz="60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sz="6000" dirty="0" smtClean="0">
              <a:latin typeface="Symbol" charset="2"/>
            </a:endParaRPr>
          </a:p>
          <a:p>
            <a:pPr marL="1056623" lvl="1">
              <a:buNone/>
              <a:tabLst>
                <a:tab pos="2751138" algn="l"/>
              </a:tabLst>
            </a:pPr>
            <a:r>
              <a:rPr lang="en-US" sz="2800" b="1" dirty="0" smtClean="0">
                <a:latin typeface="Courier New"/>
              </a:rPr>
              <a:t>SELECT</a:t>
            </a:r>
            <a:r>
              <a:rPr lang="en-US" sz="2800" dirty="0" smtClean="0">
                <a:latin typeface="Courier New"/>
              </a:rPr>
              <a:t>	TITLE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sz="2800" b="1" dirty="0" smtClean="0">
                <a:latin typeface="Courier New"/>
              </a:rPr>
              <a:t>FROM</a:t>
            </a:r>
            <a:r>
              <a:rPr lang="en-US" sz="2800" dirty="0" smtClean="0">
                <a:latin typeface="Courier New"/>
              </a:rPr>
              <a:t>	EMP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sz="2800" b="1" dirty="0" smtClean="0">
                <a:latin typeface="Courier New"/>
              </a:rPr>
              <a:t>WHERE</a:t>
            </a:r>
            <a:r>
              <a:rPr lang="en-US" sz="2800" dirty="0" smtClean="0">
                <a:latin typeface="Courier New"/>
              </a:rPr>
              <a:t>	EMP.ENAME = "J. Doe"</a:t>
            </a:r>
            <a:endParaRPr lang="en-US" sz="2800" dirty="0">
              <a:latin typeface="Courier New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4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Restructuring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3076600"/>
            <a:ext cx="6735564" cy="6604992"/>
          </a:xfrm>
          <a:noFill/>
          <a:ln/>
        </p:spPr>
        <p:txBody>
          <a:bodyPr>
            <a:noAutofit/>
          </a:bodyPr>
          <a:lstStyle/>
          <a:p>
            <a:pPr>
              <a:spcBef>
                <a:spcPct val="20000"/>
              </a:spcBef>
              <a:tabLst>
                <a:tab pos="2194526" algn="l"/>
              </a:tabLst>
            </a:pPr>
            <a:r>
              <a:rPr lang="en-US" sz="2800" dirty="0"/>
              <a:t>Convert relational </a:t>
            </a:r>
            <a:r>
              <a:rPr lang="en-US" sz="2800" dirty="0" smtClean="0"/>
              <a:t>calculus (declarative) </a:t>
            </a:r>
            <a:r>
              <a:rPr lang="en-US" sz="2800" dirty="0"/>
              <a:t>to relational </a:t>
            </a:r>
            <a:r>
              <a:rPr lang="en-US" sz="2800" dirty="0"/>
              <a:t>algebra (procedural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spcBef>
                <a:spcPct val="20000"/>
              </a:spcBef>
              <a:tabLst>
                <a:tab pos="2194526" algn="l"/>
              </a:tabLst>
            </a:pPr>
            <a:r>
              <a:rPr lang="en-US" sz="2800" dirty="0"/>
              <a:t>Make use of </a:t>
            </a:r>
            <a:r>
              <a:rPr lang="en-US" sz="2800" u="sng" dirty="0"/>
              <a:t>query trees</a:t>
            </a:r>
          </a:p>
          <a:p>
            <a:pPr>
              <a:spcBef>
                <a:spcPct val="20000"/>
              </a:spcBef>
              <a:tabLst>
                <a:tab pos="2194526" algn="l"/>
              </a:tabLst>
            </a:pPr>
            <a:r>
              <a:rPr lang="en-US" sz="2800" dirty="0" smtClean="0"/>
              <a:t>Example query:</a:t>
            </a:r>
            <a:endParaRPr lang="en-US" sz="2800" dirty="0"/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sz="2000" i="1" dirty="0"/>
              <a:t>Find the names of employees other than J. Doe who worked on the CAD/CAM project for either 1 or 2 </a:t>
            </a:r>
            <a:r>
              <a:rPr lang="en-US" sz="2000" i="1" dirty="0" smtClean="0"/>
              <a:t>years.</a:t>
            </a:r>
            <a:endParaRPr lang="en-US" sz="2400" i="1" dirty="0" smtClean="0"/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sz="2400" b="1" dirty="0" smtClean="0">
                <a:latin typeface="Courier New"/>
              </a:rPr>
              <a:t>SELECT</a:t>
            </a:r>
            <a:r>
              <a:rPr lang="en-US" sz="2400" dirty="0" smtClean="0">
                <a:latin typeface="Courier New"/>
              </a:rPr>
              <a:t>	ENAME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sz="2400" b="1" dirty="0" smtClean="0">
                <a:latin typeface="Courier New"/>
              </a:rPr>
              <a:t>FROM</a:t>
            </a:r>
            <a:r>
              <a:rPr lang="en-US" sz="2400" dirty="0">
                <a:latin typeface="Courier New"/>
              </a:rPr>
              <a:t>	EMP, ASG, PROJ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sz="2400" b="1" dirty="0">
                <a:latin typeface="Courier New"/>
              </a:rPr>
              <a:t>WHERE</a:t>
            </a:r>
            <a:r>
              <a:rPr lang="en-US" sz="2400" dirty="0">
                <a:latin typeface="Courier New"/>
              </a:rPr>
              <a:t>	EMP.ENO = ASG.ENO 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sz="2400" b="1" dirty="0">
                <a:latin typeface="Courier New"/>
              </a:rPr>
              <a:t>AND	</a:t>
            </a:r>
            <a:r>
              <a:rPr lang="en-US" sz="2400" dirty="0">
                <a:latin typeface="Courier New"/>
              </a:rPr>
              <a:t>ASG.PNO = PROJ.PNO 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sz="2400" b="1" dirty="0">
                <a:latin typeface="Courier New"/>
              </a:rPr>
              <a:t>AND	</a:t>
            </a:r>
            <a:r>
              <a:rPr lang="en-US" sz="2400" dirty="0">
                <a:latin typeface="Courier New"/>
              </a:rPr>
              <a:t>ENAME</a:t>
            </a:r>
            <a:r>
              <a:rPr lang="en-US" sz="2400" dirty="0" smtClean="0">
                <a:latin typeface="Courier New"/>
              </a:rPr>
              <a:t>≠ "</a:t>
            </a:r>
            <a:r>
              <a:rPr lang="en-US" sz="2400" dirty="0">
                <a:latin typeface="Courier New"/>
              </a:rPr>
              <a:t>J. Doe"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sz="2400" b="1" dirty="0">
                <a:latin typeface="Courier New"/>
              </a:rPr>
              <a:t>AND	</a:t>
            </a:r>
            <a:r>
              <a:rPr lang="en-US" sz="2400" dirty="0">
                <a:latin typeface="Courier New"/>
              </a:rPr>
              <a:t>PNAME = "CAD/CAM" 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sz="2400" b="1" dirty="0">
                <a:latin typeface="Courier New"/>
              </a:rPr>
              <a:t>AND	</a:t>
            </a:r>
            <a:r>
              <a:rPr lang="en-US" sz="2400" dirty="0">
                <a:latin typeface="Courier New"/>
              </a:rPr>
              <a:t>(DUR = 12 </a:t>
            </a:r>
            <a:r>
              <a:rPr lang="en-US" sz="2400" b="1" dirty="0">
                <a:latin typeface="Courier New"/>
              </a:rPr>
              <a:t>OR </a:t>
            </a:r>
            <a:r>
              <a:rPr lang="en-US" sz="2400" dirty="0">
                <a:latin typeface="Courier New"/>
              </a:rPr>
              <a:t>DUR = 24)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457781" y="3508795"/>
            <a:ext cx="4805259" cy="5976517"/>
            <a:chOff x="7240855" y="2334543"/>
            <a:chExt cx="5579470" cy="6790582"/>
          </a:xfrm>
        </p:grpSpPr>
        <p:grpSp>
          <p:nvGrpSpPr>
            <p:cNvPr id="57" name="Group 56"/>
            <p:cNvGrpSpPr/>
            <p:nvPr/>
          </p:nvGrpSpPr>
          <p:grpSpPr>
            <a:xfrm>
              <a:off x="7240855" y="2334543"/>
              <a:ext cx="5579470" cy="6790582"/>
              <a:chOff x="5091226" y="1641475"/>
              <a:chExt cx="3923065" cy="4774628"/>
            </a:xfrm>
          </p:grpSpPr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5564730" y="1641475"/>
                <a:ext cx="1061644" cy="3748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ts val="4124"/>
                  </a:lnSpc>
                  <a:tabLst>
                    <a:tab pos="0" algn="l"/>
                    <a:tab pos="1300460" algn="l"/>
                  </a:tabLst>
                </a:pPr>
                <a:r>
                  <a:rPr lang="en-US" sz="3600" dirty="0" smtClean="0">
                    <a:solidFill>
                      <a:schemeClr val="tx2"/>
                    </a:solidFill>
                    <a:latin typeface="Symbol" charset="2"/>
                    <a:cs typeface="Symbol" charset="2"/>
                    <a:sym typeface="Symbol"/>
                  </a:rPr>
                  <a:t></a:t>
                </a:r>
                <a:r>
                  <a:rPr lang="en-US" sz="3800" baseline="-25000" dirty="0" smtClean="0">
                    <a:solidFill>
                      <a:schemeClr val="tx2"/>
                    </a:solidFill>
                    <a:latin typeface="Arial" charset="0"/>
                  </a:rPr>
                  <a:t>ENAME</a:t>
                </a:r>
                <a:endParaRPr lang="en-US" sz="3800" baseline="-25000" dirty="0">
                  <a:solidFill>
                    <a:schemeClr val="tx2"/>
                  </a:solidFill>
                  <a:latin typeface="Arial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5104893" y="2413000"/>
                <a:ext cx="2434653" cy="3748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ts val="4124"/>
                  </a:lnSpc>
                  <a:tabLst>
                    <a:tab pos="0" algn="l"/>
                    <a:tab pos="1300460" algn="l"/>
                    <a:tab pos="2600919" algn="l"/>
                  </a:tabLst>
                </a:pPr>
                <a:r>
                  <a:rPr lang="en-US" sz="3600" dirty="0" err="1" smtClean="0">
                    <a:solidFill>
                      <a:schemeClr val="tx2"/>
                    </a:solidFill>
                    <a:latin typeface="Σψμβολ" pitchFamily="34" charset="0"/>
                  </a:rPr>
                  <a:t>σ</a:t>
                </a:r>
                <a:r>
                  <a:rPr lang="en-US" sz="3800" baseline="-25000" dirty="0" err="1" smtClean="0">
                    <a:solidFill>
                      <a:schemeClr val="tx2"/>
                    </a:solidFill>
                    <a:latin typeface="Arial" charset="0"/>
                  </a:rPr>
                  <a:t>DUR</a:t>
                </a:r>
                <a:r>
                  <a:rPr lang="en-US" sz="3800" baseline="-25000" dirty="0" smtClean="0">
                    <a:solidFill>
                      <a:schemeClr val="tx2"/>
                    </a:solidFill>
                    <a:latin typeface="Arial" charset="0"/>
                  </a:rPr>
                  <a:t>=12 </a:t>
                </a:r>
                <a:r>
                  <a:rPr lang="en-US" sz="3800" baseline="-25000" dirty="0">
                    <a:solidFill>
                      <a:schemeClr val="tx2"/>
                    </a:solidFill>
                    <a:latin typeface="Arial" charset="0"/>
                  </a:rPr>
                  <a:t>OR DUR=24</a:t>
                </a:r>
              </a:p>
            </p:txBody>
          </p:sp>
          <p:sp>
            <p:nvSpPr>
              <p:cNvPr id="30" name="Text Box 6"/>
              <p:cNvSpPr txBox="1">
                <a:spLocks noChangeArrowheads="1"/>
              </p:cNvSpPr>
              <p:nvPr/>
            </p:nvSpPr>
            <p:spPr bwMode="auto">
              <a:xfrm>
                <a:off x="5222516" y="3227388"/>
                <a:ext cx="2351558" cy="3748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ts val="4124"/>
                  </a:lnSpc>
                  <a:tabLst>
                    <a:tab pos="0" algn="l"/>
                    <a:tab pos="1300460" algn="l"/>
                  </a:tabLst>
                </a:pPr>
                <a:r>
                  <a:rPr lang="en-US" sz="3600" dirty="0" err="1">
                    <a:solidFill>
                      <a:schemeClr val="tx2"/>
                    </a:solidFill>
                    <a:latin typeface="Σψμβολ" pitchFamily="34" charset="0"/>
                  </a:rPr>
                  <a:t>σ</a:t>
                </a:r>
                <a:r>
                  <a:rPr lang="en-US" sz="3800" baseline="-25000" dirty="0" err="1" smtClean="0">
                    <a:solidFill>
                      <a:schemeClr val="tx2"/>
                    </a:solidFill>
                    <a:latin typeface="Arial" charset="0"/>
                  </a:rPr>
                  <a:t>PNAME</a:t>
                </a:r>
                <a:r>
                  <a:rPr lang="en-US" sz="3800" baseline="-25000" dirty="0">
                    <a:solidFill>
                      <a:schemeClr val="tx2"/>
                    </a:solidFill>
                    <a:latin typeface="Arial" charset="0"/>
                  </a:rPr>
                  <a:t>=“CAD/CAM”</a:t>
                </a:r>
              </a:p>
            </p:txBody>
          </p:sp>
          <p:sp>
            <p:nvSpPr>
              <p:cNvPr id="31" name="Text Box 7"/>
              <p:cNvSpPr txBox="1">
                <a:spLocks noChangeArrowheads="1"/>
              </p:cNvSpPr>
              <p:nvPr/>
            </p:nvSpPr>
            <p:spPr bwMode="auto">
              <a:xfrm>
                <a:off x="5277980" y="4014788"/>
                <a:ext cx="2026316" cy="3748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ts val="4124"/>
                  </a:lnSpc>
                  <a:tabLst>
                    <a:tab pos="0" algn="l"/>
                    <a:tab pos="1300460" algn="l"/>
                  </a:tabLst>
                </a:pPr>
                <a:r>
                  <a:rPr lang="en-US" sz="3600" dirty="0" err="1">
                    <a:solidFill>
                      <a:schemeClr val="tx2"/>
                    </a:solidFill>
                    <a:latin typeface="Σψμβολ" pitchFamily="34" charset="0"/>
                  </a:rPr>
                  <a:t>σ</a:t>
                </a:r>
                <a:r>
                  <a:rPr lang="en-US" sz="3800" baseline="-25000" dirty="0" err="1" smtClean="0">
                    <a:solidFill>
                      <a:schemeClr val="tx2"/>
                    </a:solidFill>
                    <a:latin typeface="Arial" charset="0"/>
                  </a:rPr>
                  <a:t>ENAME</a:t>
                </a:r>
                <a:r>
                  <a:rPr lang="en-US" sz="3800" baseline="-25000" dirty="0">
                    <a:solidFill>
                      <a:schemeClr val="tx2"/>
                    </a:solidFill>
                    <a:latin typeface="Arial" charset="0"/>
                  </a:rPr>
                  <a:t>≠“J. DOE”</a:t>
                </a:r>
              </a:p>
            </p:txBody>
          </p:sp>
          <p:sp>
            <p:nvSpPr>
              <p:cNvPr id="32" name="Text Box 8"/>
              <p:cNvSpPr txBox="1">
                <a:spLocks noChangeArrowheads="1"/>
              </p:cNvSpPr>
              <p:nvPr/>
            </p:nvSpPr>
            <p:spPr bwMode="auto">
              <a:xfrm>
                <a:off x="5091226" y="6134100"/>
                <a:ext cx="625248" cy="282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ts val="3129"/>
                  </a:lnSpc>
                  <a:tabLst>
                    <a:tab pos="0" algn="l"/>
                  </a:tabLst>
                </a:pPr>
                <a:r>
                  <a:rPr lang="en-US" sz="2600">
                    <a:solidFill>
                      <a:schemeClr val="tx2"/>
                    </a:solidFill>
                    <a:latin typeface="Arial" charset="0"/>
                  </a:rPr>
                  <a:t>PROJ</a:t>
                </a:r>
              </a:p>
            </p:txBody>
          </p:sp>
          <p:sp>
            <p:nvSpPr>
              <p:cNvPr id="33" name="Text Box 9"/>
              <p:cNvSpPr txBox="1">
                <a:spLocks noChangeArrowheads="1"/>
              </p:cNvSpPr>
              <p:nvPr/>
            </p:nvSpPr>
            <p:spPr bwMode="auto">
              <a:xfrm>
                <a:off x="6079689" y="6134100"/>
                <a:ext cx="504110" cy="282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ts val="3129"/>
                  </a:lnSpc>
                  <a:tabLst>
                    <a:tab pos="0" algn="l"/>
                  </a:tabLst>
                </a:pPr>
                <a:r>
                  <a:rPr lang="en-US" sz="2600">
                    <a:solidFill>
                      <a:schemeClr val="tx2"/>
                    </a:solidFill>
                    <a:latin typeface="Arial" charset="0"/>
                  </a:rPr>
                  <a:t>ASG</a:t>
                </a:r>
              </a:p>
            </p:txBody>
          </p:sp>
          <p:sp>
            <p:nvSpPr>
              <p:cNvPr id="34" name="Text Box 10"/>
              <p:cNvSpPr txBox="1">
                <a:spLocks noChangeArrowheads="1"/>
              </p:cNvSpPr>
              <p:nvPr/>
            </p:nvSpPr>
            <p:spPr bwMode="auto">
              <a:xfrm>
                <a:off x="7685604" y="6134100"/>
                <a:ext cx="503793" cy="282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ts val="3129"/>
                  </a:lnSpc>
                  <a:tabLst>
                    <a:tab pos="0" algn="l"/>
                  </a:tabLst>
                </a:pPr>
                <a:r>
                  <a:rPr lang="en-US" sz="2600">
                    <a:solidFill>
                      <a:schemeClr val="tx2"/>
                    </a:solidFill>
                    <a:latin typeface="Arial" charset="0"/>
                  </a:rPr>
                  <a:t>EMP</a:t>
                </a:r>
              </a:p>
            </p:txBody>
          </p:sp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8368835" y="1882775"/>
                <a:ext cx="645456" cy="2445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ts val="2702"/>
                  </a:lnSpc>
                  <a:tabLst>
                    <a:tab pos="0" algn="l"/>
                  </a:tabLst>
                </a:pPr>
                <a:r>
                  <a:rPr lang="en-US" sz="2300">
                    <a:solidFill>
                      <a:schemeClr val="tx2"/>
                    </a:solidFill>
                    <a:latin typeface="Arial" charset="0"/>
                  </a:rPr>
                  <a:t>Project</a:t>
                </a:r>
              </a:p>
            </p:txBody>
          </p:sp>
          <p:sp>
            <p:nvSpPr>
              <p:cNvPr id="36" name="Text Box 12"/>
              <p:cNvSpPr txBox="1">
                <a:spLocks noChangeArrowheads="1"/>
              </p:cNvSpPr>
              <p:nvPr/>
            </p:nvSpPr>
            <p:spPr bwMode="auto">
              <a:xfrm>
                <a:off x="8395878" y="3394075"/>
                <a:ext cx="577081" cy="2445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ts val="2702"/>
                  </a:lnSpc>
                  <a:tabLst>
                    <a:tab pos="0" algn="l"/>
                  </a:tabLst>
                </a:pPr>
                <a:r>
                  <a:rPr lang="en-US" sz="2300">
                    <a:solidFill>
                      <a:schemeClr val="tx2"/>
                    </a:solidFill>
                    <a:latin typeface="Arial" charset="0"/>
                  </a:rPr>
                  <a:t>Select</a:t>
                </a:r>
              </a:p>
            </p:txBody>
          </p:sp>
          <p:sp>
            <p:nvSpPr>
              <p:cNvPr id="37" name="Text Box 13"/>
              <p:cNvSpPr txBox="1">
                <a:spLocks noChangeArrowheads="1"/>
              </p:cNvSpPr>
              <p:nvPr/>
            </p:nvSpPr>
            <p:spPr bwMode="auto">
              <a:xfrm>
                <a:off x="8502926" y="5521325"/>
                <a:ext cx="380448" cy="2445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ts val="2702"/>
                  </a:lnSpc>
                  <a:tabLst>
                    <a:tab pos="0" algn="l"/>
                  </a:tabLst>
                </a:pPr>
                <a:r>
                  <a:rPr lang="en-US" sz="2300">
                    <a:solidFill>
                      <a:schemeClr val="tx2"/>
                    </a:solidFill>
                    <a:latin typeface="Arial" charset="0"/>
                  </a:rPr>
                  <a:t>Join</a:t>
                </a:r>
              </a:p>
            </p:txBody>
          </p:sp>
          <p:sp>
            <p:nvSpPr>
              <p:cNvPr id="38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6583799" y="5743574"/>
                <a:ext cx="432951" cy="39370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lg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sp>
            <p:nvSpPr>
              <p:cNvPr id="39" name="Line 15"/>
              <p:cNvSpPr>
                <a:spLocks noChangeShapeType="1"/>
              </p:cNvSpPr>
              <p:nvPr/>
            </p:nvSpPr>
            <p:spPr bwMode="auto">
              <a:xfrm rot="10800000">
                <a:off x="7685603" y="5765833"/>
                <a:ext cx="277296" cy="358741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lg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sp>
            <p:nvSpPr>
              <p:cNvPr id="40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5391150" y="5114925"/>
                <a:ext cx="584200" cy="102235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lg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sp>
            <p:nvSpPr>
              <p:cNvPr id="41" name="Line 17"/>
              <p:cNvSpPr>
                <a:spLocks noChangeShapeType="1"/>
              </p:cNvSpPr>
              <p:nvPr/>
            </p:nvSpPr>
            <p:spPr bwMode="auto">
              <a:xfrm rot="10800000">
                <a:off x="6674142" y="5150507"/>
                <a:ext cx="179183" cy="26004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lg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sp>
            <p:nvSpPr>
              <p:cNvPr id="42" name="Line 18"/>
              <p:cNvSpPr>
                <a:spLocks noChangeShapeType="1"/>
              </p:cNvSpPr>
              <p:nvPr/>
            </p:nvSpPr>
            <p:spPr bwMode="auto">
              <a:xfrm rot="10800000" flipH="1">
                <a:off x="6062186" y="4533675"/>
                <a:ext cx="12700" cy="27167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sp>
            <p:nvSpPr>
              <p:cNvPr id="43" name="Line 19"/>
              <p:cNvSpPr>
                <a:spLocks noChangeShapeType="1"/>
              </p:cNvSpPr>
              <p:nvPr/>
            </p:nvSpPr>
            <p:spPr bwMode="auto">
              <a:xfrm rot="10800000" flipH="1">
                <a:off x="6038850" y="3664547"/>
                <a:ext cx="12700" cy="50800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lg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sp>
            <p:nvSpPr>
              <p:cNvPr id="44" name="Line 20"/>
              <p:cNvSpPr>
                <a:spLocks noChangeShapeType="1"/>
              </p:cNvSpPr>
              <p:nvPr/>
            </p:nvSpPr>
            <p:spPr bwMode="auto">
              <a:xfrm rot="10800000" flipH="1">
                <a:off x="6038850" y="2860675"/>
                <a:ext cx="12700" cy="52070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lg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sp>
            <p:nvSpPr>
              <p:cNvPr id="45" name="Line 21"/>
              <p:cNvSpPr>
                <a:spLocks noChangeShapeType="1"/>
              </p:cNvSpPr>
              <p:nvPr/>
            </p:nvSpPr>
            <p:spPr bwMode="auto">
              <a:xfrm rot="10800000" flipH="1">
                <a:off x="6038850" y="2085975"/>
                <a:ext cx="12700" cy="57150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lg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sp>
            <p:nvSpPr>
              <p:cNvPr id="46" name="Freeform 22"/>
              <p:cNvSpPr>
                <a:spLocks/>
              </p:cNvSpPr>
              <p:nvPr/>
            </p:nvSpPr>
            <p:spPr bwMode="auto">
              <a:xfrm>
                <a:off x="8051800" y="2708275"/>
                <a:ext cx="304800" cy="16002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000" y="833"/>
                  </a:cxn>
                  <a:cxn ang="0">
                    <a:pos x="5000" y="4166"/>
                  </a:cxn>
                  <a:cxn ang="0">
                    <a:pos x="10000" y="5000"/>
                  </a:cxn>
                  <a:cxn ang="0">
                    <a:pos x="5000" y="5833"/>
                  </a:cxn>
                  <a:cxn ang="0">
                    <a:pos x="5000" y="9166"/>
                  </a:cxn>
                  <a:cxn ang="0">
                    <a:pos x="0" y="1000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cubicBezTo>
                      <a:pt x="2761" y="0"/>
                      <a:pt x="5000" y="373"/>
                      <a:pt x="5000" y="833"/>
                    </a:cubicBezTo>
                    <a:lnTo>
                      <a:pt x="5000" y="4166"/>
                    </a:lnTo>
                    <a:cubicBezTo>
                      <a:pt x="5000" y="4626"/>
                      <a:pt x="7238" y="5000"/>
                      <a:pt x="10000" y="5000"/>
                    </a:cubicBezTo>
                    <a:cubicBezTo>
                      <a:pt x="7238" y="5000"/>
                      <a:pt x="5000" y="5373"/>
                      <a:pt x="5000" y="5833"/>
                    </a:cubicBezTo>
                    <a:lnTo>
                      <a:pt x="5000" y="9166"/>
                    </a:lnTo>
                    <a:cubicBezTo>
                      <a:pt x="5000" y="9626"/>
                      <a:pt x="2761" y="10000"/>
                      <a:pt x="0" y="10000"/>
                    </a:cubicBezTo>
                  </a:path>
                </a:pathLst>
              </a:custGeom>
              <a:noFill/>
              <a:ln w="9525">
                <a:solidFill>
                  <a:schemeClr val="tx2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sp>
            <p:nvSpPr>
              <p:cNvPr id="47" name="Freeform 23"/>
              <p:cNvSpPr>
                <a:spLocks/>
              </p:cNvSpPr>
              <p:nvPr/>
            </p:nvSpPr>
            <p:spPr bwMode="auto">
              <a:xfrm>
                <a:off x="8128000" y="4918075"/>
                <a:ext cx="304800" cy="14478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000" y="833"/>
                  </a:cxn>
                  <a:cxn ang="0">
                    <a:pos x="5000" y="4166"/>
                  </a:cxn>
                  <a:cxn ang="0">
                    <a:pos x="10000" y="5000"/>
                  </a:cxn>
                  <a:cxn ang="0">
                    <a:pos x="5000" y="5833"/>
                  </a:cxn>
                  <a:cxn ang="0">
                    <a:pos x="5000" y="9166"/>
                  </a:cxn>
                  <a:cxn ang="0">
                    <a:pos x="0" y="1000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cubicBezTo>
                      <a:pt x="2761" y="0"/>
                      <a:pt x="5000" y="373"/>
                      <a:pt x="5000" y="833"/>
                    </a:cubicBezTo>
                    <a:lnTo>
                      <a:pt x="5000" y="4166"/>
                    </a:lnTo>
                    <a:cubicBezTo>
                      <a:pt x="5000" y="4626"/>
                      <a:pt x="7238" y="5000"/>
                      <a:pt x="10000" y="5000"/>
                    </a:cubicBezTo>
                    <a:cubicBezTo>
                      <a:pt x="7238" y="5000"/>
                      <a:pt x="5000" y="5373"/>
                      <a:pt x="5000" y="5833"/>
                    </a:cubicBezTo>
                    <a:lnTo>
                      <a:pt x="5000" y="9166"/>
                    </a:lnTo>
                    <a:cubicBezTo>
                      <a:pt x="5000" y="9626"/>
                      <a:pt x="2761" y="10000"/>
                      <a:pt x="0" y="10000"/>
                    </a:cubicBezTo>
                  </a:path>
                </a:pathLst>
              </a:custGeom>
              <a:noFill/>
              <a:ln w="9525">
                <a:solidFill>
                  <a:schemeClr val="tx2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sp>
            <p:nvSpPr>
              <p:cNvPr id="48" name="Freeform 24"/>
              <p:cNvSpPr>
                <a:spLocks/>
              </p:cNvSpPr>
              <p:nvPr/>
            </p:nvSpPr>
            <p:spPr bwMode="auto">
              <a:xfrm>
                <a:off x="8051800" y="1793875"/>
                <a:ext cx="228600" cy="4572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000" y="833"/>
                  </a:cxn>
                  <a:cxn ang="0">
                    <a:pos x="5000" y="4166"/>
                  </a:cxn>
                  <a:cxn ang="0">
                    <a:pos x="10000" y="5000"/>
                  </a:cxn>
                  <a:cxn ang="0">
                    <a:pos x="5000" y="5833"/>
                  </a:cxn>
                  <a:cxn ang="0">
                    <a:pos x="5000" y="9166"/>
                  </a:cxn>
                  <a:cxn ang="0">
                    <a:pos x="0" y="1000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cubicBezTo>
                      <a:pt x="2761" y="0"/>
                      <a:pt x="5000" y="373"/>
                      <a:pt x="5000" y="833"/>
                    </a:cubicBezTo>
                    <a:lnTo>
                      <a:pt x="5000" y="4166"/>
                    </a:lnTo>
                    <a:cubicBezTo>
                      <a:pt x="5000" y="4626"/>
                      <a:pt x="7238" y="5000"/>
                      <a:pt x="10000" y="5000"/>
                    </a:cubicBezTo>
                    <a:cubicBezTo>
                      <a:pt x="7238" y="5000"/>
                      <a:pt x="5000" y="5373"/>
                      <a:pt x="5000" y="5833"/>
                    </a:cubicBezTo>
                    <a:lnTo>
                      <a:pt x="5000" y="9166"/>
                    </a:lnTo>
                    <a:cubicBezTo>
                      <a:pt x="5000" y="9626"/>
                      <a:pt x="2761" y="10000"/>
                      <a:pt x="0" y="10000"/>
                    </a:cubicBezTo>
                  </a:path>
                </a:pathLst>
              </a:custGeom>
              <a:noFill/>
              <a:ln w="9525">
                <a:solidFill>
                  <a:schemeClr val="tx2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</p:grpSp>
        <p:sp>
          <p:nvSpPr>
            <p:cNvPr id="53" name="Text Box 26"/>
            <p:cNvSpPr txBox="1">
              <a:spLocks noChangeArrowheads="1"/>
            </p:cNvSpPr>
            <p:nvPr/>
          </p:nvSpPr>
          <p:spPr bwMode="auto">
            <a:xfrm>
              <a:off x="8157061" y="6888189"/>
              <a:ext cx="1100244" cy="436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51" name="Text Box 29"/>
            <p:cNvSpPr txBox="1">
              <a:spLocks noChangeArrowheads="1"/>
            </p:cNvSpPr>
            <p:nvPr/>
          </p:nvSpPr>
          <p:spPr bwMode="auto">
            <a:xfrm>
              <a:off x="9693232" y="7713332"/>
              <a:ext cx="1100244" cy="436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49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924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Restructuring </a:t>
            </a:r>
            <a:r>
              <a:rPr lang="en-US" dirty="0" smtClean="0"/>
              <a:t>– Transformation </a:t>
            </a:r>
            <a:r>
              <a:rPr lang="en-US" dirty="0"/>
              <a:t>Rules</a:t>
            </a:r>
          </a:p>
        </p:txBody>
      </p:sp>
      <p:sp>
        <p:nvSpPr>
          <p:cNvPr id="203778" name="Rectangle 2"/>
          <p:cNvSpPr>
            <a:spLocks noGrp="1" noChangeArrowheads="1"/>
          </p:cNvSpPr>
          <p:nvPr>
            <p:ph idx="1"/>
          </p:nvPr>
        </p:nvSpPr>
        <p:spPr>
          <a:xfrm>
            <a:off x="1231602" y="2912840"/>
            <a:ext cx="10455374" cy="6840760"/>
          </a:xfrm>
          <a:noFill/>
        </p:spPr>
        <p:txBody>
          <a:bodyPr>
            <a:normAutofit fontScale="92500" lnSpcReduction="20000"/>
          </a:bodyPr>
          <a:lstStyle/>
          <a:p>
            <a:pPr marL="487672" indent="-487672">
              <a:lnSpc>
                <a:spcPts val="4124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b="1" dirty="0"/>
              <a:t>Commutativity</a:t>
            </a:r>
            <a:r>
              <a:rPr lang="en-US" dirty="0"/>
              <a:t> of binary operations</a:t>
            </a:r>
          </a:p>
          <a:p>
            <a:pPr marL="1625575" lvl="1">
              <a:lnSpc>
                <a:spcPct val="120000"/>
              </a:lnSpc>
              <a:spcBef>
                <a:spcPts val="600"/>
              </a:spcBef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i="1" dirty="0" smtClean="0"/>
              <a:t>R </a:t>
            </a:r>
            <a:r>
              <a:rPr lang="en-US" sz="2800" dirty="0">
                <a:sym typeface="Symbol"/>
              </a:rPr>
              <a:t>×</a:t>
            </a:r>
            <a:r>
              <a:rPr lang="en-US" dirty="0" smtClean="0">
                <a:latin typeface="Symbol" charset="2"/>
                <a:cs typeface="Symbol" charset="2"/>
              </a:rPr>
              <a:t> </a:t>
            </a:r>
            <a:r>
              <a:rPr lang="en-US" i="1" dirty="0" smtClean="0"/>
              <a:t>S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S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× </a:t>
            </a:r>
            <a:r>
              <a:rPr lang="en-US" i="1" dirty="0" smtClean="0"/>
              <a:t>R</a:t>
            </a:r>
            <a:endParaRPr lang="en-US" i="1" dirty="0"/>
          </a:p>
          <a:p>
            <a:pPr marL="1625575" lvl="1">
              <a:lnSpc>
                <a:spcPct val="120000"/>
              </a:lnSpc>
              <a:spcBef>
                <a:spcPts val="600"/>
              </a:spcBef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i="1" dirty="0"/>
              <a:t>R </a:t>
            </a:r>
            <a:r>
              <a:rPr lang="en-US" dirty="0" smtClean="0"/>
              <a:t>⋈</a:t>
            </a:r>
            <a:r>
              <a:rPr lang="en-US" i="1" dirty="0" smtClean="0"/>
              <a:t>S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S </a:t>
            </a:r>
            <a:r>
              <a:rPr lang="en-US" dirty="0" smtClean="0"/>
              <a:t>⋈</a:t>
            </a:r>
            <a:r>
              <a:rPr lang="en-US" i="1" dirty="0" smtClean="0"/>
              <a:t>R</a:t>
            </a:r>
            <a:endParaRPr lang="en-US" i="1" dirty="0"/>
          </a:p>
          <a:p>
            <a:pPr marL="1625575" lvl="1">
              <a:lnSpc>
                <a:spcPct val="120000"/>
              </a:lnSpc>
              <a:spcBef>
                <a:spcPts val="600"/>
              </a:spcBef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i="1" dirty="0" smtClean="0"/>
              <a:t>R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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S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S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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R</a:t>
            </a:r>
            <a:endParaRPr lang="en-US" dirty="0"/>
          </a:p>
          <a:p>
            <a:pPr marL="487672" indent="-487672">
              <a:lnSpc>
                <a:spcPts val="4124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b="1" dirty="0"/>
              <a:t>Associativity</a:t>
            </a:r>
            <a:r>
              <a:rPr lang="en-US" dirty="0"/>
              <a:t> of binary operations</a:t>
            </a:r>
          </a:p>
          <a:p>
            <a:pPr marL="1625575" lvl="1">
              <a:lnSpc>
                <a:spcPts val="3413"/>
              </a:lnSpc>
              <a:spcBef>
                <a:spcPts val="600"/>
              </a:spcBef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/>
              <a:t>( </a:t>
            </a:r>
            <a:r>
              <a:rPr lang="en-US" i="1" dirty="0" smtClean="0"/>
              <a:t>R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T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R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T</a:t>
            </a:r>
            <a:r>
              <a:rPr lang="en-US" dirty="0"/>
              <a:t>)</a:t>
            </a:r>
          </a:p>
          <a:p>
            <a:pPr marL="1625575" lvl="1">
              <a:lnSpc>
                <a:spcPts val="3413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 smtClean="0"/>
              <a:t>(</a:t>
            </a:r>
            <a:r>
              <a:rPr lang="en-US" i="1" dirty="0" smtClean="0"/>
              <a:t>R </a:t>
            </a:r>
            <a:r>
              <a:rPr lang="en-US" dirty="0" smtClean="0"/>
              <a:t>⋈</a:t>
            </a:r>
            <a:r>
              <a:rPr lang="en-US" i="1" dirty="0" smtClean="0"/>
              <a:t>S</a:t>
            </a:r>
            <a:r>
              <a:rPr lang="en-US" dirty="0" smtClean="0"/>
              <a:t>) ⋈</a:t>
            </a:r>
            <a:r>
              <a:rPr lang="en-US" i="1" dirty="0" smtClean="0"/>
              <a:t>T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R</a:t>
            </a:r>
            <a:r>
              <a:rPr lang="en-US" dirty="0" smtClean="0"/>
              <a:t> ⋈ (</a:t>
            </a:r>
            <a:r>
              <a:rPr lang="en-US" i="1" dirty="0" smtClean="0"/>
              <a:t>S </a:t>
            </a:r>
            <a:r>
              <a:rPr lang="en-US" dirty="0" smtClean="0"/>
              <a:t>⋈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endParaRPr lang="en-US" dirty="0"/>
          </a:p>
          <a:p>
            <a:pPr marL="487672" indent="-487672">
              <a:lnSpc>
                <a:spcPts val="4124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b="1" dirty="0" err="1"/>
              <a:t>Idempotence</a:t>
            </a:r>
            <a:r>
              <a:rPr lang="en-US" dirty="0"/>
              <a:t> of unary operations</a:t>
            </a:r>
            <a:endParaRPr lang="en-US" dirty="0" smtClean="0"/>
          </a:p>
          <a:p>
            <a:pPr marL="1625575" lvl="1">
              <a:lnSpc>
                <a:spcPts val="3413"/>
              </a:lnSpc>
              <a:spcBef>
                <a:spcPts val="600"/>
              </a:spcBef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A</a:t>
            </a:r>
            <a:r>
              <a:rPr lang="en-US" baseline="-25000" dirty="0" smtClean="0"/>
              <a:t>’</a:t>
            </a:r>
            <a:r>
              <a:rPr lang="en-US" dirty="0" smtClean="0"/>
              <a:t>(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 </a:t>
            </a:r>
            <a:r>
              <a:rPr lang="en-US" i="1" baseline="-25000" dirty="0" smtClean="0"/>
              <a:t>A</a:t>
            </a:r>
            <a:r>
              <a:rPr lang="en-US" baseline="-25000" dirty="0" smtClean="0"/>
              <a:t>’’</a:t>
            </a:r>
            <a:r>
              <a:rPr lang="en-US" dirty="0" smtClean="0"/>
              <a:t>(</a:t>
            </a:r>
            <a:r>
              <a:rPr lang="en-US" i="1" dirty="0"/>
              <a:t>R</a:t>
            </a:r>
            <a:r>
              <a:rPr lang="en-US" dirty="0" smtClean="0"/>
              <a:t>))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 </a:t>
            </a:r>
            <a:r>
              <a:rPr lang="en-US" i="1" baseline="-25000" dirty="0" smtClean="0"/>
              <a:t>A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</a:t>
            </a:r>
          </a:p>
          <a:p>
            <a:pPr marL="1625575" lvl="1">
              <a:lnSpc>
                <a:spcPts val="3413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50000" dirty="0" smtClean="0"/>
              <a:t>1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50000" dirty="0" smtClean="0"/>
              <a:t>1</a:t>
            </a:r>
            <a:r>
              <a:rPr lang="en-US" baseline="-25000" dirty="0" smtClean="0"/>
              <a:t>)</a:t>
            </a:r>
            <a:r>
              <a:rPr lang="en-US" dirty="0" smtClean="0"/>
              <a:t>(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50000" dirty="0" smtClean="0"/>
              <a:t>2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50000" dirty="0" smtClean="0"/>
              <a:t>2</a:t>
            </a:r>
            <a:r>
              <a:rPr lang="en-US" baseline="-25000" dirty="0"/>
              <a:t>)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 smtClean="0"/>
              <a:t>))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50000" dirty="0" smtClean="0"/>
              <a:t>1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50000" dirty="0" smtClean="0"/>
              <a:t>1</a:t>
            </a:r>
            <a:r>
              <a:rPr lang="en-US" baseline="-25000" dirty="0" smtClean="0"/>
              <a:t>)</a:t>
            </a:r>
            <a:r>
              <a:rPr lang="en-US" sz="2000" baseline="-250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i="1" baseline="-25000" dirty="0" smtClean="0"/>
              <a:t>p</a:t>
            </a:r>
            <a:r>
              <a:rPr lang="en-US" baseline="-50000" dirty="0" smtClean="0"/>
              <a:t>2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50000" dirty="0" smtClean="0"/>
              <a:t>2</a:t>
            </a:r>
            <a:r>
              <a:rPr lang="en-US" baseline="-25000" dirty="0"/>
              <a:t>)</a:t>
            </a:r>
            <a:r>
              <a:rPr lang="en-US" dirty="0"/>
              <a:t>(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</a:p>
          <a:p>
            <a:pPr marL="1222432" lvl="1" indent="0">
              <a:lnSpc>
                <a:spcPts val="3413"/>
              </a:lnSpc>
              <a:buNone/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 smtClean="0"/>
              <a:t>where</a:t>
            </a:r>
            <a:r>
              <a:rPr lang="en-US" i="1" dirty="0" smtClean="0"/>
              <a:t> </a:t>
            </a:r>
            <a:r>
              <a:rPr lang="en-US" i="1" dirty="0"/>
              <a:t>R</a:t>
            </a:r>
            <a:r>
              <a:rPr lang="en-US" dirty="0"/>
              <a:t>[</a:t>
            </a:r>
            <a:r>
              <a:rPr lang="en-US" i="1" dirty="0"/>
              <a:t>A</a:t>
            </a:r>
            <a:r>
              <a:rPr lang="en-US" dirty="0"/>
              <a:t>] and </a:t>
            </a:r>
            <a:r>
              <a:rPr lang="en-US" i="1" dirty="0" smtClean="0"/>
              <a:t>A'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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i="1" dirty="0" smtClean="0"/>
              <a:t>"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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A </a:t>
            </a:r>
            <a:r>
              <a:rPr lang="en-US" dirty="0" smtClean="0"/>
              <a:t>and </a:t>
            </a:r>
            <a:r>
              <a:rPr lang="en-US" i="1" dirty="0" smtClean="0"/>
              <a:t>A'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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A</a:t>
            </a:r>
            <a:r>
              <a:rPr lang="en-US" i="1" dirty="0"/>
              <a:t>" </a:t>
            </a:r>
          </a:p>
          <a:p>
            <a:pPr marL="487672" indent="-487672">
              <a:lnSpc>
                <a:spcPts val="4124"/>
              </a:lnSpc>
              <a:spcAft>
                <a:spcPts val="18"/>
              </a:spcAft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/>
              <a:t>Commuting </a:t>
            </a:r>
            <a:r>
              <a:rPr lang="en-US" u="sng" dirty="0"/>
              <a:t>selection</a:t>
            </a:r>
            <a:r>
              <a:rPr lang="en-US" dirty="0"/>
              <a:t> with </a:t>
            </a:r>
            <a:r>
              <a:rPr lang="en-US" u="sng" dirty="0"/>
              <a:t>projection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15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Restructuring – Transformation Rules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957784" y="3292624"/>
            <a:ext cx="11088330" cy="6336704"/>
          </a:xfrm>
          <a:noFill/>
        </p:spPr>
        <p:txBody>
          <a:bodyPr>
            <a:normAutofit fontScale="92500" lnSpcReduction="20000"/>
          </a:bodyPr>
          <a:lstStyle/>
          <a:p>
            <a:pPr marL="487672" indent="-487672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/>
              <a:t>Commuting </a:t>
            </a:r>
            <a:r>
              <a:rPr lang="en-US" u="sng" dirty="0"/>
              <a:t>selection</a:t>
            </a:r>
            <a:r>
              <a:rPr lang="en-US" dirty="0"/>
              <a:t> with </a:t>
            </a:r>
            <a:r>
              <a:rPr lang="en-US" u="sng" dirty="0"/>
              <a:t>binary operations</a:t>
            </a:r>
          </a:p>
          <a:p>
            <a:pPr marL="1788132" lvl="1">
              <a:spcBef>
                <a:spcPts val="600"/>
              </a:spcBef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25000" dirty="0"/>
              <a:t>)</a:t>
            </a:r>
            <a:r>
              <a:rPr lang="en-US" dirty="0"/>
              <a:t>(</a:t>
            </a:r>
            <a:r>
              <a:rPr lang="en-US" i="1" dirty="0" smtClean="0"/>
              <a:t>R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25000" dirty="0"/>
              <a:t>) 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 smtClean="0"/>
              <a:t>))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S</a:t>
            </a:r>
          </a:p>
          <a:p>
            <a:pPr marL="1788132" lvl="1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sz="3300" i="1" baseline="-50000" dirty="0" smtClean="0"/>
              <a:t>i</a:t>
            </a:r>
            <a:r>
              <a:rPr lang="en-US" baseline="-25000" dirty="0"/>
              <a:t>)</a:t>
            </a:r>
            <a:r>
              <a:rPr lang="en-US" dirty="0"/>
              <a:t>(</a:t>
            </a:r>
            <a:r>
              <a:rPr lang="en-US" i="1" dirty="0" smtClean="0"/>
              <a:t>R </a:t>
            </a:r>
            <a:r>
              <a:rPr lang="en-US" dirty="0" smtClean="0"/>
              <a:t>⋈</a:t>
            </a:r>
            <a:r>
              <a:rPr lang="en-US" baseline="-25000" dirty="0" smtClean="0"/>
              <a:t>(</a:t>
            </a:r>
            <a:r>
              <a:rPr lang="en-US" i="1" baseline="-25000" dirty="0" err="1"/>
              <a:t>A</a:t>
            </a:r>
            <a:r>
              <a:rPr lang="en-US" sz="3300" i="1" baseline="-50000" dirty="0" err="1"/>
              <a:t>j</a:t>
            </a:r>
            <a:r>
              <a:rPr lang="en-US" i="1" baseline="-25000" dirty="0" err="1"/>
              <a:t>,B</a:t>
            </a:r>
            <a:r>
              <a:rPr lang="en-US" sz="3300" i="1" baseline="-50000" dirty="0" err="1"/>
              <a:t>k</a:t>
            </a:r>
            <a:r>
              <a:rPr lang="en-US" baseline="-25000" dirty="0"/>
              <a:t>)</a:t>
            </a:r>
            <a:r>
              <a:rPr lang="en-US" i="1" dirty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dirty="0" smtClean="0"/>
              <a:t>(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sz="3300" i="1" baseline="-50000" dirty="0" smtClean="0"/>
              <a:t>i</a:t>
            </a:r>
            <a:r>
              <a:rPr lang="en-US" baseline="-25000" dirty="0"/>
              <a:t>) 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)) </a:t>
            </a:r>
            <a:r>
              <a:rPr lang="en-US" dirty="0" smtClean="0"/>
              <a:t>⋈</a:t>
            </a:r>
            <a:r>
              <a:rPr lang="en-US" baseline="-25000" dirty="0" smtClean="0"/>
              <a:t>(</a:t>
            </a:r>
            <a:r>
              <a:rPr lang="en-US" i="1" baseline="-25000" dirty="0" err="1"/>
              <a:t>A</a:t>
            </a:r>
            <a:r>
              <a:rPr lang="en-US" sz="3300" i="1" baseline="-50000" dirty="0" err="1"/>
              <a:t>j</a:t>
            </a:r>
            <a:r>
              <a:rPr lang="en-US" i="1" baseline="-25000" dirty="0" err="1"/>
              <a:t>,B</a:t>
            </a:r>
            <a:r>
              <a:rPr lang="en-US" sz="3300" i="1" baseline="-50000" dirty="0" err="1"/>
              <a:t>k</a:t>
            </a:r>
            <a:r>
              <a:rPr lang="en-US" baseline="-25000" dirty="0"/>
              <a:t>)</a:t>
            </a:r>
            <a:r>
              <a:rPr lang="en-US" i="1" dirty="0"/>
              <a:t>S</a:t>
            </a:r>
            <a:endParaRPr lang="en-US" i="1" dirty="0" smtClean="0"/>
          </a:p>
          <a:p>
            <a:pPr marL="1788132" lvl="1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sz="3300" i="1" baseline="-50000" dirty="0" smtClean="0"/>
              <a:t>i</a:t>
            </a:r>
            <a:r>
              <a:rPr lang="en-US" baseline="-25000" dirty="0"/>
              <a:t>)</a:t>
            </a:r>
            <a:r>
              <a:rPr lang="en-US" dirty="0"/>
              <a:t>(</a:t>
            </a:r>
            <a:r>
              <a:rPr lang="en-US" i="1" dirty="0" smtClean="0"/>
              <a:t>R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sz="3300" i="1" baseline="-50000" dirty="0" smtClean="0"/>
              <a:t>i</a:t>
            </a:r>
            <a:r>
              <a:rPr lang="en-US" baseline="-25000" dirty="0"/>
              <a:t>) 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 smtClean="0"/>
              <a:t>)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sz="3300" i="1" baseline="-50000" dirty="0" smtClean="0"/>
              <a:t>i</a:t>
            </a:r>
            <a:r>
              <a:rPr lang="en-US" baseline="-25000" dirty="0"/>
              <a:t>) </a:t>
            </a:r>
            <a:r>
              <a:rPr lang="en-US" dirty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</a:p>
          <a:p>
            <a:pPr marL="1384989" lvl="1" indent="0">
              <a:spcAft>
                <a:spcPts val="1707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/>
              <a:t>where 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 belongs to </a:t>
            </a: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T</a:t>
            </a:r>
          </a:p>
          <a:p>
            <a:pPr marL="487672" indent="-487672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/>
              <a:t>Commuting </a:t>
            </a:r>
            <a:r>
              <a:rPr lang="en-US" u="sng" dirty="0"/>
              <a:t>projection</a:t>
            </a:r>
            <a:r>
              <a:rPr lang="en-US" dirty="0"/>
              <a:t> with </a:t>
            </a:r>
            <a:r>
              <a:rPr lang="en-US" u="sng" dirty="0"/>
              <a:t>binary operations</a:t>
            </a:r>
            <a:endParaRPr lang="en-US" u="sng" dirty="0" smtClean="0"/>
          </a:p>
          <a:p>
            <a:pPr marL="1788132" lvl="1">
              <a:spcBef>
                <a:spcPts val="600"/>
              </a:spcBef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</a:t>
            </a:r>
            <a:r>
              <a:rPr lang="en-US" i="1" baseline="-25000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A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B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)</a:t>
            </a:r>
            <a:endParaRPr lang="en-US" dirty="0" smtClean="0"/>
          </a:p>
          <a:p>
            <a:pPr marL="1788132" lvl="1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R </a:t>
            </a:r>
            <a:r>
              <a:rPr lang="en-US" dirty="0" smtClean="0"/>
              <a:t>⋈</a:t>
            </a:r>
            <a:r>
              <a:rPr lang="en-US" baseline="-25000" dirty="0" smtClean="0"/>
              <a:t>(</a:t>
            </a:r>
            <a:r>
              <a:rPr lang="en-US" i="1" baseline="-25000" dirty="0" err="1"/>
              <a:t>A</a:t>
            </a:r>
            <a:r>
              <a:rPr lang="en-US" sz="3300" i="1" baseline="-50000" dirty="0" err="1"/>
              <a:t>j</a:t>
            </a:r>
            <a:r>
              <a:rPr lang="en-US" i="1" baseline="-25000" dirty="0" err="1"/>
              <a:t>,B</a:t>
            </a:r>
            <a:r>
              <a:rPr lang="en-US" sz="3300" i="1" baseline="-50000" dirty="0" err="1"/>
              <a:t>k</a:t>
            </a:r>
            <a:r>
              <a:rPr lang="en-US" baseline="-25000" dirty="0"/>
              <a:t>)</a:t>
            </a:r>
            <a:r>
              <a:rPr lang="en-US" i="1" dirty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A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</a:t>
            </a:r>
            <a:r>
              <a:rPr lang="en-US" dirty="0" smtClean="0"/>
              <a:t>⋈</a:t>
            </a:r>
            <a:r>
              <a:rPr lang="en-US" baseline="-25000" dirty="0" smtClean="0"/>
              <a:t>(</a:t>
            </a:r>
            <a:r>
              <a:rPr lang="en-US" i="1" baseline="-25000" dirty="0" err="1"/>
              <a:t>A</a:t>
            </a:r>
            <a:r>
              <a:rPr lang="en-US" sz="3300" i="1" baseline="-50000" dirty="0" err="1"/>
              <a:t>j</a:t>
            </a:r>
            <a:r>
              <a:rPr lang="en-US" i="1" baseline="-25000" dirty="0" err="1"/>
              <a:t>,B</a:t>
            </a:r>
            <a:r>
              <a:rPr lang="en-US" sz="3300" i="1" baseline="-50000" dirty="0" err="1"/>
              <a:t>k</a:t>
            </a:r>
            <a:r>
              <a:rPr lang="en-US" baseline="-25000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</a:t>
            </a:r>
            <a:r>
              <a:rPr lang="en-US" i="1" baseline="-25000" dirty="0" smtClean="0"/>
              <a:t>B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)</a:t>
            </a:r>
            <a:endParaRPr lang="en-US" dirty="0" smtClean="0"/>
          </a:p>
          <a:p>
            <a:pPr marL="1788132" lvl="1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R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i="1" dirty="0" smtClean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</a:t>
            </a:r>
          </a:p>
          <a:p>
            <a:pPr marL="1384989" lvl="1" indent="0">
              <a:spcAft>
                <a:spcPts val="1707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/>
              <a:t> where </a:t>
            </a:r>
            <a:r>
              <a:rPr lang="en-US" i="1" dirty="0" smtClean="0"/>
              <a:t>R</a:t>
            </a:r>
            <a:r>
              <a:rPr lang="en-US" dirty="0" smtClean="0"/>
              <a:t>[</a:t>
            </a:r>
            <a:r>
              <a:rPr lang="en-US" i="1" dirty="0" smtClean="0"/>
              <a:t>A</a:t>
            </a:r>
            <a:r>
              <a:rPr lang="en-US" dirty="0" smtClean="0"/>
              <a:t>] and </a:t>
            </a:r>
            <a:r>
              <a:rPr lang="en-US" i="1" dirty="0" smtClean="0"/>
              <a:t>S</a:t>
            </a:r>
            <a:r>
              <a:rPr lang="en-US" dirty="0" smtClean="0"/>
              <a:t>[</a:t>
            </a:r>
            <a:r>
              <a:rPr lang="en-US" i="1" dirty="0" smtClean="0"/>
              <a:t>B</a:t>
            </a:r>
            <a:r>
              <a:rPr lang="en-US" dirty="0" smtClean="0"/>
              <a:t>]; </a:t>
            </a:r>
            <a:r>
              <a:rPr lang="en-US" b="1" i="1" dirty="0" smtClean="0"/>
              <a:t>C</a:t>
            </a:r>
            <a:r>
              <a:rPr lang="en-US" b="1" dirty="0" smtClean="0"/>
              <a:t> = </a:t>
            </a:r>
            <a:r>
              <a:rPr lang="en-US" b="1" i="1" dirty="0" smtClean="0"/>
              <a:t>A</a:t>
            </a:r>
            <a:r>
              <a:rPr lang="en-US" b="1" dirty="0" smtClean="0"/>
              <a:t>' </a:t>
            </a:r>
            <a:r>
              <a:rPr lang="en-US" b="1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b="1" i="1" dirty="0" smtClean="0"/>
              <a:t>B</a:t>
            </a:r>
            <a:r>
              <a:rPr lang="en-US" b="1" dirty="0" smtClean="0"/>
              <a:t>' </a:t>
            </a:r>
            <a:r>
              <a:rPr lang="en-US" dirty="0" smtClean="0"/>
              <a:t>where  </a:t>
            </a:r>
            <a:r>
              <a:rPr lang="en-US" i="1" dirty="0" smtClean="0"/>
              <a:t>A'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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B'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 </a:t>
            </a:r>
            <a:r>
              <a:rPr lang="en-US" i="1" dirty="0" smtClean="0"/>
              <a:t>B</a:t>
            </a:r>
            <a:endParaRPr lang="en-US" i="1" dirty="0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68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86916" y="3353984"/>
            <a:ext cx="6159500" cy="6347351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Recall the previous example:</a:t>
            </a:r>
          </a:p>
          <a:p>
            <a:pPr marL="650230" lvl="1" indent="0">
              <a:buNone/>
            </a:pPr>
            <a:r>
              <a:rPr lang="en-US" dirty="0"/>
              <a:t>Find the names of employees other than J. Doe who worked on the CAD/CAM project for either one or two years.</a:t>
            </a:r>
          </a:p>
          <a:p>
            <a:pPr marL="650230" lvl="1" indent="0">
              <a:buNone/>
            </a:pPr>
            <a:endParaRPr lang="en-US" sz="600" dirty="0"/>
          </a:p>
          <a:p>
            <a:pPr marL="650230" lvl="1" indent="0">
              <a:buNone/>
            </a:pPr>
            <a:r>
              <a:rPr lang="en-US" b="1" dirty="0" smtClean="0">
                <a:latin typeface="Courier New"/>
              </a:rPr>
              <a:t>SELECT </a:t>
            </a:r>
            <a:r>
              <a:rPr lang="en-US" dirty="0" smtClean="0">
                <a:latin typeface="Courier New"/>
              </a:rPr>
              <a:t>ENAME</a:t>
            </a:r>
            <a:endParaRPr lang="en-US" dirty="0">
              <a:latin typeface="Courier New"/>
            </a:endParaRP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FROM	</a:t>
            </a:r>
            <a:r>
              <a:rPr lang="en-US" dirty="0">
                <a:latin typeface="Courier New"/>
              </a:rPr>
              <a:t>PROJ, ASG, EMP</a:t>
            </a: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WHERE	</a:t>
            </a:r>
            <a:r>
              <a:rPr lang="en-US" dirty="0">
                <a:latin typeface="Courier New"/>
              </a:rPr>
              <a:t>ASG.ENO=EMP.ENO</a:t>
            </a: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ASG.PNO=PROJ.PNO</a:t>
            </a: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AND	</a:t>
            </a:r>
            <a:r>
              <a:rPr lang="en-US" dirty="0" smtClean="0">
                <a:latin typeface="Courier New"/>
              </a:rPr>
              <a:t>ENAME ≠ "</a:t>
            </a:r>
            <a:r>
              <a:rPr lang="en-US" dirty="0">
                <a:latin typeface="Courier New"/>
              </a:rPr>
              <a:t>J. Doe"</a:t>
            </a: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PROJ.PNAME="CAD/CAM"</a:t>
            </a: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(DUR=12 </a:t>
            </a:r>
            <a:r>
              <a:rPr lang="en-US" b="1" dirty="0">
                <a:latin typeface="Courier New"/>
              </a:rPr>
              <a:t>OR</a:t>
            </a:r>
            <a:r>
              <a:rPr lang="en-US" dirty="0">
                <a:latin typeface="Courier New"/>
              </a:rPr>
              <a:t> DUR=24)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574409" y="3148608"/>
            <a:ext cx="5832648" cy="6408712"/>
            <a:chOff x="4735626" y="1371600"/>
            <a:chExt cx="4350102" cy="4755578"/>
          </a:xfrm>
        </p:grpSpPr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5508508" y="1371600"/>
              <a:ext cx="1047087" cy="369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34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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ENAME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5059060" y="2143125"/>
              <a:ext cx="2211393" cy="369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  <a:tab pos="2600919" algn="l"/>
                </a:tabLst>
              </a:pPr>
              <a:r>
                <a:rPr lang="en-US" sz="34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DUR=12 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ＭＳ ゴシック"/>
                  <a:ea typeface="ＭＳ ゴシック"/>
                  <a:cs typeface="ＭＳ ゴシック"/>
                  <a:sym typeface="Symbol"/>
                </a:rPr>
                <a:t>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  <a:sym typeface="Symbol"/>
                </a:rPr>
                <a:t> </a:t>
              </a:r>
              <a:r>
                <a:rPr lang="en-US" sz="3800" baseline="-25000" dirty="0">
                  <a:solidFill>
                    <a:schemeClr val="tx2"/>
                  </a:solidFill>
                  <a:latin typeface="Arial" charset="0"/>
                </a:rPr>
                <a:t>DUR=24</a:t>
              </a:r>
            </a:p>
          </p:txBody>
        </p:sp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5166751" y="2957513"/>
              <a:ext cx="2336087" cy="371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34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PNAME</a:t>
              </a:r>
              <a:r>
                <a:rPr lang="en-US" sz="3800" baseline="-25000" dirty="0">
                  <a:solidFill>
                    <a:schemeClr val="tx2"/>
                  </a:solidFill>
                  <a:latin typeface="Arial" charset="0"/>
                </a:rPr>
                <a:t>=“CAD/CAM”</a:t>
              </a:r>
            </a:p>
          </p:txBody>
        </p:sp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5222215" y="3706813"/>
              <a:ext cx="2010845" cy="371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34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ENAME</a:t>
              </a:r>
              <a:r>
                <a:rPr lang="en-US" sz="3800" baseline="-25000" dirty="0">
                  <a:solidFill>
                    <a:schemeClr val="tx2"/>
                  </a:solidFill>
                  <a:latin typeface="Arial" charset="0"/>
                </a:rPr>
                <a:t>≠“J. DOE”</a:t>
              </a:r>
            </a:p>
          </p:txBody>
        </p: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4735626" y="5845175"/>
              <a:ext cx="625248" cy="282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PROJ</a:t>
              </a:r>
            </a:p>
          </p:txBody>
        </p:sp>
        <p:sp>
          <p:nvSpPr>
            <p:cNvPr id="33" name="Text Box 9"/>
            <p:cNvSpPr txBox="1">
              <a:spLocks noChangeArrowheads="1"/>
            </p:cNvSpPr>
            <p:nvPr/>
          </p:nvSpPr>
          <p:spPr bwMode="auto">
            <a:xfrm>
              <a:off x="5894745" y="5845175"/>
              <a:ext cx="504110" cy="282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7666554" y="5845175"/>
              <a:ext cx="503793" cy="282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 rot="10800000" flipH="1">
              <a:off x="6267450" y="5589240"/>
              <a:ext cx="752822" cy="26546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 rot="10800000">
              <a:off x="7380312" y="5589240"/>
              <a:ext cx="519088" cy="26546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37" name="Line 13"/>
            <p:cNvSpPr>
              <a:spLocks noChangeShapeType="1"/>
            </p:cNvSpPr>
            <p:nvPr/>
          </p:nvSpPr>
          <p:spPr bwMode="auto">
            <a:xfrm rot="10800000" flipH="1">
              <a:off x="5054600" y="4864100"/>
              <a:ext cx="857250" cy="9652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38" name="Line 14"/>
            <p:cNvSpPr>
              <a:spLocks noChangeShapeType="1"/>
            </p:cNvSpPr>
            <p:nvPr/>
          </p:nvSpPr>
          <p:spPr bwMode="auto">
            <a:xfrm rot="10800000">
              <a:off x="6108700" y="4864100"/>
              <a:ext cx="850900" cy="3429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 rot="10800000" flipH="1">
              <a:off x="5975350" y="4114800"/>
              <a:ext cx="12700" cy="4572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0" name="Line 16"/>
            <p:cNvSpPr>
              <a:spLocks noChangeShapeType="1"/>
            </p:cNvSpPr>
            <p:nvPr/>
          </p:nvSpPr>
          <p:spPr bwMode="auto">
            <a:xfrm rot="10800000" flipH="1">
              <a:off x="5975350" y="3352800"/>
              <a:ext cx="12700" cy="508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 rot="10800000" flipH="1">
              <a:off x="5975350" y="2590800"/>
              <a:ext cx="12700" cy="5207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 rot="10800000" flipH="1">
              <a:off x="5975350" y="1816100"/>
              <a:ext cx="12700" cy="5715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3" name="Text Box 19"/>
            <p:cNvSpPr txBox="1">
              <a:spLocks noChangeArrowheads="1"/>
            </p:cNvSpPr>
            <p:nvPr/>
          </p:nvSpPr>
          <p:spPr bwMode="auto">
            <a:xfrm>
              <a:off x="8440272" y="1612900"/>
              <a:ext cx="645456" cy="244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300" dirty="0">
                  <a:solidFill>
                    <a:schemeClr val="tx2"/>
                  </a:solidFill>
                  <a:latin typeface="Arial" charset="0"/>
                </a:rPr>
                <a:t>Project</a:t>
              </a:r>
            </a:p>
          </p:txBody>
        </p:sp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8442710" y="3124200"/>
              <a:ext cx="577081" cy="244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300">
                  <a:solidFill>
                    <a:schemeClr val="tx2"/>
                  </a:solidFill>
                  <a:latin typeface="Arial" charset="0"/>
                </a:rPr>
                <a:t>Select</a:t>
              </a:r>
            </a:p>
          </p:txBody>
        </p:sp>
        <p:sp>
          <p:nvSpPr>
            <p:cNvPr id="45" name="Text Box 21"/>
            <p:cNvSpPr txBox="1">
              <a:spLocks noChangeArrowheads="1"/>
            </p:cNvSpPr>
            <p:nvPr/>
          </p:nvSpPr>
          <p:spPr bwMode="auto">
            <a:xfrm>
              <a:off x="8574363" y="5251450"/>
              <a:ext cx="380448" cy="244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300">
                  <a:solidFill>
                    <a:schemeClr val="tx2"/>
                  </a:solidFill>
                  <a:latin typeface="Arial" charset="0"/>
                </a:rPr>
                <a:t>Join</a:t>
              </a:r>
            </a:p>
          </p:txBody>
        </p:sp>
        <p:sp>
          <p:nvSpPr>
            <p:cNvPr id="46" name="Freeform 22"/>
            <p:cNvSpPr>
              <a:spLocks/>
            </p:cNvSpPr>
            <p:nvPr/>
          </p:nvSpPr>
          <p:spPr bwMode="auto">
            <a:xfrm>
              <a:off x="8001000" y="2438400"/>
              <a:ext cx="304800" cy="1600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0" y="833"/>
                </a:cxn>
                <a:cxn ang="0">
                  <a:pos x="5000" y="4166"/>
                </a:cxn>
                <a:cxn ang="0">
                  <a:pos x="10000" y="5000"/>
                </a:cxn>
                <a:cxn ang="0">
                  <a:pos x="5000" y="5833"/>
                </a:cxn>
                <a:cxn ang="0">
                  <a:pos x="5000" y="9166"/>
                </a:cxn>
                <a:cxn ang="0">
                  <a:pos x="0" y="1000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cubicBezTo>
                    <a:pt x="2761" y="0"/>
                    <a:pt x="5000" y="373"/>
                    <a:pt x="5000" y="833"/>
                  </a:cubicBezTo>
                  <a:lnTo>
                    <a:pt x="5000" y="4166"/>
                  </a:lnTo>
                  <a:cubicBezTo>
                    <a:pt x="5000" y="4626"/>
                    <a:pt x="7238" y="5000"/>
                    <a:pt x="10000" y="5000"/>
                  </a:cubicBezTo>
                  <a:cubicBezTo>
                    <a:pt x="7238" y="5000"/>
                    <a:pt x="5000" y="5373"/>
                    <a:pt x="5000" y="5833"/>
                  </a:cubicBezTo>
                  <a:lnTo>
                    <a:pt x="5000" y="9166"/>
                  </a:lnTo>
                  <a:cubicBezTo>
                    <a:pt x="5000" y="9626"/>
                    <a:pt x="2761" y="10000"/>
                    <a:pt x="0" y="10000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7" name="Freeform 23"/>
            <p:cNvSpPr>
              <a:spLocks/>
            </p:cNvSpPr>
            <p:nvPr/>
          </p:nvSpPr>
          <p:spPr bwMode="auto">
            <a:xfrm>
              <a:off x="8077200" y="4648200"/>
              <a:ext cx="304800" cy="1447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0" y="833"/>
                </a:cxn>
                <a:cxn ang="0">
                  <a:pos x="5000" y="4166"/>
                </a:cxn>
                <a:cxn ang="0">
                  <a:pos x="10000" y="5000"/>
                </a:cxn>
                <a:cxn ang="0">
                  <a:pos x="5000" y="5833"/>
                </a:cxn>
                <a:cxn ang="0">
                  <a:pos x="5000" y="9166"/>
                </a:cxn>
                <a:cxn ang="0">
                  <a:pos x="0" y="1000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cubicBezTo>
                    <a:pt x="2761" y="0"/>
                    <a:pt x="5000" y="373"/>
                    <a:pt x="5000" y="833"/>
                  </a:cubicBezTo>
                  <a:lnTo>
                    <a:pt x="5000" y="4166"/>
                  </a:lnTo>
                  <a:cubicBezTo>
                    <a:pt x="5000" y="4626"/>
                    <a:pt x="7238" y="5000"/>
                    <a:pt x="10000" y="5000"/>
                  </a:cubicBezTo>
                  <a:cubicBezTo>
                    <a:pt x="7238" y="5000"/>
                    <a:pt x="5000" y="5373"/>
                    <a:pt x="5000" y="5833"/>
                  </a:cubicBezTo>
                  <a:lnTo>
                    <a:pt x="5000" y="9166"/>
                  </a:lnTo>
                  <a:cubicBezTo>
                    <a:pt x="5000" y="9626"/>
                    <a:pt x="2761" y="10000"/>
                    <a:pt x="0" y="10000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8" name="Freeform 24"/>
            <p:cNvSpPr>
              <a:spLocks/>
            </p:cNvSpPr>
            <p:nvPr/>
          </p:nvSpPr>
          <p:spPr bwMode="auto">
            <a:xfrm>
              <a:off x="8001000" y="1524000"/>
              <a:ext cx="228600" cy="457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0" y="833"/>
                </a:cxn>
                <a:cxn ang="0">
                  <a:pos x="5000" y="4166"/>
                </a:cxn>
                <a:cxn ang="0">
                  <a:pos x="10000" y="5000"/>
                </a:cxn>
                <a:cxn ang="0">
                  <a:pos x="5000" y="5833"/>
                </a:cxn>
                <a:cxn ang="0">
                  <a:pos x="5000" y="9166"/>
                </a:cxn>
                <a:cxn ang="0">
                  <a:pos x="0" y="1000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cubicBezTo>
                    <a:pt x="2761" y="0"/>
                    <a:pt x="5000" y="373"/>
                    <a:pt x="5000" y="833"/>
                  </a:cubicBezTo>
                  <a:lnTo>
                    <a:pt x="5000" y="4166"/>
                  </a:lnTo>
                  <a:cubicBezTo>
                    <a:pt x="5000" y="4626"/>
                    <a:pt x="7238" y="5000"/>
                    <a:pt x="10000" y="5000"/>
                  </a:cubicBezTo>
                  <a:cubicBezTo>
                    <a:pt x="7238" y="5000"/>
                    <a:pt x="5000" y="5373"/>
                    <a:pt x="5000" y="5833"/>
                  </a:cubicBezTo>
                  <a:lnTo>
                    <a:pt x="5000" y="9166"/>
                  </a:lnTo>
                  <a:cubicBezTo>
                    <a:pt x="5000" y="9626"/>
                    <a:pt x="2761" y="10000"/>
                    <a:pt x="0" y="10000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53" name="Text Box 26"/>
            <p:cNvSpPr txBox="1">
              <a:spLocks noChangeArrowheads="1"/>
            </p:cNvSpPr>
            <p:nvPr/>
          </p:nvSpPr>
          <p:spPr bwMode="auto">
            <a:xfrm>
              <a:off x="5591418" y="4513263"/>
              <a:ext cx="773609" cy="307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51" name="Text Box 29"/>
            <p:cNvSpPr txBox="1">
              <a:spLocks noChangeArrowheads="1"/>
            </p:cNvSpPr>
            <p:nvPr/>
          </p:nvSpPr>
          <p:spPr bwMode="auto">
            <a:xfrm>
              <a:off x="6743546" y="5235103"/>
              <a:ext cx="773609" cy="307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49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389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Equivalent </a:t>
            </a:r>
            <a:r>
              <a:rPr lang="en-US" dirty="0" smtClean="0"/>
              <a:t>Queries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1408854" y="3148608"/>
            <a:ext cx="10187093" cy="6336704"/>
            <a:chOff x="1408854" y="2658606"/>
            <a:chExt cx="10187093" cy="6826706"/>
          </a:xfrm>
        </p:grpSpPr>
        <p:sp>
          <p:nvSpPr>
            <p:cNvPr id="206851" name="Text Box 3"/>
            <p:cNvSpPr txBox="1">
              <a:spLocks noChangeArrowheads="1"/>
            </p:cNvSpPr>
            <p:nvPr/>
          </p:nvSpPr>
          <p:spPr bwMode="auto">
            <a:xfrm>
              <a:off x="5863450" y="2658606"/>
              <a:ext cx="1663064" cy="528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34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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ENAME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6852" name="Text Box 4"/>
            <p:cNvSpPr txBox="1">
              <a:spLocks noChangeArrowheads="1"/>
            </p:cNvSpPr>
            <p:nvPr/>
          </p:nvSpPr>
          <p:spPr bwMode="auto">
            <a:xfrm>
              <a:off x="1408854" y="4392579"/>
              <a:ext cx="10187093" cy="53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  <a:tab pos="2600919" algn="l"/>
                  <a:tab pos="3901379" algn="l"/>
                  <a:tab pos="5201839" algn="l"/>
                  <a:tab pos="6502298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3600" baseline="-25000" dirty="0" smtClean="0">
                  <a:solidFill>
                    <a:schemeClr val="tx2"/>
                  </a:solidFill>
                  <a:latin typeface="Arial" charset="0"/>
                </a:rPr>
                <a:t>PNAME</a:t>
              </a:r>
              <a:r>
                <a:rPr lang="en-US" sz="3600" baseline="-25000" dirty="0">
                  <a:solidFill>
                    <a:schemeClr val="tx2"/>
                  </a:solidFill>
                  <a:latin typeface="Arial" charset="0"/>
                </a:rPr>
                <a:t>=“CAD/CAM</a:t>
              </a:r>
              <a:r>
                <a:rPr lang="en-US" sz="3600" baseline="-25000" dirty="0" smtClean="0">
                  <a:solidFill>
                    <a:schemeClr val="tx2"/>
                  </a:solidFill>
                  <a:latin typeface="Arial" charset="0"/>
                </a:rPr>
                <a:t>”</a:t>
              </a:r>
              <a:r>
                <a:rPr lang="en-US" sz="3600" baseline="-25000" dirty="0">
                  <a:solidFill>
                    <a:schemeClr val="tx2"/>
                  </a:solidFill>
                  <a:latin typeface="Symbol" charset="2"/>
                  <a:cs typeface="Symbol" charset="2"/>
                  <a:sym typeface="Symbol" charset="2"/>
                </a:rPr>
                <a:t> </a:t>
              </a:r>
              <a:r>
                <a:rPr lang="en-US" sz="3600" baseline="-250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</a:t>
              </a:r>
              <a:r>
                <a:rPr lang="en-US" sz="3600" baseline="-250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 charset="2"/>
                </a:rPr>
                <a:t> </a:t>
              </a:r>
              <a:r>
                <a:rPr lang="en-US" sz="3600" baseline="-25000" dirty="0">
                  <a:solidFill>
                    <a:schemeClr val="tx2"/>
                  </a:solidFill>
                  <a:latin typeface="Arial" charset="0"/>
                </a:rPr>
                <a:t>(</a:t>
              </a:r>
              <a:r>
                <a:rPr lang="en-US" sz="3600" baseline="-25000" dirty="0" smtClean="0">
                  <a:solidFill>
                    <a:schemeClr val="tx2"/>
                  </a:solidFill>
                  <a:latin typeface="Arial" charset="0"/>
                </a:rPr>
                <a:t>DUR=12 </a:t>
              </a:r>
              <a:r>
                <a:rPr lang="en-US" sz="3600" baseline="-250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 charset="2"/>
                </a:rPr>
                <a:t> </a:t>
              </a:r>
              <a:r>
                <a:rPr lang="en-US" sz="3600" baseline="-25000" dirty="0" smtClean="0">
                  <a:solidFill>
                    <a:schemeClr val="tx2"/>
                  </a:solidFill>
                  <a:latin typeface="Arial" charset="0"/>
                </a:rPr>
                <a:t>DUR</a:t>
              </a:r>
              <a:r>
                <a:rPr lang="en-US" sz="3600" baseline="-25000" dirty="0">
                  <a:solidFill>
                    <a:schemeClr val="tx2"/>
                  </a:solidFill>
                  <a:latin typeface="Arial" charset="0"/>
                </a:rPr>
                <a:t>=24</a:t>
              </a:r>
              <a:r>
                <a:rPr lang="en-US" sz="3600" baseline="-25000" dirty="0" smtClean="0">
                  <a:solidFill>
                    <a:schemeClr val="tx2"/>
                  </a:solidFill>
                  <a:latin typeface="Arial" charset="0"/>
                </a:rPr>
                <a:t>)</a:t>
              </a:r>
              <a:r>
                <a:rPr lang="en-US" sz="3600" baseline="-25000" dirty="0">
                  <a:solidFill>
                    <a:schemeClr val="tx2"/>
                  </a:solidFill>
                  <a:latin typeface="Symbol" charset="2"/>
                  <a:cs typeface="Symbol" charset="2"/>
                  <a:sym typeface="Symbol" charset="2"/>
                </a:rPr>
                <a:t> </a:t>
              </a:r>
              <a:r>
                <a:rPr lang="en-US" sz="3600" baseline="-250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 charset="2"/>
                </a:rPr>
                <a:t></a:t>
              </a:r>
              <a:r>
                <a:rPr lang="en-US" sz="3600" baseline="-25000" dirty="0" smtClean="0">
                  <a:solidFill>
                    <a:schemeClr val="tx2"/>
                  </a:solidFill>
                  <a:latin typeface="Arial" charset="0"/>
                </a:rPr>
                <a:t>ENAME</a:t>
              </a:r>
              <a:r>
                <a:rPr lang="en-US" sz="3600" baseline="-25000" dirty="0">
                  <a:solidFill>
                    <a:schemeClr val="tx2"/>
                  </a:solidFill>
                  <a:latin typeface="Arial" charset="0"/>
                </a:rPr>
                <a:t>≠“J. Doe”</a:t>
              </a:r>
            </a:p>
          </p:txBody>
        </p:sp>
        <p:sp>
          <p:nvSpPr>
            <p:cNvPr id="206853" name="Text Box 5"/>
            <p:cNvSpPr txBox="1">
              <a:spLocks noChangeArrowheads="1"/>
            </p:cNvSpPr>
            <p:nvPr/>
          </p:nvSpPr>
          <p:spPr bwMode="auto">
            <a:xfrm>
              <a:off x="5350272" y="7735391"/>
              <a:ext cx="279749" cy="53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</a:tabLst>
              </a:pPr>
              <a:r>
                <a:rPr lang="en-US" sz="3600" dirty="0">
                  <a:solidFill>
                    <a:schemeClr val="tx2"/>
                  </a:solidFill>
                  <a:latin typeface="Book Antiqua"/>
                </a:rPr>
                <a:t>× </a:t>
              </a:r>
              <a:endParaRPr lang="en-US" sz="3400" dirty="0">
                <a:solidFill>
                  <a:schemeClr val="tx2"/>
                </a:solidFill>
                <a:latin typeface="Symbol" charset="2"/>
              </a:endParaRPr>
            </a:p>
          </p:txBody>
        </p:sp>
        <p:sp>
          <p:nvSpPr>
            <p:cNvPr id="206854" name="Text Box 6"/>
            <p:cNvSpPr txBox="1">
              <a:spLocks noChangeArrowheads="1"/>
            </p:cNvSpPr>
            <p:nvPr/>
          </p:nvSpPr>
          <p:spPr bwMode="auto">
            <a:xfrm>
              <a:off x="6274526" y="9084241"/>
              <a:ext cx="889241" cy="401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PROJ</a:t>
              </a:r>
            </a:p>
          </p:txBody>
        </p:sp>
        <p:sp>
          <p:nvSpPr>
            <p:cNvPr id="206855" name="Text Box 7"/>
            <p:cNvSpPr txBox="1">
              <a:spLocks noChangeArrowheads="1"/>
            </p:cNvSpPr>
            <p:nvPr/>
          </p:nvSpPr>
          <p:spPr bwMode="auto">
            <a:xfrm>
              <a:off x="8401700" y="9052632"/>
              <a:ext cx="716956" cy="401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</a:p>
          </p:txBody>
        </p:sp>
        <p:sp>
          <p:nvSpPr>
            <p:cNvPr id="206856" name="Text Box 8"/>
            <p:cNvSpPr txBox="1">
              <a:spLocks noChangeArrowheads="1"/>
            </p:cNvSpPr>
            <p:nvPr/>
          </p:nvSpPr>
          <p:spPr bwMode="auto">
            <a:xfrm>
              <a:off x="3895401" y="9084241"/>
              <a:ext cx="716505" cy="401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</a:p>
          </p:txBody>
        </p:sp>
        <p:sp>
          <p:nvSpPr>
            <p:cNvPr id="206857" name="Line 9"/>
            <p:cNvSpPr>
              <a:spLocks noChangeShapeType="1"/>
            </p:cNvSpPr>
            <p:nvPr/>
          </p:nvSpPr>
          <p:spPr bwMode="auto">
            <a:xfrm rot="10800000" flipH="1">
              <a:off x="4253653" y="8185646"/>
              <a:ext cx="1119858" cy="86698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6858" name="Line 10"/>
            <p:cNvSpPr>
              <a:spLocks noChangeShapeType="1"/>
            </p:cNvSpPr>
            <p:nvPr/>
          </p:nvSpPr>
          <p:spPr bwMode="auto">
            <a:xfrm rot="10800000">
              <a:off x="5545102" y="8158552"/>
              <a:ext cx="1137920" cy="86698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6859" name="Line 11"/>
            <p:cNvSpPr>
              <a:spLocks noChangeShapeType="1"/>
            </p:cNvSpPr>
            <p:nvPr/>
          </p:nvSpPr>
          <p:spPr bwMode="auto">
            <a:xfrm rot="10800000" flipH="1">
              <a:off x="5527040" y="6614232"/>
              <a:ext cx="993422" cy="11379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6860" name="Line 12"/>
            <p:cNvSpPr>
              <a:spLocks noChangeShapeType="1"/>
            </p:cNvSpPr>
            <p:nvPr/>
          </p:nvSpPr>
          <p:spPr bwMode="auto">
            <a:xfrm rot="10800000">
              <a:off x="6800427" y="6641326"/>
              <a:ext cx="1869440" cy="230293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6861" name="Line 13"/>
            <p:cNvSpPr>
              <a:spLocks noChangeShapeType="1"/>
            </p:cNvSpPr>
            <p:nvPr/>
          </p:nvSpPr>
          <p:spPr bwMode="auto">
            <a:xfrm rot="10800000" flipH="1">
              <a:off x="6574649" y="5151192"/>
              <a:ext cx="18062" cy="97536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6862" name="Line 14"/>
            <p:cNvSpPr>
              <a:spLocks noChangeShapeType="1"/>
            </p:cNvSpPr>
            <p:nvPr/>
          </p:nvSpPr>
          <p:spPr bwMode="auto">
            <a:xfrm rot="10800000" flipH="1">
              <a:off x="6547556" y="3363032"/>
              <a:ext cx="18062" cy="94826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6864" name="Text Box 16"/>
            <p:cNvSpPr txBox="1">
              <a:spLocks noChangeArrowheads="1"/>
            </p:cNvSpPr>
            <p:nvPr/>
          </p:nvSpPr>
          <p:spPr bwMode="auto">
            <a:xfrm>
              <a:off x="5683110" y="5982408"/>
              <a:ext cx="2106560" cy="54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PNO,ENO 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05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97" name="Rectangle 25"/>
          <p:cNvSpPr>
            <a:spLocks noGrp="1" noChangeArrowheads="1"/>
          </p:cNvSpPr>
          <p:nvPr>
            <p:ph type="title"/>
          </p:nvPr>
        </p:nvSpPr>
        <p:spPr>
          <a:xfrm>
            <a:off x="1007589" y="861082"/>
            <a:ext cx="10607379" cy="1612900"/>
          </a:xfrm>
        </p:spPr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Restructuring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533848" y="3220616"/>
            <a:ext cx="10121061" cy="6120680"/>
            <a:chOff x="1781938" y="2602161"/>
            <a:chExt cx="10215105" cy="6883151"/>
          </a:xfrm>
        </p:grpSpPr>
        <p:sp>
          <p:nvSpPr>
            <p:cNvPr id="207874" name="Text Box 2"/>
            <p:cNvSpPr txBox="1">
              <a:spLocks noChangeArrowheads="1"/>
            </p:cNvSpPr>
            <p:nvPr/>
          </p:nvSpPr>
          <p:spPr bwMode="auto">
            <a:xfrm>
              <a:off x="9869481" y="9084241"/>
              <a:ext cx="716505" cy="401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</a:p>
          </p:txBody>
        </p:sp>
        <p:sp>
          <p:nvSpPr>
            <p:cNvPr id="207875" name="Text Box 3"/>
            <p:cNvSpPr txBox="1">
              <a:spLocks noChangeArrowheads="1"/>
            </p:cNvSpPr>
            <p:nvPr/>
          </p:nvSpPr>
          <p:spPr bwMode="auto">
            <a:xfrm>
              <a:off x="5418667" y="2602161"/>
              <a:ext cx="1625600" cy="407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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ENAME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7876" name="Text Box 4"/>
            <p:cNvSpPr txBox="1">
              <a:spLocks noChangeArrowheads="1"/>
            </p:cNvSpPr>
            <p:nvPr/>
          </p:nvSpPr>
          <p:spPr bwMode="auto">
            <a:xfrm>
              <a:off x="9153109" y="7833433"/>
              <a:ext cx="2843934" cy="4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  <a:tab pos="130046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ENAME </a:t>
              </a:r>
              <a:r>
                <a:rPr lang="en-US" sz="2600" baseline="-25000" dirty="0">
                  <a:solidFill>
                    <a:schemeClr val="tx2"/>
                  </a:solidFill>
                  <a:latin typeface="Arial"/>
                </a:rPr>
                <a:t>≠</a:t>
              </a:r>
              <a:r>
                <a:rPr lang="en-US" sz="3800" baseline="-25000" dirty="0">
                  <a:solidFill>
                    <a:schemeClr val="tx2"/>
                  </a:solidFill>
                  <a:latin typeface="Arial" charset="0"/>
                </a:rPr>
                <a:t> "J. Doe"</a:t>
              </a:r>
            </a:p>
          </p:txBody>
        </p:sp>
        <p:sp>
          <p:nvSpPr>
            <p:cNvPr id="207877" name="Text Box 5"/>
            <p:cNvSpPr txBox="1">
              <a:spLocks noChangeArrowheads="1"/>
            </p:cNvSpPr>
            <p:nvPr/>
          </p:nvSpPr>
          <p:spPr bwMode="auto">
            <a:xfrm>
              <a:off x="6437433" y="9084241"/>
              <a:ext cx="716956" cy="401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</a:p>
          </p:txBody>
        </p:sp>
        <p:sp>
          <p:nvSpPr>
            <p:cNvPr id="207878" name="Text Box 6"/>
            <p:cNvSpPr txBox="1">
              <a:spLocks noChangeArrowheads="1"/>
            </p:cNvSpPr>
            <p:nvPr/>
          </p:nvSpPr>
          <p:spPr bwMode="auto">
            <a:xfrm>
              <a:off x="2616926" y="9084241"/>
              <a:ext cx="889241" cy="401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PROJ</a:t>
              </a:r>
            </a:p>
          </p:txBody>
        </p:sp>
        <p:sp>
          <p:nvSpPr>
            <p:cNvPr id="207879" name="Text Box 7"/>
            <p:cNvSpPr txBox="1">
              <a:spLocks noChangeArrowheads="1"/>
            </p:cNvSpPr>
            <p:nvPr/>
          </p:nvSpPr>
          <p:spPr bwMode="auto">
            <a:xfrm>
              <a:off x="9331396" y="6720348"/>
              <a:ext cx="2481297" cy="407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  <a:tab pos="130046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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PNO,ENAME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7880" name="Line 8"/>
            <p:cNvSpPr>
              <a:spLocks noChangeShapeType="1"/>
            </p:cNvSpPr>
            <p:nvPr/>
          </p:nvSpPr>
          <p:spPr bwMode="auto">
            <a:xfrm rot="10800000" flipH="1">
              <a:off x="10218702" y="8307565"/>
              <a:ext cx="18062" cy="7315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81" name="Line 9"/>
            <p:cNvSpPr>
              <a:spLocks noChangeShapeType="1"/>
            </p:cNvSpPr>
            <p:nvPr/>
          </p:nvSpPr>
          <p:spPr bwMode="auto">
            <a:xfrm rot="10800000" flipH="1">
              <a:off x="10218702" y="7250925"/>
              <a:ext cx="18062" cy="7315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82" name="Text Box 10"/>
            <p:cNvSpPr txBox="1">
              <a:spLocks noChangeArrowheads="1"/>
            </p:cNvSpPr>
            <p:nvPr/>
          </p:nvSpPr>
          <p:spPr bwMode="auto">
            <a:xfrm>
              <a:off x="1781938" y="7833433"/>
              <a:ext cx="3411889" cy="4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  <a:tab pos="130046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PNAME </a:t>
              </a:r>
              <a:r>
                <a:rPr lang="en-US" baseline="-25000" dirty="0">
                  <a:solidFill>
                    <a:schemeClr val="tx2"/>
                  </a:solidFill>
                  <a:latin typeface="Arial" charset="0"/>
                </a:rPr>
                <a:t>= </a:t>
              </a:r>
              <a:r>
                <a:rPr lang="en-US" sz="3800" baseline="-25000" dirty="0">
                  <a:solidFill>
                    <a:schemeClr val="tx2"/>
                  </a:solidFill>
                  <a:latin typeface="Arial" charset="0"/>
                </a:rPr>
                <a:t>"CAD/CAM"</a:t>
              </a:r>
            </a:p>
          </p:txBody>
        </p:sp>
        <p:sp>
          <p:nvSpPr>
            <p:cNvPr id="207883" name="Text Box 11"/>
            <p:cNvSpPr txBox="1">
              <a:spLocks noChangeArrowheads="1"/>
            </p:cNvSpPr>
            <p:nvPr/>
          </p:nvSpPr>
          <p:spPr bwMode="auto">
            <a:xfrm>
              <a:off x="2578383" y="6720348"/>
              <a:ext cx="982134" cy="4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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7884" name="Line 12"/>
            <p:cNvSpPr>
              <a:spLocks noChangeShapeType="1"/>
            </p:cNvSpPr>
            <p:nvPr/>
          </p:nvSpPr>
          <p:spPr bwMode="auto">
            <a:xfrm rot="10800000" flipH="1">
              <a:off x="3052516" y="8334659"/>
              <a:ext cx="18062" cy="7315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85" name="Line 13"/>
            <p:cNvSpPr>
              <a:spLocks noChangeShapeType="1"/>
            </p:cNvSpPr>
            <p:nvPr/>
          </p:nvSpPr>
          <p:spPr bwMode="auto">
            <a:xfrm rot="10800000" flipH="1">
              <a:off x="3052516" y="7250925"/>
              <a:ext cx="18062" cy="7315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86" name="Text Box 14"/>
            <p:cNvSpPr txBox="1">
              <a:spLocks noChangeArrowheads="1"/>
            </p:cNvSpPr>
            <p:nvPr/>
          </p:nvSpPr>
          <p:spPr bwMode="auto">
            <a:xfrm>
              <a:off x="5651219" y="7833433"/>
              <a:ext cx="3047664" cy="4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  <a:tab pos="130046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DUR </a:t>
              </a:r>
              <a:r>
                <a:rPr lang="en-US" baseline="-25000" dirty="0">
                  <a:solidFill>
                    <a:schemeClr val="tx2"/>
                  </a:solidFill>
                  <a:latin typeface="Arial" charset="0"/>
                </a:rPr>
                <a:t>=</a:t>
              </a:r>
              <a:r>
                <a:rPr lang="en-US" baseline="-25000" dirty="0" smtClean="0">
                  <a:solidFill>
                    <a:schemeClr val="tx2"/>
                  </a:solidFill>
                  <a:latin typeface="Arial" charset="0"/>
                </a:rPr>
                <a:t>12</a:t>
              </a:r>
              <a:r>
                <a:rPr lang="en-US" sz="3400" baseline="-25000" dirty="0" smtClean="0">
                  <a:solidFill>
                    <a:schemeClr val="tx2"/>
                  </a:solidFill>
                  <a:latin typeface="Symbol" charset="2"/>
                  <a:sym typeface="Symbol"/>
                </a:rPr>
                <a:t></a:t>
              </a:r>
              <a:r>
                <a:rPr lang="en-US" sz="3400" baseline="-25000" dirty="0" smtClean="0">
                  <a:solidFill>
                    <a:schemeClr val="tx2"/>
                  </a:solidFill>
                  <a:latin typeface="Arial" charset="0"/>
                </a:rPr>
                <a:t>DUR=24</a:t>
              </a:r>
              <a:endParaRPr lang="en-US" sz="34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7887" name="Line 15"/>
            <p:cNvSpPr>
              <a:spLocks noChangeShapeType="1"/>
            </p:cNvSpPr>
            <p:nvPr/>
          </p:nvSpPr>
          <p:spPr bwMode="auto">
            <a:xfrm rot="10800000" flipH="1">
              <a:off x="6775592" y="8361752"/>
              <a:ext cx="18062" cy="7315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88" name="Line 16"/>
            <p:cNvSpPr>
              <a:spLocks noChangeShapeType="1"/>
            </p:cNvSpPr>
            <p:nvPr/>
          </p:nvSpPr>
          <p:spPr bwMode="auto">
            <a:xfrm rot="10800000" flipH="1">
              <a:off x="6775592" y="7250925"/>
              <a:ext cx="18062" cy="7315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89" name="Text Box 17"/>
            <p:cNvSpPr txBox="1">
              <a:spLocks noChangeArrowheads="1"/>
            </p:cNvSpPr>
            <p:nvPr/>
          </p:nvSpPr>
          <p:spPr bwMode="auto">
            <a:xfrm>
              <a:off x="6035041" y="6720348"/>
              <a:ext cx="1798707" cy="4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  <a:tab pos="130046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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PNO,ENO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7890" name="Line 18"/>
            <p:cNvSpPr>
              <a:spLocks noChangeShapeType="1"/>
            </p:cNvSpPr>
            <p:nvPr/>
          </p:nvSpPr>
          <p:spPr bwMode="auto">
            <a:xfrm rot="10800000" flipH="1">
              <a:off x="6827520" y="5896259"/>
              <a:ext cx="1309511" cy="86698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91" name="Line 19"/>
            <p:cNvSpPr>
              <a:spLocks noChangeShapeType="1"/>
            </p:cNvSpPr>
            <p:nvPr/>
          </p:nvSpPr>
          <p:spPr bwMode="auto">
            <a:xfrm rot="10800000">
              <a:off x="8769209" y="5923352"/>
              <a:ext cx="1463040" cy="86698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92" name="Text Box 20"/>
            <p:cNvSpPr txBox="1">
              <a:spLocks noChangeArrowheads="1"/>
            </p:cNvSpPr>
            <p:nvPr/>
          </p:nvSpPr>
          <p:spPr bwMode="auto">
            <a:xfrm>
              <a:off x="7507112" y="4286463"/>
              <a:ext cx="2272452" cy="4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  <a:tab pos="130046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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PNO,ENAME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7893" name="Line 21"/>
            <p:cNvSpPr>
              <a:spLocks noChangeShapeType="1"/>
            </p:cNvSpPr>
            <p:nvPr/>
          </p:nvSpPr>
          <p:spPr bwMode="auto">
            <a:xfrm rot="10800000" flipH="1">
              <a:off x="8349262" y="4785432"/>
              <a:ext cx="18062" cy="7315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94" name="Line 22"/>
            <p:cNvSpPr>
              <a:spLocks noChangeShapeType="1"/>
            </p:cNvSpPr>
            <p:nvPr/>
          </p:nvSpPr>
          <p:spPr bwMode="auto">
            <a:xfrm rot="10800000">
              <a:off x="6601742" y="4026819"/>
              <a:ext cx="1273387" cy="27093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95" name="Line 23"/>
            <p:cNvSpPr>
              <a:spLocks noChangeShapeType="1"/>
            </p:cNvSpPr>
            <p:nvPr/>
          </p:nvSpPr>
          <p:spPr bwMode="auto">
            <a:xfrm rot="10800000" flipH="1">
              <a:off x="6102774" y="3051459"/>
              <a:ext cx="18062" cy="59605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96" name="Line 24"/>
            <p:cNvSpPr>
              <a:spLocks noChangeShapeType="1"/>
            </p:cNvSpPr>
            <p:nvPr/>
          </p:nvSpPr>
          <p:spPr bwMode="auto">
            <a:xfrm rot="10800000" flipH="1">
              <a:off x="3034454" y="4108099"/>
              <a:ext cx="2555804" cy="260096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7899" name="Text Box 27"/>
            <p:cNvSpPr txBox="1">
              <a:spLocks noChangeArrowheads="1"/>
            </p:cNvSpPr>
            <p:nvPr/>
          </p:nvSpPr>
          <p:spPr bwMode="auto">
            <a:xfrm>
              <a:off x="5497824" y="3678874"/>
              <a:ext cx="1100244" cy="436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7902" name="Text Box 30"/>
            <p:cNvSpPr txBox="1">
              <a:spLocks noChangeArrowheads="1"/>
            </p:cNvSpPr>
            <p:nvPr/>
          </p:nvSpPr>
          <p:spPr bwMode="auto">
            <a:xfrm>
              <a:off x="7731337" y="5485344"/>
              <a:ext cx="1229184" cy="436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28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76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5400"/>
              <a:t>Step 2 – Data Localization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229342" y="3540194"/>
            <a:ext cx="10457633" cy="5657085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sz="3200" dirty="0">
                <a:solidFill>
                  <a:srgbClr val="FF0000"/>
                </a:solidFill>
              </a:rPr>
              <a:t>Input</a:t>
            </a:r>
            <a:r>
              <a:rPr lang="en-US" sz="3200" dirty="0">
                <a:solidFill>
                  <a:schemeClr val="hlink"/>
                </a:solidFill>
              </a:rPr>
              <a:t>:  </a:t>
            </a:r>
            <a:r>
              <a:rPr lang="en-US" sz="3200" dirty="0"/>
              <a:t>Algebraic query on </a:t>
            </a:r>
            <a:r>
              <a:rPr lang="en-US" sz="3200" u="sng" dirty="0"/>
              <a:t>distributed</a:t>
            </a:r>
            <a:r>
              <a:rPr lang="en-US" sz="3200" dirty="0"/>
              <a:t> </a:t>
            </a:r>
            <a:r>
              <a:rPr lang="en-US" sz="3200" dirty="0" smtClean="0"/>
              <a:t>relations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Monotype Sorts" charset="2"/>
              <a:buNone/>
            </a:pPr>
            <a:endParaRPr lang="en-US" sz="14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Process</a:t>
            </a:r>
            <a:r>
              <a:rPr lang="en-US" sz="3200" dirty="0" smtClean="0"/>
              <a:t>:</a:t>
            </a:r>
            <a:endParaRPr lang="en-US" sz="3200" dirty="0"/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3200" dirty="0"/>
              <a:t>Determine which </a:t>
            </a:r>
            <a:r>
              <a:rPr lang="en-US" sz="3200" u="sng" dirty="0"/>
              <a:t>fragments</a:t>
            </a:r>
            <a:r>
              <a:rPr lang="en-US" sz="3200" dirty="0"/>
              <a:t> are involved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008080"/>
                </a:solidFill>
              </a:rPr>
              <a:t>Localization program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sz="2800" dirty="0"/>
              <a:t>substitute for each global query its materialization program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sz="2800" dirty="0"/>
              <a:t>optimize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z="4400" smtClean="0"/>
              <a:pPr/>
              <a:t>17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33111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Example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342899" y="2788568"/>
            <a:ext cx="7199761" cy="6984776"/>
          </a:xfrm>
          <a:noFill/>
        </p:spPr>
        <p:txBody>
          <a:bodyPr>
            <a:normAutofit/>
          </a:bodyPr>
          <a:lstStyle/>
          <a:p>
            <a:pPr>
              <a:buNone/>
              <a:tabLst>
                <a:tab pos="406394" algn="l"/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dirty="0" smtClean="0"/>
              <a:t>Assuming </a:t>
            </a:r>
            <a:endParaRPr lang="en-US" dirty="0"/>
          </a:p>
          <a:p>
            <a:pPr marL="1092747" lvl="1" indent="-523796">
              <a:spcBef>
                <a:spcPts val="0"/>
              </a:spcBef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dirty="0"/>
              <a:t>EMP is fragmented into </a:t>
            </a:r>
            <a:r>
              <a:rPr lang="en-US" sz="2800" dirty="0"/>
              <a:t>EMP</a:t>
            </a:r>
            <a:r>
              <a:rPr lang="en-US" sz="2800" baseline="-25000" dirty="0"/>
              <a:t>1</a:t>
            </a:r>
            <a:r>
              <a:rPr lang="en-US" dirty="0"/>
              <a:t>, </a:t>
            </a:r>
            <a:r>
              <a:rPr lang="en-US" sz="2800" dirty="0"/>
              <a:t>EMP</a:t>
            </a:r>
            <a:r>
              <a:rPr lang="en-US" sz="2800" baseline="-25000" dirty="0"/>
              <a:t>2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sz="2800" dirty="0" smtClean="0"/>
              <a:t>EMP</a:t>
            </a:r>
            <a:r>
              <a:rPr lang="en-US" sz="2800" baseline="-25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as follows:</a:t>
            </a:r>
          </a:p>
          <a:p>
            <a:pPr marL="1706853" lvl="2" indent="-487672">
              <a:lnSpc>
                <a:spcPts val="3129"/>
              </a:lnSpc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sz="2800" dirty="0"/>
              <a:t>EMP</a:t>
            </a:r>
            <a:r>
              <a:rPr lang="en-US" sz="2800" baseline="-25000" dirty="0"/>
              <a:t>1</a:t>
            </a:r>
            <a:r>
              <a:rPr lang="en-US" dirty="0" smtClean="0"/>
              <a:t>=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</a:t>
            </a:r>
            <a:r>
              <a:rPr lang="en-US" sz="2800" baseline="-25000" dirty="0"/>
              <a:t>≤“E3”</a:t>
            </a:r>
            <a:r>
              <a:rPr lang="en-US" dirty="0"/>
              <a:t>(EMP)</a:t>
            </a:r>
          </a:p>
          <a:p>
            <a:pPr marL="1706853" lvl="2" indent="-487672">
              <a:lnSpc>
                <a:spcPts val="3129"/>
              </a:lnSpc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sz="2800" dirty="0"/>
              <a:t>EMP</a:t>
            </a:r>
            <a:r>
              <a:rPr lang="en-US" sz="2800" baseline="-25000" dirty="0"/>
              <a:t>2</a:t>
            </a:r>
            <a:r>
              <a:rPr lang="en-US" dirty="0" smtClean="0"/>
              <a:t>=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“</a:t>
            </a:r>
            <a:r>
              <a:rPr lang="en-US" sz="2800" baseline="-25000" dirty="0"/>
              <a:t>E3”&lt;ENO≤“E6”</a:t>
            </a:r>
            <a:r>
              <a:rPr lang="en-US" dirty="0"/>
              <a:t>(EMP)</a:t>
            </a:r>
          </a:p>
          <a:p>
            <a:pPr marL="1706853" lvl="2" indent="-487672">
              <a:lnSpc>
                <a:spcPts val="3129"/>
              </a:lnSpc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sz="2800" dirty="0"/>
              <a:t>EMP</a:t>
            </a:r>
            <a:r>
              <a:rPr lang="en-US" sz="2800" baseline="-25000" dirty="0"/>
              <a:t>3</a:t>
            </a:r>
            <a:r>
              <a:rPr lang="en-US" dirty="0" smtClean="0"/>
              <a:t>=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</a:t>
            </a:r>
            <a:r>
              <a:rPr lang="en-US" sz="2800" baseline="-25000" dirty="0"/>
              <a:t>≥“E6</a:t>
            </a:r>
            <a:r>
              <a:rPr lang="en-US" sz="4000" baseline="-25000" dirty="0"/>
              <a:t>”</a:t>
            </a:r>
            <a:r>
              <a:rPr lang="en-US" dirty="0"/>
              <a:t>(EMP)</a:t>
            </a:r>
          </a:p>
          <a:p>
            <a:pPr marL="1092747" lvl="1" indent="-523796"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dirty="0"/>
              <a:t>ASG fragmented into </a:t>
            </a:r>
            <a:r>
              <a:rPr lang="en-US" sz="2800" dirty="0"/>
              <a:t>ASG</a:t>
            </a:r>
            <a:r>
              <a:rPr lang="en-US" sz="2800" baseline="-25000" dirty="0"/>
              <a:t>1</a:t>
            </a:r>
            <a:r>
              <a:rPr lang="en-US" dirty="0"/>
              <a:t> and </a:t>
            </a:r>
            <a:r>
              <a:rPr lang="en-US" sz="2800" dirty="0"/>
              <a:t>ASG</a:t>
            </a:r>
            <a:r>
              <a:rPr lang="en-US" sz="2800" baseline="-25000" dirty="0"/>
              <a:t>2</a:t>
            </a:r>
            <a:r>
              <a:rPr lang="en-US" dirty="0"/>
              <a:t> as follows:</a:t>
            </a:r>
          </a:p>
          <a:p>
            <a:pPr marL="1706853" lvl="2" indent="-487672">
              <a:lnSpc>
                <a:spcPts val="3129"/>
              </a:lnSpc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sz="2800" dirty="0"/>
              <a:t>ASG</a:t>
            </a:r>
            <a:r>
              <a:rPr lang="en-US" sz="2800" baseline="-25000" dirty="0"/>
              <a:t>1</a:t>
            </a:r>
            <a:r>
              <a:rPr lang="en-US" dirty="0" smtClean="0"/>
              <a:t>=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</a:t>
            </a:r>
            <a:r>
              <a:rPr lang="en-US" sz="2800" baseline="-25000" dirty="0"/>
              <a:t>≤“E3”</a:t>
            </a:r>
            <a:r>
              <a:rPr lang="en-US" dirty="0"/>
              <a:t>(ASG)</a:t>
            </a:r>
          </a:p>
          <a:p>
            <a:pPr marL="1706853" lvl="2" indent="-487672">
              <a:lnSpc>
                <a:spcPts val="3129"/>
              </a:lnSpc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sz="2800" dirty="0"/>
              <a:t>ASG</a:t>
            </a:r>
            <a:r>
              <a:rPr lang="en-US" sz="2800" baseline="-25000" dirty="0"/>
              <a:t>2</a:t>
            </a:r>
            <a:r>
              <a:rPr lang="en-US" dirty="0" smtClean="0"/>
              <a:t>=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</a:t>
            </a:r>
            <a:r>
              <a:rPr lang="en-US" sz="2800" baseline="-25000" dirty="0"/>
              <a:t>&gt;“E3”</a:t>
            </a:r>
            <a:r>
              <a:rPr lang="en-US" dirty="0"/>
              <a:t>(ASG</a:t>
            </a:r>
            <a:r>
              <a:rPr lang="en-US" dirty="0" smtClean="0"/>
              <a:t>)</a:t>
            </a:r>
            <a:endParaRPr lang="en-US" dirty="0"/>
          </a:p>
          <a:p>
            <a:pPr>
              <a:lnSpc>
                <a:spcPts val="3129"/>
              </a:lnSpc>
              <a:spcAft>
                <a:spcPts val="18"/>
              </a:spcAft>
              <a:buNone/>
              <a:tabLst>
                <a:tab pos="406394" algn="l"/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dirty="0"/>
              <a:t>Replace EMP by (</a:t>
            </a:r>
            <a:r>
              <a:rPr lang="en-US" dirty="0" smtClean="0"/>
              <a:t>EMP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dirty="0" smtClean="0"/>
              <a:t>EMP</a:t>
            </a:r>
            <a:r>
              <a:rPr lang="en-US" baseline="-25000" dirty="0" smtClean="0"/>
              <a:t>2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dirty="0" smtClean="0"/>
              <a:t>EMP</a:t>
            </a:r>
            <a:r>
              <a:rPr lang="en-US" baseline="-25000" dirty="0" smtClean="0"/>
              <a:t>3</a:t>
            </a:r>
            <a:r>
              <a:rPr lang="en-US" dirty="0"/>
              <a:t>)  </a:t>
            </a:r>
          </a:p>
          <a:p>
            <a:pPr>
              <a:lnSpc>
                <a:spcPts val="3129"/>
              </a:lnSpc>
              <a:spcAft>
                <a:spcPts val="18"/>
              </a:spcAft>
              <a:buNone/>
              <a:tabLst>
                <a:tab pos="406394" algn="l"/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dirty="0"/>
              <a:t>and ASG by (</a:t>
            </a:r>
            <a:r>
              <a:rPr lang="en-US" dirty="0" smtClean="0"/>
              <a:t>ASG</a:t>
            </a:r>
            <a:r>
              <a:rPr lang="en-US" baseline="-25000" dirty="0" smtClean="0"/>
              <a:t>1</a:t>
            </a:r>
            <a:r>
              <a:rPr lang="en-US" dirty="0">
                <a:latin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/>
              <a:t>ASG</a:t>
            </a:r>
            <a:r>
              <a:rPr lang="en-US" baseline="-25000" dirty="0"/>
              <a:t>2</a:t>
            </a:r>
            <a:r>
              <a:rPr lang="en-US" dirty="0"/>
              <a:t>) in any </a:t>
            </a:r>
            <a:r>
              <a:rPr lang="en-US" dirty="0" smtClean="0"/>
              <a:t>query. 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7316881" y="3148608"/>
            <a:ext cx="5522223" cy="6329774"/>
            <a:chOff x="6934448" y="2433076"/>
            <a:chExt cx="5522223" cy="7044523"/>
          </a:xfrm>
        </p:grpSpPr>
        <p:sp>
          <p:nvSpPr>
            <p:cNvPr id="209924" name="Text Box 4"/>
            <p:cNvSpPr txBox="1">
              <a:spLocks noChangeArrowheads="1"/>
            </p:cNvSpPr>
            <p:nvPr/>
          </p:nvSpPr>
          <p:spPr bwMode="auto">
            <a:xfrm>
              <a:off x="8280084" y="2433076"/>
              <a:ext cx="1487876" cy="528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</a:t>
              </a:r>
              <a:r>
                <a:rPr lang="en-US" sz="2800" baseline="-25000" dirty="0" smtClean="0">
                  <a:solidFill>
                    <a:schemeClr val="tx2"/>
                  </a:solidFill>
                  <a:latin typeface="Arial" charset="0"/>
                </a:rPr>
                <a:t>ENAME</a:t>
              </a:r>
              <a:endParaRPr lang="en-US" sz="2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9925" name="Line 5"/>
            <p:cNvSpPr>
              <a:spLocks noChangeShapeType="1"/>
            </p:cNvSpPr>
            <p:nvPr/>
          </p:nvSpPr>
          <p:spPr bwMode="auto">
            <a:xfrm>
              <a:off x="8921292" y="2974942"/>
              <a:ext cx="18062" cy="50574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26" name="Text Box 6"/>
            <p:cNvSpPr txBox="1">
              <a:spLocks noChangeArrowheads="1"/>
            </p:cNvSpPr>
            <p:nvPr/>
          </p:nvSpPr>
          <p:spPr bwMode="auto">
            <a:xfrm>
              <a:off x="7706593" y="3264690"/>
              <a:ext cx="2276264" cy="525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  <a:tab pos="2600919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2800" baseline="-25000" dirty="0" smtClean="0">
                  <a:solidFill>
                    <a:schemeClr val="tx2"/>
                  </a:solidFill>
                  <a:latin typeface="Arial" charset="0"/>
                </a:rPr>
                <a:t>DUR=12 </a:t>
              </a:r>
              <a:r>
                <a:rPr lang="en-US" sz="2800" baseline="-25000" dirty="0" smtClean="0">
                  <a:solidFill>
                    <a:schemeClr val="tx2"/>
                  </a:solidFill>
                  <a:latin typeface="ＭＳ ゴシック"/>
                  <a:ea typeface="ＭＳ ゴシック"/>
                  <a:cs typeface="ＭＳ ゴシック"/>
                  <a:sym typeface="Symbol"/>
                </a:rPr>
                <a:t></a:t>
              </a:r>
              <a:r>
                <a:rPr lang="en-US" sz="2800" baseline="-25000" dirty="0" smtClean="0">
                  <a:solidFill>
                    <a:schemeClr val="tx2"/>
                  </a:solidFill>
                  <a:latin typeface="Arial" charset="0"/>
                </a:rPr>
                <a:t>DUR=24</a:t>
              </a:r>
              <a:endParaRPr lang="en-US" sz="2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9927" name="Line 7"/>
            <p:cNvSpPr>
              <a:spLocks noChangeShapeType="1"/>
            </p:cNvSpPr>
            <p:nvPr/>
          </p:nvSpPr>
          <p:spPr bwMode="auto">
            <a:xfrm>
              <a:off x="8939354" y="3937615"/>
              <a:ext cx="18062" cy="48768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28" name="Text Box 8"/>
            <p:cNvSpPr txBox="1">
              <a:spLocks noChangeArrowheads="1"/>
            </p:cNvSpPr>
            <p:nvPr/>
          </p:nvSpPr>
          <p:spPr bwMode="auto">
            <a:xfrm>
              <a:off x="7681773" y="4176789"/>
              <a:ext cx="3334737" cy="523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  <a:tab pos="2600919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2800" baseline="-25000" dirty="0" smtClean="0">
                  <a:solidFill>
                    <a:schemeClr val="tx2"/>
                  </a:solidFill>
                  <a:latin typeface="Arial" charset="0"/>
                </a:rPr>
                <a:t>PNAME</a:t>
              </a:r>
              <a:r>
                <a:rPr lang="en-US" sz="2800" baseline="-25000" dirty="0">
                  <a:solidFill>
                    <a:schemeClr val="tx2"/>
                  </a:solidFill>
                  <a:latin typeface="Arial" charset="0"/>
                </a:rPr>
                <a:t>=“CAD/CAM”</a:t>
              </a:r>
            </a:p>
          </p:txBody>
        </p:sp>
        <p:sp>
          <p:nvSpPr>
            <p:cNvPr id="209929" name="Text Box 9"/>
            <p:cNvSpPr txBox="1">
              <a:spLocks noChangeArrowheads="1"/>
            </p:cNvSpPr>
            <p:nvPr/>
          </p:nvSpPr>
          <p:spPr bwMode="auto">
            <a:xfrm>
              <a:off x="7809325" y="5188274"/>
              <a:ext cx="2131994" cy="525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2800" baseline="-25000" dirty="0" smtClean="0">
                  <a:solidFill>
                    <a:schemeClr val="tx2"/>
                  </a:solidFill>
                  <a:latin typeface="Arial" charset="0"/>
                </a:rPr>
                <a:t>ENAME</a:t>
              </a:r>
              <a:r>
                <a:rPr lang="en-US" sz="2800" baseline="-25000" dirty="0">
                  <a:solidFill>
                    <a:schemeClr val="tx2"/>
                  </a:solidFill>
                  <a:latin typeface="Arial" charset="0"/>
                </a:rPr>
                <a:t>≠“J. DOE”</a:t>
              </a:r>
            </a:p>
          </p:txBody>
        </p:sp>
        <p:sp>
          <p:nvSpPr>
            <p:cNvPr id="209930" name="Line 10"/>
            <p:cNvSpPr>
              <a:spLocks noChangeShapeType="1"/>
            </p:cNvSpPr>
            <p:nvPr/>
          </p:nvSpPr>
          <p:spPr bwMode="auto">
            <a:xfrm>
              <a:off x="8939354" y="4802193"/>
              <a:ext cx="18062" cy="50574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31" name="Line 11"/>
            <p:cNvSpPr>
              <a:spLocks noChangeShapeType="1"/>
            </p:cNvSpPr>
            <p:nvPr/>
          </p:nvSpPr>
          <p:spPr bwMode="auto">
            <a:xfrm>
              <a:off x="8939354" y="5813677"/>
              <a:ext cx="18062" cy="46961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32" name="Line 12"/>
            <p:cNvSpPr>
              <a:spLocks noChangeShapeType="1"/>
            </p:cNvSpPr>
            <p:nvPr/>
          </p:nvSpPr>
          <p:spPr bwMode="auto">
            <a:xfrm>
              <a:off x="9255443" y="6807100"/>
              <a:ext cx="641209" cy="39736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33" name="Line 13"/>
            <p:cNvSpPr>
              <a:spLocks noChangeShapeType="1"/>
            </p:cNvSpPr>
            <p:nvPr/>
          </p:nvSpPr>
          <p:spPr bwMode="auto">
            <a:xfrm>
              <a:off x="10844224" y="7692149"/>
              <a:ext cx="596748" cy="43349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34" name="Line 14"/>
            <p:cNvSpPr>
              <a:spLocks noChangeShapeType="1"/>
            </p:cNvSpPr>
            <p:nvPr/>
          </p:nvSpPr>
          <p:spPr bwMode="auto">
            <a:xfrm flipH="1">
              <a:off x="9390217" y="7692149"/>
              <a:ext cx="632870" cy="43805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35" name="Text Box 15"/>
            <p:cNvSpPr txBox="1">
              <a:spLocks noChangeArrowheads="1"/>
            </p:cNvSpPr>
            <p:nvPr/>
          </p:nvSpPr>
          <p:spPr bwMode="auto">
            <a:xfrm>
              <a:off x="6934448" y="8115306"/>
              <a:ext cx="684483" cy="354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PROJ</a:t>
              </a:r>
              <a:endParaRPr lang="en-US" sz="28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9936" name="Line 16"/>
            <p:cNvSpPr>
              <a:spLocks noChangeShapeType="1"/>
            </p:cNvSpPr>
            <p:nvPr/>
          </p:nvSpPr>
          <p:spPr bwMode="auto">
            <a:xfrm flipH="1">
              <a:off x="7467283" y="6752913"/>
              <a:ext cx="1146951" cy="130951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37" name="Text Box 17"/>
            <p:cNvSpPr txBox="1">
              <a:spLocks noChangeArrowheads="1"/>
            </p:cNvSpPr>
            <p:nvPr/>
          </p:nvSpPr>
          <p:spPr bwMode="auto">
            <a:xfrm>
              <a:off x="9048405" y="8116611"/>
              <a:ext cx="275792" cy="4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 charset="2"/>
                </a:rPr>
                <a:t> </a:t>
              </a:r>
              <a:endParaRPr lang="en-US" sz="2800" dirty="0">
                <a:solidFill>
                  <a:schemeClr val="tx2"/>
                </a:solidFill>
                <a:latin typeface="Symbol" charset="2"/>
                <a:cs typeface="Symbol" charset="2"/>
                <a:sym typeface="Symbol" charset="2"/>
              </a:endParaRPr>
            </a:p>
          </p:txBody>
        </p:sp>
        <p:sp>
          <p:nvSpPr>
            <p:cNvPr id="209938" name="Text Box 18"/>
            <p:cNvSpPr txBox="1">
              <a:spLocks noChangeArrowheads="1"/>
            </p:cNvSpPr>
            <p:nvPr/>
          </p:nvSpPr>
          <p:spPr bwMode="auto">
            <a:xfrm>
              <a:off x="11403867" y="8152736"/>
              <a:ext cx="275792" cy="4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 charset="2"/>
                </a:rPr>
                <a:t> </a:t>
              </a:r>
              <a:endParaRPr lang="en-US" sz="2800" dirty="0">
                <a:solidFill>
                  <a:schemeClr val="tx2"/>
                </a:solidFill>
                <a:latin typeface="Symbol" charset="2"/>
                <a:sym typeface="Symbol" charset="2"/>
              </a:endParaRPr>
            </a:p>
          </p:txBody>
        </p:sp>
        <p:sp>
          <p:nvSpPr>
            <p:cNvPr id="209939" name="Line 19"/>
            <p:cNvSpPr>
              <a:spLocks noChangeShapeType="1"/>
            </p:cNvSpPr>
            <p:nvPr/>
          </p:nvSpPr>
          <p:spPr bwMode="auto">
            <a:xfrm>
              <a:off x="9156101" y="8577197"/>
              <a:ext cx="18062" cy="37930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40" name="Line 20"/>
            <p:cNvSpPr>
              <a:spLocks noChangeShapeType="1"/>
            </p:cNvSpPr>
            <p:nvPr/>
          </p:nvSpPr>
          <p:spPr bwMode="auto">
            <a:xfrm flipH="1">
              <a:off x="8361363" y="8577197"/>
              <a:ext cx="415431" cy="41543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41" name="Line 21"/>
            <p:cNvSpPr>
              <a:spLocks noChangeShapeType="1"/>
            </p:cNvSpPr>
            <p:nvPr/>
          </p:nvSpPr>
          <p:spPr bwMode="auto">
            <a:xfrm>
              <a:off x="9499283" y="8577197"/>
              <a:ext cx="397369" cy="41543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42" name="Line 22"/>
            <p:cNvSpPr>
              <a:spLocks noChangeShapeType="1"/>
            </p:cNvSpPr>
            <p:nvPr/>
          </p:nvSpPr>
          <p:spPr bwMode="auto">
            <a:xfrm>
              <a:off x="11775123" y="8577197"/>
              <a:ext cx="397369" cy="41543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43" name="Line 23"/>
            <p:cNvSpPr>
              <a:spLocks noChangeShapeType="1"/>
            </p:cNvSpPr>
            <p:nvPr/>
          </p:nvSpPr>
          <p:spPr bwMode="auto">
            <a:xfrm flipH="1">
              <a:off x="11016509" y="8577197"/>
              <a:ext cx="415431" cy="41543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09944" name="Text Box 24"/>
            <p:cNvSpPr txBox="1">
              <a:spLocks noChangeArrowheads="1"/>
            </p:cNvSpPr>
            <p:nvPr/>
          </p:nvSpPr>
          <p:spPr bwMode="auto">
            <a:xfrm>
              <a:off x="7775542" y="9123580"/>
              <a:ext cx="650819" cy="354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09945" name="Text Box 25"/>
            <p:cNvSpPr txBox="1">
              <a:spLocks noChangeArrowheads="1"/>
            </p:cNvSpPr>
            <p:nvPr/>
          </p:nvSpPr>
          <p:spPr bwMode="auto">
            <a:xfrm>
              <a:off x="8702288" y="9123580"/>
              <a:ext cx="650819" cy="354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09946" name="Text Box 26"/>
            <p:cNvSpPr txBox="1">
              <a:spLocks noChangeArrowheads="1"/>
            </p:cNvSpPr>
            <p:nvPr/>
          </p:nvSpPr>
          <p:spPr bwMode="auto">
            <a:xfrm>
              <a:off x="9657311" y="9123580"/>
              <a:ext cx="650819" cy="354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09947" name="Text Box 27"/>
            <p:cNvSpPr txBox="1">
              <a:spLocks noChangeArrowheads="1"/>
            </p:cNvSpPr>
            <p:nvPr/>
          </p:nvSpPr>
          <p:spPr bwMode="auto">
            <a:xfrm>
              <a:off x="10634560" y="9123580"/>
              <a:ext cx="636393" cy="354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09948" name="Text Box 28"/>
            <p:cNvSpPr txBox="1">
              <a:spLocks noChangeArrowheads="1"/>
            </p:cNvSpPr>
            <p:nvPr/>
          </p:nvSpPr>
          <p:spPr bwMode="auto">
            <a:xfrm>
              <a:off x="11820278" y="9123580"/>
              <a:ext cx="636393" cy="354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09950" name="Text Box 30"/>
            <p:cNvSpPr txBox="1">
              <a:spLocks noChangeArrowheads="1"/>
            </p:cNvSpPr>
            <p:nvPr/>
          </p:nvSpPr>
          <p:spPr bwMode="auto">
            <a:xfrm>
              <a:off x="8507095" y="6229109"/>
              <a:ext cx="896020" cy="4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800" dirty="0" smtClean="0">
                  <a:latin typeface="Book Antiqua"/>
                </a:rPr>
                <a:t>⋈</a:t>
              </a:r>
              <a:r>
                <a:rPr lang="en-US" sz="2800" baseline="-25000" dirty="0" smtClean="0">
                  <a:solidFill>
                    <a:schemeClr val="tx2"/>
                  </a:solidFill>
                  <a:latin typeface="Arial" charset="0"/>
                </a:rPr>
                <a:t>PNO</a:t>
              </a:r>
              <a:endParaRPr lang="en-US" sz="2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9953" name="Text Box 33"/>
            <p:cNvSpPr txBox="1">
              <a:spLocks noChangeArrowheads="1"/>
            </p:cNvSpPr>
            <p:nvPr/>
          </p:nvSpPr>
          <p:spPr bwMode="auto">
            <a:xfrm>
              <a:off x="9999795" y="7204468"/>
              <a:ext cx="948948" cy="40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2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2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31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234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Provides Parallellism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53729" y="3652664"/>
            <a:ext cx="12241360" cy="5478718"/>
            <a:chOff x="-71594" y="2655147"/>
            <a:chExt cx="13080901" cy="5190686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6430806" y="7256499"/>
              <a:ext cx="1236224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EMP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3</a:t>
              </a:r>
            </a:p>
          </p:txBody>
        </p:sp>
        <p:sp>
          <p:nvSpPr>
            <p:cNvPr id="50180" name="Rectangle 4"/>
            <p:cNvSpPr>
              <a:spLocks noChangeArrowheads="1"/>
            </p:cNvSpPr>
            <p:nvPr/>
          </p:nvSpPr>
          <p:spPr bwMode="auto">
            <a:xfrm>
              <a:off x="8494161" y="7256499"/>
              <a:ext cx="1227821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ASG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1</a:t>
              </a:r>
            </a:p>
          </p:txBody>
        </p:sp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 flipV="1">
              <a:off x="7179733" y="6664960"/>
              <a:ext cx="596053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183" name="Line 7"/>
            <p:cNvSpPr>
              <a:spLocks noChangeShapeType="1"/>
            </p:cNvSpPr>
            <p:nvPr/>
          </p:nvSpPr>
          <p:spPr bwMode="auto">
            <a:xfrm flipH="1" flipV="1">
              <a:off x="8543431" y="6664960"/>
              <a:ext cx="614116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184" name="Rectangle 8"/>
            <p:cNvSpPr>
              <a:spLocks noChangeArrowheads="1"/>
            </p:cNvSpPr>
            <p:nvPr/>
          </p:nvSpPr>
          <p:spPr bwMode="auto">
            <a:xfrm>
              <a:off x="3251855" y="7256499"/>
              <a:ext cx="1236224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EMP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2</a:t>
              </a:r>
            </a:p>
          </p:txBody>
        </p: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5315210" y="7256499"/>
              <a:ext cx="1227821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ASG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2</a:t>
              </a:r>
            </a:p>
          </p:txBody>
        </p:sp>
        <p:sp>
          <p:nvSpPr>
            <p:cNvPr id="50187" name="Line 11"/>
            <p:cNvSpPr>
              <a:spLocks noChangeShapeType="1"/>
            </p:cNvSpPr>
            <p:nvPr/>
          </p:nvSpPr>
          <p:spPr bwMode="auto">
            <a:xfrm flipV="1">
              <a:off x="4000782" y="6664960"/>
              <a:ext cx="596053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 flipH="1" flipV="1">
              <a:off x="5364480" y="6664960"/>
              <a:ext cx="614116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-71594" y="7256499"/>
              <a:ext cx="1236224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EMP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1</a:t>
              </a:r>
            </a:p>
          </p:txBody>
        </p:sp>
        <p:sp>
          <p:nvSpPr>
            <p:cNvPr id="50190" name="Rectangle 14"/>
            <p:cNvSpPr>
              <a:spLocks noChangeArrowheads="1"/>
            </p:cNvSpPr>
            <p:nvPr/>
          </p:nvSpPr>
          <p:spPr bwMode="auto">
            <a:xfrm>
              <a:off x="1991761" y="7256499"/>
              <a:ext cx="1227821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ASG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1</a:t>
              </a:r>
            </a:p>
          </p:txBody>
        </p:sp>
        <p:sp>
          <p:nvSpPr>
            <p:cNvPr id="50192" name="Line 16"/>
            <p:cNvSpPr>
              <a:spLocks noChangeShapeType="1"/>
            </p:cNvSpPr>
            <p:nvPr/>
          </p:nvSpPr>
          <p:spPr bwMode="auto">
            <a:xfrm flipV="1">
              <a:off x="677334" y="6664960"/>
              <a:ext cx="596053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193" name="Line 17"/>
            <p:cNvSpPr>
              <a:spLocks noChangeShapeType="1"/>
            </p:cNvSpPr>
            <p:nvPr/>
          </p:nvSpPr>
          <p:spPr bwMode="auto">
            <a:xfrm flipH="1" flipV="1">
              <a:off x="2041031" y="6664960"/>
              <a:ext cx="614116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194" name="Rectangle 18"/>
            <p:cNvSpPr>
              <a:spLocks noChangeArrowheads="1"/>
            </p:cNvSpPr>
            <p:nvPr/>
          </p:nvSpPr>
          <p:spPr bwMode="auto">
            <a:xfrm>
              <a:off x="6293209" y="3745654"/>
              <a:ext cx="614485" cy="6816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36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 charset="2"/>
                </a:rPr>
                <a:t> </a:t>
              </a:r>
              <a:endParaRPr lang="en-US" sz="3400" dirty="0">
                <a:solidFill>
                  <a:schemeClr val="tx2"/>
                </a:solidFill>
                <a:latin typeface="Symbol" charset="2"/>
              </a:endParaRPr>
            </a:p>
          </p:txBody>
        </p:sp>
        <p:sp>
          <p:nvSpPr>
            <p:cNvPr id="50195" name="Line 19"/>
            <p:cNvSpPr>
              <a:spLocks noChangeShapeType="1"/>
            </p:cNvSpPr>
            <p:nvPr/>
          </p:nvSpPr>
          <p:spPr bwMode="auto">
            <a:xfrm flipV="1">
              <a:off x="1544320" y="4343965"/>
              <a:ext cx="4479431" cy="16617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196" name="Line 20"/>
            <p:cNvSpPr>
              <a:spLocks noChangeShapeType="1"/>
            </p:cNvSpPr>
            <p:nvPr/>
          </p:nvSpPr>
          <p:spPr bwMode="auto">
            <a:xfrm flipH="1" flipV="1">
              <a:off x="6827520" y="4443307"/>
              <a:ext cx="1426916" cy="15714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197" name="Rectangle 21"/>
            <p:cNvSpPr>
              <a:spLocks noChangeArrowheads="1"/>
            </p:cNvSpPr>
            <p:nvPr/>
          </p:nvSpPr>
          <p:spPr bwMode="auto">
            <a:xfrm>
              <a:off x="9718130" y="7256499"/>
              <a:ext cx="1236224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EMP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3</a:t>
              </a:r>
            </a:p>
          </p:txBody>
        </p:sp>
        <p:sp>
          <p:nvSpPr>
            <p:cNvPr id="50198" name="Rectangle 22"/>
            <p:cNvSpPr>
              <a:spLocks noChangeArrowheads="1"/>
            </p:cNvSpPr>
            <p:nvPr/>
          </p:nvSpPr>
          <p:spPr bwMode="auto">
            <a:xfrm>
              <a:off x="11781486" y="7256499"/>
              <a:ext cx="1227821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ASG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2</a:t>
              </a:r>
            </a:p>
          </p:txBody>
        </p:sp>
        <p:sp>
          <p:nvSpPr>
            <p:cNvPr id="50200" name="Line 24"/>
            <p:cNvSpPr>
              <a:spLocks noChangeShapeType="1"/>
            </p:cNvSpPr>
            <p:nvPr/>
          </p:nvSpPr>
          <p:spPr bwMode="auto">
            <a:xfrm flipV="1">
              <a:off x="10467058" y="6664960"/>
              <a:ext cx="596053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201" name="Line 25"/>
            <p:cNvSpPr>
              <a:spLocks noChangeShapeType="1"/>
            </p:cNvSpPr>
            <p:nvPr/>
          </p:nvSpPr>
          <p:spPr bwMode="auto">
            <a:xfrm flipH="1" flipV="1">
              <a:off x="11812693" y="6664960"/>
              <a:ext cx="632178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202" name="Line 26"/>
            <p:cNvSpPr>
              <a:spLocks noChangeShapeType="1"/>
            </p:cNvSpPr>
            <p:nvPr/>
          </p:nvSpPr>
          <p:spPr bwMode="auto">
            <a:xfrm flipV="1">
              <a:off x="4940018" y="4425244"/>
              <a:ext cx="1463040" cy="16256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203" name="Line 27"/>
            <p:cNvSpPr>
              <a:spLocks noChangeShapeType="1"/>
            </p:cNvSpPr>
            <p:nvPr/>
          </p:nvSpPr>
          <p:spPr bwMode="auto">
            <a:xfrm flipH="1" flipV="1">
              <a:off x="7134578" y="4343965"/>
              <a:ext cx="4407182" cy="16617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204" name="Line 28"/>
            <p:cNvSpPr>
              <a:spLocks noChangeShapeType="1"/>
            </p:cNvSpPr>
            <p:nvPr/>
          </p:nvSpPr>
          <p:spPr bwMode="auto">
            <a:xfrm flipV="1">
              <a:off x="6600451" y="3160889"/>
              <a:ext cx="0" cy="55992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pic>
          <p:nvPicPr>
            <p:cNvPr id="50205" name="Picture 2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20487" y="2655147"/>
              <a:ext cx="559929" cy="343182"/>
            </a:xfrm>
            <a:prstGeom prst="rect">
              <a:avLst/>
            </a:prstGeom>
            <a:noFill/>
            <a:ln w="127000">
              <a:noFill/>
              <a:miter lim="800000"/>
              <a:headEnd/>
              <a:tailEnd/>
            </a:ln>
            <a:effectLst/>
          </p:spPr>
        </p:pic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1177009" y="6041814"/>
              <a:ext cx="1207206" cy="436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4" name="Text Box 40"/>
            <p:cNvSpPr txBox="1">
              <a:spLocks noChangeArrowheads="1"/>
            </p:cNvSpPr>
            <p:nvPr/>
          </p:nvSpPr>
          <p:spPr bwMode="auto">
            <a:xfrm>
              <a:off x="4249352" y="6041814"/>
              <a:ext cx="1331346" cy="436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7" name="Text Box 43"/>
            <p:cNvSpPr txBox="1">
              <a:spLocks noChangeArrowheads="1"/>
            </p:cNvSpPr>
            <p:nvPr/>
          </p:nvSpPr>
          <p:spPr bwMode="auto">
            <a:xfrm>
              <a:off x="7510497" y="6041814"/>
              <a:ext cx="1347365" cy="436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40" name="Text Box 46"/>
            <p:cNvSpPr txBox="1">
              <a:spLocks noChangeArrowheads="1"/>
            </p:cNvSpPr>
            <p:nvPr/>
          </p:nvSpPr>
          <p:spPr bwMode="auto">
            <a:xfrm>
              <a:off x="10906091" y="6041814"/>
              <a:ext cx="1224951" cy="436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30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12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sz="4800" dirty="0"/>
              <a:t>Query Optimization Issues – </a:t>
            </a:r>
            <a:r>
              <a:rPr lang="en-US" sz="4000" dirty="0" smtClean="0"/>
              <a:t>Replicated Fragments</a:t>
            </a:r>
            <a:endParaRPr lang="en-US" sz="4800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669752" y="3724672"/>
            <a:ext cx="11825786" cy="4608512"/>
          </a:xfrm>
          <a:noFill/>
        </p:spPr>
        <p:txBody>
          <a:bodyPr>
            <a:noAutofit/>
          </a:bodyPr>
          <a:lstStyle/>
          <a:p>
            <a:pPr marL="657003" indent="-494446">
              <a:lnSpc>
                <a:spcPts val="2702"/>
              </a:lnSpc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3200" dirty="0"/>
              <a:t>A distributed relation is usually divided into relation </a:t>
            </a:r>
            <a:r>
              <a:rPr lang="en-US" sz="3200" u="sng" dirty="0" smtClean="0"/>
              <a:t>fragments</a:t>
            </a:r>
            <a:r>
              <a:rPr lang="en-US" sz="3200" dirty="0" smtClean="0"/>
              <a:t>.</a:t>
            </a:r>
          </a:p>
          <a:p>
            <a:pPr marL="162557" indent="0">
              <a:lnSpc>
                <a:spcPts val="2702"/>
              </a:lnSpc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endParaRPr lang="en-US" sz="3200" dirty="0" smtClean="0"/>
          </a:p>
          <a:p>
            <a:r>
              <a:rPr lang="en-US" sz="3200" b="1" dirty="0" smtClean="0"/>
              <a:t>Localization</a:t>
            </a:r>
            <a:r>
              <a:rPr lang="en-US" sz="3200" dirty="0" smtClean="0"/>
              <a:t>: </a:t>
            </a:r>
            <a:r>
              <a:rPr lang="en-US" sz="3200" dirty="0"/>
              <a:t>Distributed queries expressed on </a:t>
            </a:r>
            <a:r>
              <a:rPr lang="en-US" sz="3200" u="sng" dirty="0"/>
              <a:t>global relations</a:t>
            </a:r>
            <a:r>
              <a:rPr lang="en-US" sz="3200" dirty="0"/>
              <a:t> are mapped into queries </a:t>
            </a:r>
            <a:r>
              <a:rPr lang="en-US" sz="3200" dirty="0" smtClean="0"/>
              <a:t>on </a:t>
            </a:r>
            <a:r>
              <a:rPr lang="en-US" sz="3200" u="sng" dirty="0" smtClean="0"/>
              <a:t>physical </a:t>
            </a:r>
            <a:r>
              <a:rPr lang="en-US" sz="3200" u="sng" dirty="0"/>
              <a:t>fragments</a:t>
            </a:r>
            <a:r>
              <a:rPr lang="en-US" sz="3200" dirty="0"/>
              <a:t> of relations by translating relations into fragments</a:t>
            </a:r>
            <a:r>
              <a:rPr lang="en-US" sz="3200" dirty="0" smtClean="0"/>
              <a:t>.</a:t>
            </a:r>
            <a:endParaRPr lang="en-US" sz="3200" dirty="0" smtClean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z="4000" smtClean="0"/>
              <a:pPr/>
              <a:t>2</a:t>
            </a:fld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076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Eliminates Unnecessary Work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411766" y="3796680"/>
            <a:ext cx="10275209" cy="5328592"/>
            <a:chOff x="1411767" y="2673209"/>
            <a:chExt cx="9956136" cy="5060206"/>
          </a:xfrm>
        </p:grpSpPr>
        <p:sp>
          <p:nvSpPr>
            <p:cNvPr id="52227" name="Rectangle 3"/>
            <p:cNvSpPr>
              <a:spLocks noChangeArrowheads="1"/>
            </p:cNvSpPr>
            <p:nvPr/>
          </p:nvSpPr>
          <p:spPr bwMode="auto">
            <a:xfrm>
              <a:off x="4735215" y="7328747"/>
              <a:ext cx="1236224" cy="4046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EMP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2</a:t>
              </a:r>
            </a:p>
          </p:txBody>
        </p:sp>
        <p:sp>
          <p:nvSpPr>
            <p:cNvPr id="52228" name="Rectangle 4"/>
            <p:cNvSpPr>
              <a:spLocks noChangeArrowheads="1"/>
            </p:cNvSpPr>
            <p:nvPr/>
          </p:nvSpPr>
          <p:spPr bwMode="auto">
            <a:xfrm>
              <a:off x="6798571" y="7328747"/>
              <a:ext cx="1227821" cy="4046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ASG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2</a:t>
              </a:r>
            </a:p>
          </p:txBody>
        </p:sp>
        <p:sp>
          <p:nvSpPr>
            <p:cNvPr id="52230" name="Line 6"/>
            <p:cNvSpPr>
              <a:spLocks noChangeShapeType="1"/>
            </p:cNvSpPr>
            <p:nvPr/>
          </p:nvSpPr>
          <p:spPr bwMode="auto">
            <a:xfrm flipV="1">
              <a:off x="5463822" y="6737209"/>
              <a:ext cx="596053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2231" name="Line 7"/>
            <p:cNvSpPr>
              <a:spLocks noChangeShapeType="1"/>
            </p:cNvSpPr>
            <p:nvPr/>
          </p:nvSpPr>
          <p:spPr bwMode="auto">
            <a:xfrm flipH="1" flipV="1">
              <a:off x="6827520" y="6737209"/>
              <a:ext cx="614116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2232" name="Rectangle 8"/>
            <p:cNvSpPr>
              <a:spLocks noChangeArrowheads="1"/>
            </p:cNvSpPr>
            <p:nvPr/>
          </p:nvSpPr>
          <p:spPr bwMode="auto">
            <a:xfrm>
              <a:off x="1411767" y="7328747"/>
              <a:ext cx="1236224" cy="4046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EMP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1</a:t>
              </a:r>
            </a:p>
          </p:txBody>
        </p:sp>
        <p:sp>
          <p:nvSpPr>
            <p:cNvPr id="52233" name="Rectangle 9"/>
            <p:cNvSpPr>
              <a:spLocks noChangeArrowheads="1"/>
            </p:cNvSpPr>
            <p:nvPr/>
          </p:nvSpPr>
          <p:spPr bwMode="auto">
            <a:xfrm>
              <a:off x="3475122" y="7328747"/>
              <a:ext cx="1227821" cy="4046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ASG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1</a:t>
              </a:r>
            </a:p>
          </p:txBody>
        </p:sp>
        <p:sp>
          <p:nvSpPr>
            <p:cNvPr id="52235" name="Line 11"/>
            <p:cNvSpPr>
              <a:spLocks noChangeShapeType="1"/>
            </p:cNvSpPr>
            <p:nvPr/>
          </p:nvSpPr>
          <p:spPr bwMode="auto">
            <a:xfrm flipV="1">
              <a:off x="2140374" y="6737209"/>
              <a:ext cx="596053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2236" name="Line 12"/>
            <p:cNvSpPr>
              <a:spLocks noChangeShapeType="1"/>
            </p:cNvSpPr>
            <p:nvPr/>
          </p:nvSpPr>
          <p:spPr bwMode="auto">
            <a:xfrm flipH="1" flipV="1">
              <a:off x="3504071" y="6737209"/>
              <a:ext cx="614116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2238" name="Line 14"/>
            <p:cNvSpPr>
              <a:spLocks noChangeShapeType="1"/>
            </p:cNvSpPr>
            <p:nvPr/>
          </p:nvSpPr>
          <p:spPr bwMode="auto">
            <a:xfrm flipV="1">
              <a:off x="3007360" y="4443307"/>
              <a:ext cx="2980267" cy="16436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2239" name="Line 15"/>
            <p:cNvSpPr>
              <a:spLocks noChangeShapeType="1"/>
            </p:cNvSpPr>
            <p:nvPr/>
          </p:nvSpPr>
          <p:spPr bwMode="auto">
            <a:xfrm flipH="1" flipV="1">
              <a:off x="6899769" y="4461369"/>
              <a:ext cx="2817707" cy="16256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2240" name="Rectangle 16"/>
            <p:cNvSpPr>
              <a:spLocks noChangeArrowheads="1"/>
            </p:cNvSpPr>
            <p:nvPr/>
          </p:nvSpPr>
          <p:spPr bwMode="auto">
            <a:xfrm>
              <a:off x="8076727" y="7328747"/>
              <a:ext cx="1236224" cy="4046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EMP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3</a:t>
              </a:r>
            </a:p>
          </p:txBody>
        </p:sp>
        <p:sp>
          <p:nvSpPr>
            <p:cNvPr id="52241" name="Rectangle 17"/>
            <p:cNvSpPr>
              <a:spLocks noChangeArrowheads="1"/>
            </p:cNvSpPr>
            <p:nvPr/>
          </p:nvSpPr>
          <p:spPr bwMode="auto">
            <a:xfrm>
              <a:off x="10140082" y="7328747"/>
              <a:ext cx="1227821" cy="4046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ASG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2</a:t>
              </a: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 flipV="1">
              <a:off x="8805334" y="6737209"/>
              <a:ext cx="596053" cy="6321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2244" name="Line 20"/>
            <p:cNvSpPr>
              <a:spLocks noChangeShapeType="1"/>
            </p:cNvSpPr>
            <p:nvPr/>
          </p:nvSpPr>
          <p:spPr bwMode="auto">
            <a:xfrm flipH="1" flipV="1">
              <a:off x="10150968" y="6737208"/>
              <a:ext cx="769729" cy="65987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2245" name="Line 21"/>
            <p:cNvSpPr>
              <a:spLocks noChangeShapeType="1"/>
            </p:cNvSpPr>
            <p:nvPr/>
          </p:nvSpPr>
          <p:spPr bwMode="auto">
            <a:xfrm flipV="1">
              <a:off x="6345381" y="4569742"/>
              <a:ext cx="0" cy="153528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2246" name="Line 22"/>
            <p:cNvSpPr>
              <a:spLocks noChangeShapeType="1"/>
            </p:cNvSpPr>
            <p:nvPr/>
          </p:nvSpPr>
          <p:spPr bwMode="auto">
            <a:xfrm flipV="1">
              <a:off x="6350316" y="3115733"/>
              <a:ext cx="0" cy="6231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pic>
          <p:nvPicPr>
            <p:cNvPr id="52247" name="Picture 2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70352" y="2673209"/>
              <a:ext cx="559929" cy="343182"/>
            </a:xfrm>
            <a:prstGeom prst="rect">
              <a:avLst/>
            </a:prstGeom>
            <a:noFill/>
            <a:ln w="127000">
              <a:noFill/>
              <a:miter lim="800000"/>
              <a:headEnd/>
              <a:tailEnd/>
            </a:ln>
            <a:effectLst/>
          </p:spPr>
        </p:pic>
        <p:sp>
          <p:nvSpPr>
            <p:cNvPr id="24" name="Text Box 11"/>
            <p:cNvSpPr txBox="1">
              <a:spLocks noChangeArrowheads="1"/>
            </p:cNvSpPr>
            <p:nvPr/>
          </p:nvSpPr>
          <p:spPr bwMode="auto">
            <a:xfrm>
              <a:off x="6173022" y="3784036"/>
              <a:ext cx="354589" cy="53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 charset="2"/>
                </a:rPr>
                <a:t> </a:t>
              </a:r>
              <a:endParaRPr lang="en-US" sz="3400" dirty="0">
                <a:solidFill>
                  <a:schemeClr val="tx2"/>
                </a:solidFill>
                <a:latin typeface="Symbol" charset="2"/>
                <a:sym typeface="Symbol" charset="2"/>
              </a:endParaRPr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auto">
            <a:xfrm>
              <a:off x="2405946" y="6177281"/>
              <a:ext cx="1228935" cy="397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5887933" y="6177281"/>
              <a:ext cx="1228935" cy="397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2" name="Text Box 36"/>
            <p:cNvSpPr txBox="1">
              <a:spLocks noChangeArrowheads="1"/>
            </p:cNvSpPr>
            <p:nvPr/>
          </p:nvSpPr>
          <p:spPr bwMode="auto">
            <a:xfrm>
              <a:off x="9165097" y="6216544"/>
              <a:ext cx="1331346" cy="397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2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228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xfrm>
            <a:off x="1231602" y="1318540"/>
            <a:ext cx="9689096" cy="1009586"/>
          </a:xfrm>
          <a:noFill/>
          <a:ln/>
        </p:spPr>
        <p:txBody>
          <a:bodyPr/>
          <a:lstStyle/>
          <a:p>
            <a:r>
              <a:rPr lang="en-US" dirty="0"/>
              <a:t>Reduction for </a:t>
            </a:r>
            <a:r>
              <a:rPr lang="fr-FR" dirty="0" err="1"/>
              <a:t>Primary</a:t>
            </a:r>
            <a:r>
              <a:rPr lang="fr-FR" dirty="0"/>
              <a:t> </a:t>
            </a:r>
            <a:r>
              <a:rPr lang="fr-FR" dirty="0" smtClean="0"/>
              <a:t>Horizontal Fragmentation (</a:t>
            </a:r>
            <a:r>
              <a:rPr lang="en-US" dirty="0" smtClean="0"/>
              <a:t>PHF)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9758022" y="6541116"/>
            <a:ext cx="1712930" cy="2944196"/>
            <a:chOff x="8581302" y="6265334"/>
            <a:chExt cx="1712930" cy="2944196"/>
          </a:xfrm>
        </p:grpSpPr>
        <p:sp>
          <p:nvSpPr>
            <p:cNvPr id="54285" name="Rectangle 13"/>
            <p:cNvSpPr>
              <a:spLocks noChangeArrowheads="1"/>
            </p:cNvSpPr>
            <p:nvPr/>
          </p:nvSpPr>
          <p:spPr bwMode="auto">
            <a:xfrm>
              <a:off x="8898558" y="8620196"/>
              <a:ext cx="1236224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EMP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2</a:t>
              </a:r>
            </a:p>
          </p:txBody>
        </p:sp>
        <p:sp>
          <p:nvSpPr>
            <p:cNvPr id="54286" name="Rectangle 14"/>
            <p:cNvSpPr>
              <a:spLocks noChangeArrowheads="1"/>
            </p:cNvSpPr>
            <p:nvPr/>
          </p:nvSpPr>
          <p:spPr bwMode="auto">
            <a:xfrm>
              <a:off x="8581302" y="6265334"/>
              <a:ext cx="1712930" cy="6508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34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baseline="-25000" dirty="0" smtClean="0">
                  <a:solidFill>
                    <a:schemeClr val="tx2"/>
                  </a:solidFill>
                  <a:latin typeface="Arial"/>
                </a:rPr>
                <a:t>ENO</a:t>
              </a:r>
              <a:r>
                <a:rPr lang="en-US" baseline="-25000" dirty="0">
                  <a:solidFill>
                    <a:schemeClr val="tx2"/>
                  </a:solidFill>
                  <a:latin typeface="Arial"/>
                </a:rPr>
                <a:t>=“E5” </a:t>
              </a:r>
            </a:p>
          </p:txBody>
        </p:sp>
        <p:sp>
          <p:nvSpPr>
            <p:cNvPr id="54287" name="Line 15"/>
            <p:cNvSpPr>
              <a:spLocks noChangeShapeType="1"/>
            </p:cNvSpPr>
            <p:nvPr/>
          </p:nvSpPr>
          <p:spPr bwMode="auto">
            <a:xfrm flipV="1">
              <a:off x="9509760" y="6908800"/>
              <a:ext cx="0" cy="173397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101800" y="6541116"/>
            <a:ext cx="4270677" cy="2944196"/>
            <a:chOff x="2095873" y="6265334"/>
            <a:chExt cx="4270677" cy="2944196"/>
          </a:xfrm>
        </p:grpSpPr>
        <p:sp>
          <p:nvSpPr>
            <p:cNvPr id="54276" name="Rectangle 4"/>
            <p:cNvSpPr>
              <a:spLocks noChangeArrowheads="1"/>
            </p:cNvSpPr>
            <p:nvPr/>
          </p:nvSpPr>
          <p:spPr bwMode="auto">
            <a:xfrm>
              <a:off x="3216822" y="6265334"/>
              <a:ext cx="1712930" cy="6508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34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baseline="-25000" dirty="0" smtClean="0">
                  <a:solidFill>
                    <a:schemeClr val="tx2"/>
                  </a:solidFill>
                  <a:latin typeface="Arial"/>
                </a:rPr>
                <a:t>ENO</a:t>
              </a:r>
              <a:r>
                <a:rPr lang="en-US" baseline="-25000" dirty="0">
                  <a:solidFill>
                    <a:schemeClr val="tx2"/>
                  </a:solidFill>
                  <a:latin typeface="Arial"/>
                </a:rPr>
                <a:t>=“E5” </a:t>
              </a:r>
            </a:p>
          </p:txBody>
        </p:sp>
        <p:sp>
          <p:nvSpPr>
            <p:cNvPr id="54278" name="Rectangle 6"/>
            <p:cNvSpPr>
              <a:spLocks noChangeArrowheads="1"/>
            </p:cNvSpPr>
            <p:nvPr/>
          </p:nvSpPr>
          <p:spPr bwMode="auto">
            <a:xfrm>
              <a:off x="2095873" y="8620196"/>
              <a:ext cx="1236224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EMP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1</a:t>
              </a:r>
            </a:p>
          </p:txBody>
        </p:sp>
        <p:sp>
          <p:nvSpPr>
            <p:cNvPr id="54279" name="Line 7"/>
            <p:cNvSpPr>
              <a:spLocks noChangeShapeType="1"/>
            </p:cNvSpPr>
            <p:nvPr/>
          </p:nvSpPr>
          <p:spPr bwMode="auto">
            <a:xfrm>
              <a:off x="4118187" y="6890738"/>
              <a:ext cx="0" cy="7676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4280" name="Rectangle 8"/>
            <p:cNvSpPr>
              <a:spLocks noChangeArrowheads="1"/>
            </p:cNvSpPr>
            <p:nvPr/>
          </p:nvSpPr>
          <p:spPr bwMode="auto">
            <a:xfrm>
              <a:off x="3563428" y="8620196"/>
              <a:ext cx="1236224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EMP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2</a:t>
              </a:r>
            </a:p>
          </p:txBody>
        </p:sp>
        <p:sp>
          <p:nvSpPr>
            <p:cNvPr id="54281" name="Rectangle 9"/>
            <p:cNvSpPr>
              <a:spLocks noChangeArrowheads="1"/>
            </p:cNvSpPr>
            <p:nvPr/>
          </p:nvSpPr>
          <p:spPr bwMode="auto">
            <a:xfrm>
              <a:off x="5130326" y="8620196"/>
              <a:ext cx="1236224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/>
                </a:rPr>
                <a:t>EMP</a:t>
              </a:r>
              <a:r>
                <a:rPr lang="en-US" baseline="-25000" dirty="0">
                  <a:solidFill>
                    <a:srgbClr val="000000"/>
                  </a:solidFill>
                  <a:latin typeface="Arial"/>
                </a:rPr>
                <a:t>3</a:t>
              </a:r>
            </a:p>
          </p:txBody>
        </p:sp>
        <p:sp>
          <p:nvSpPr>
            <p:cNvPr id="54282" name="Line 10"/>
            <p:cNvSpPr>
              <a:spLocks noChangeShapeType="1"/>
            </p:cNvSpPr>
            <p:nvPr/>
          </p:nvSpPr>
          <p:spPr bwMode="auto">
            <a:xfrm flipV="1">
              <a:off x="4118187" y="8073814"/>
              <a:ext cx="0" cy="51477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4283" name="Line 11"/>
            <p:cNvSpPr>
              <a:spLocks noChangeShapeType="1"/>
            </p:cNvSpPr>
            <p:nvPr/>
          </p:nvSpPr>
          <p:spPr bwMode="auto">
            <a:xfrm flipV="1">
              <a:off x="2664178" y="8073813"/>
              <a:ext cx="1255324" cy="59605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4284" name="Line 12"/>
            <p:cNvSpPr>
              <a:spLocks noChangeShapeType="1"/>
            </p:cNvSpPr>
            <p:nvPr/>
          </p:nvSpPr>
          <p:spPr bwMode="auto">
            <a:xfrm flipH="1" flipV="1">
              <a:off x="4389120" y="8073813"/>
              <a:ext cx="1273387" cy="59605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3940835" y="7537965"/>
              <a:ext cx="354589" cy="53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</a:tabLst>
              </a:pPr>
              <a:r>
                <a:rPr lang="en-US" sz="3600" dirty="0" smtClean="0">
                  <a:latin typeface="Symbol" charset="2"/>
                  <a:cs typeface="Symbol" charset="2"/>
                  <a:sym typeface="Symbol" charset="2"/>
                </a:rPr>
                <a:t></a:t>
              </a:r>
              <a:endParaRPr lang="en-US" sz="3400" dirty="0">
                <a:latin typeface="Symbol" charset="2"/>
                <a:sym typeface="Symbol" charset="2"/>
              </a:endParaRPr>
            </a:p>
          </p:txBody>
        </p:sp>
      </p:grpSp>
      <p:sp>
        <p:nvSpPr>
          <p:cNvPr id="17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0" name="Rectangle 2"/>
          <p:cNvSpPr>
            <a:spLocks noGrp="1" noChangeArrowheads="1"/>
          </p:cNvSpPr>
          <p:nvPr>
            <p:ph idx="1"/>
          </p:nvPr>
        </p:nvSpPr>
        <p:spPr>
          <a:xfrm>
            <a:off x="1229343" y="3540195"/>
            <a:ext cx="9024370" cy="5021298"/>
          </a:xfrm>
          <a:noFill/>
          <a:ln/>
        </p:spPr>
        <p:txBody>
          <a:bodyPr/>
          <a:lstStyle/>
          <a:p>
            <a:pPr>
              <a:spcBef>
                <a:spcPct val="60000"/>
              </a:spcBef>
              <a:tabLst>
                <a:tab pos="3251149" algn="l"/>
              </a:tabLst>
            </a:pPr>
            <a:r>
              <a:rPr lang="en-US" dirty="0"/>
              <a:t>Reduction with selection</a:t>
            </a:r>
          </a:p>
          <a:p>
            <a:pPr marL="1056623" lvl="1">
              <a:spcBef>
                <a:spcPct val="60000"/>
              </a:spcBef>
              <a:tabLst>
                <a:tab pos="3251149" algn="l"/>
              </a:tabLst>
            </a:pPr>
            <a:r>
              <a:rPr lang="en-US" dirty="0"/>
              <a:t>Relation </a:t>
            </a: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F</a:t>
            </a:r>
            <a:r>
              <a:rPr lang="en-US" i="1" baseline="-25000" dirty="0"/>
              <a:t>R</a:t>
            </a:r>
            <a:r>
              <a:rPr lang="en-US" dirty="0"/>
              <a:t>={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, 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 err="1"/>
              <a:t>R</a:t>
            </a:r>
            <a:r>
              <a:rPr lang="en-US" i="1" baseline="-25000" dirty="0" err="1"/>
              <a:t>w</a:t>
            </a:r>
            <a:r>
              <a:rPr lang="en-US" dirty="0"/>
              <a:t>} where </a:t>
            </a:r>
            <a:r>
              <a:rPr lang="en-US" i="1" dirty="0" err="1"/>
              <a:t>R</a:t>
            </a:r>
            <a:r>
              <a:rPr lang="en-US" i="1" baseline="-25000" dirty="0" err="1"/>
              <a:t>j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  <a:sym typeface="Symbol"/>
              </a:rPr>
              <a:t></a:t>
            </a:r>
            <a:r>
              <a:rPr lang="en-US" i="1" baseline="-25000" dirty="0" err="1" smtClean="0"/>
              <a:t>p</a:t>
            </a:r>
            <a:r>
              <a:rPr lang="en-US" i="1" baseline="-50000" dirty="0" err="1" smtClean="0"/>
              <a:t>j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/>
              <a:t>)</a:t>
            </a:r>
            <a:endParaRPr lang="en-US" dirty="0" smtClean="0"/>
          </a:p>
          <a:p>
            <a:pPr marL="1544296" lvl="2">
              <a:spcBef>
                <a:spcPct val="60000"/>
              </a:spcBef>
              <a:buNone/>
              <a:tabLst>
                <a:tab pos="3251149" algn="l"/>
              </a:tabLst>
            </a:pPr>
            <a:r>
              <a:rPr lang="en-US" sz="2800" dirty="0" smtClean="0">
                <a:latin typeface="Symbol" charset="2"/>
                <a:sym typeface="Symbol"/>
              </a:rPr>
              <a:t></a:t>
            </a:r>
            <a:r>
              <a:rPr lang="en-US" sz="2800" i="1" baseline="-25000" dirty="0" smtClean="0"/>
              <a:t>p</a:t>
            </a:r>
            <a:r>
              <a:rPr lang="en-US" sz="2800" i="1" baseline="-50000" dirty="0" smtClean="0"/>
              <a:t>i</a:t>
            </a:r>
            <a:r>
              <a:rPr lang="en-US" sz="2800" dirty="0" smtClean="0"/>
              <a:t>(</a:t>
            </a:r>
            <a:r>
              <a:rPr lang="en-US" sz="2800" i="1" dirty="0" err="1" smtClean="0"/>
              <a:t>R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)=</a:t>
            </a:r>
            <a:r>
              <a:rPr lang="en-US" sz="2800" dirty="0" smtClean="0">
                <a:latin typeface="Symbol" charset="2"/>
                <a:sym typeface="Symbol"/>
              </a:rPr>
              <a:t>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if</a:t>
            </a:r>
            <a:r>
              <a:rPr lang="en-US" sz="2800" dirty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</a:t>
            </a:r>
            <a:r>
              <a:rPr lang="en-US" sz="2800" i="1" dirty="0" smtClean="0"/>
              <a:t>x </a:t>
            </a:r>
            <a:r>
              <a:rPr lang="en-US" sz="2800" dirty="0"/>
              <a:t>in </a:t>
            </a:r>
            <a:r>
              <a:rPr lang="en-US" sz="2800" i="1" dirty="0"/>
              <a:t>R</a:t>
            </a:r>
            <a:r>
              <a:rPr lang="en-US" sz="2800" dirty="0"/>
              <a:t>: ¬(</a:t>
            </a:r>
            <a:r>
              <a:rPr lang="en-US" sz="2800" i="1" dirty="0"/>
              <a:t>p</a:t>
            </a:r>
            <a:r>
              <a:rPr lang="en-US" sz="2800" i="1" baseline="-25000" dirty="0"/>
              <a:t>i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 smtClean="0"/>
              <a:t>)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i="1" dirty="0" err="1"/>
              <a:t>p</a:t>
            </a:r>
            <a:r>
              <a:rPr lang="en-US" sz="2800" i="1" baseline="-25000" dirty="0" err="1"/>
              <a:t>j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 smtClean="0"/>
              <a:t>))</a:t>
            </a:r>
            <a:endParaRPr lang="en-US" sz="3400" dirty="0" smtClean="0"/>
          </a:p>
          <a:p>
            <a:pPr marL="653480" lvl="1" indent="0">
              <a:spcBef>
                <a:spcPct val="60000"/>
              </a:spcBef>
              <a:buNone/>
              <a:tabLst>
                <a:tab pos="3251149" algn="l"/>
              </a:tabLst>
            </a:pPr>
            <a:endParaRPr lang="en-US" sz="1100" dirty="0" smtClean="0"/>
          </a:p>
          <a:p>
            <a:pPr marL="1056623" lvl="1">
              <a:spcBef>
                <a:spcPct val="60000"/>
              </a:spcBef>
              <a:tabLst>
                <a:tab pos="3251149" algn="l"/>
              </a:tabLst>
            </a:pPr>
            <a:r>
              <a:rPr lang="en-US" dirty="0" smtClean="0"/>
              <a:t>Example</a:t>
            </a:r>
            <a:endParaRPr lang="en-US" dirty="0"/>
          </a:p>
          <a:p>
            <a:pPr>
              <a:spcBef>
                <a:spcPct val="10000"/>
              </a:spcBef>
              <a:buNone/>
              <a:tabLst>
                <a:tab pos="3251149" algn="l"/>
              </a:tabLst>
            </a:pPr>
            <a:r>
              <a:rPr lang="en-US" sz="2600" b="1" dirty="0">
                <a:latin typeface="Courier New"/>
              </a:rPr>
              <a:t>			SELECT</a:t>
            </a:r>
            <a:r>
              <a:rPr lang="en-US" sz="2600" dirty="0">
                <a:latin typeface="Courier New"/>
              </a:rPr>
              <a:t>	*</a:t>
            </a:r>
          </a:p>
          <a:p>
            <a:pPr>
              <a:spcBef>
                <a:spcPct val="10000"/>
              </a:spcBef>
              <a:buNone/>
              <a:tabLst>
                <a:tab pos="3251149" algn="l"/>
              </a:tabLst>
            </a:pPr>
            <a:r>
              <a:rPr lang="en-US" sz="2600" b="1" dirty="0">
                <a:latin typeface="Courier New"/>
              </a:rPr>
              <a:t>			FROM</a:t>
            </a:r>
            <a:r>
              <a:rPr lang="en-US" sz="2600" dirty="0">
                <a:latin typeface="Courier New"/>
              </a:rPr>
              <a:t>	</a:t>
            </a:r>
            <a:r>
              <a:rPr lang="en-US" sz="2600" dirty="0" smtClean="0">
                <a:latin typeface="Courier New"/>
              </a:rPr>
              <a:t>	EMP</a:t>
            </a:r>
            <a:endParaRPr lang="en-US" sz="2600" dirty="0">
              <a:latin typeface="Courier New"/>
            </a:endParaRPr>
          </a:p>
          <a:p>
            <a:pPr>
              <a:spcBef>
                <a:spcPct val="10000"/>
              </a:spcBef>
              <a:buNone/>
              <a:tabLst>
                <a:tab pos="3251149" algn="l"/>
              </a:tabLst>
            </a:pPr>
            <a:r>
              <a:rPr lang="en-US" sz="2600" b="1" dirty="0">
                <a:latin typeface="Courier New"/>
              </a:rPr>
              <a:t>			WHERE</a:t>
            </a:r>
            <a:r>
              <a:rPr lang="en-US" sz="2600" dirty="0">
                <a:latin typeface="Courier New"/>
              </a:rPr>
              <a:t>	ENO="E5"</a:t>
            </a:r>
          </a:p>
        </p:txBody>
      </p:sp>
    </p:spTree>
    <p:extLst>
      <p:ext uri="{BB962C8B-B14F-4D97-AF65-F5344CB8AC3E}">
        <p14:creationId xmlns:p14="http://schemas.microsoft.com/office/powerpoint/2010/main" val="1851238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Reduction for PHF</a:t>
            </a:r>
          </a:p>
        </p:txBody>
      </p:sp>
      <p:sp>
        <p:nvSpPr>
          <p:cNvPr id="214018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fontScale="25000" lnSpcReduction="20000"/>
          </a:bodyPr>
          <a:lstStyle/>
          <a:p>
            <a:pPr marL="487672" indent="-487672">
              <a:lnSpc>
                <a:spcPts val="4124"/>
              </a:lnSpc>
              <a:spcAft>
                <a:spcPts val="2418"/>
              </a:spcAft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/>
              <a:t>Reduction with join</a:t>
            </a:r>
          </a:p>
          <a:p>
            <a:pPr marL="1063397" lvl="1" indent="-494446">
              <a:lnSpc>
                <a:spcPts val="3413"/>
              </a:lnSpc>
              <a:spcAft>
                <a:spcPts val="1991"/>
              </a:spcAft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sz="2800" dirty="0"/>
              <a:t>Possible if fragmentation is done on join attribute</a:t>
            </a:r>
          </a:p>
          <a:p>
            <a:pPr marL="1063397" lvl="1" indent="-494446">
              <a:lnSpc>
                <a:spcPts val="3413"/>
              </a:lnSpc>
              <a:spcAft>
                <a:spcPts val="1991"/>
              </a:spcAft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sz="2800" dirty="0"/>
              <a:t>Distribute join over union</a:t>
            </a:r>
          </a:p>
          <a:p>
            <a:pPr marL="2763477" lvl="2">
              <a:lnSpc>
                <a:spcPts val="3413"/>
              </a:lnSpc>
              <a:spcAft>
                <a:spcPts val="1991"/>
              </a:spcAft>
              <a:buNone/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sz="2800" dirty="0"/>
              <a:t>(</a:t>
            </a:r>
            <a:r>
              <a:rPr lang="en-US" sz="2800" i="1" dirty="0" smtClean="0"/>
              <a:t>R</a:t>
            </a:r>
            <a:r>
              <a:rPr lang="en-US" sz="2800" baseline="-25000" dirty="0" smtClean="0"/>
              <a:t>1</a:t>
            </a:r>
            <a:r>
              <a:rPr lang="en-US" sz="2800" dirty="0" smtClean="0">
                <a:latin typeface="Symbol" charset="2"/>
                <a:sym typeface="Symbol"/>
              </a:rPr>
              <a:t>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i="1" dirty="0" smtClean="0"/>
              <a:t>R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</a:t>
            </a:r>
            <a:r>
              <a:rPr lang="en-US" sz="3200" dirty="0" smtClean="0">
                <a:solidFill>
                  <a:schemeClr val="tx2"/>
                </a:solidFill>
              </a:rPr>
              <a:t>⋈</a:t>
            </a:r>
            <a:r>
              <a:rPr lang="en-US" sz="2800" i="1" dirty="0" smtClean="0"/>
              <a:t>S 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sz="2800" dirty="0" smtClean="0"/>
              <a:t>(</a:t>
            </a:r>
            <a:r>
              <a:rPr lang="en-US" sz="2800" i="1" dirty="0" smtClean="0"/>
              <a:t>R</a:t>
            </a:r>
            <a:r>
              <a:rPr lang="en-US" sz="2800" baseline="-25000" dirty="0" smtClean="0"/>
              <a:t>1</a:t>
            </a:r>
            <a:r>
              <a:rPr lang="en-US" sz="3200" dirty="0" smtClean="0">
                <a:solidFill>
                  <a:schemeClr val="tx2"/>
                </a:solidFill>
              </a:rPr>
              <a:t>⋈</a:t>
            </a:r>
            <a:r>
              <a:rPr lang="en-US" sz="2800" i="1" dirty="0" smtClean="0"/>
              <a:t>S</a:t>
            </a:r>
            <a:r>
              <a:rPr lang="en-US" sz="2800" dirty="0"/>
              <a:t>) </a:t>
            </a:r>
            <a:r>
              <a:rPr lang="en-US" sz="2800" dirty="0" smtClean="0">
                <a:latin typeface="Symbol" charset="2"/>
                <a:sym typeface="Symbol" charset="2"/>
              </a:rPr>
              <a:t> </a:t>
            </a:r>
            <a:r>
              <a:rPr lang="en-US" sz="2800" dirty="0" smtClean="0"/>
              <a:t>(</a:t>
            </a:r>
            <a:r>
              <a:rPr lang="en-US" sz="2800" i="1" dirty="0" smtClean="0"/>
              <a:t>R</a:t>
            </a:r>
            <a:r>
              <a:rPr lang="en-US" sz="2800" baseline="-25000" dirty="0" smtClean="0"/>
              <a:t>2</a:t>
            </a:r>
            <a:r>
              <a:rPr lang="en-US" sz="3200" dirty="0" smtClean="0">
                <a:solidFill>
                  <a:schemeClr val="tx2"/>
                </a:solidFill>
              </a:rPr>
              <a:t>⋈</a:t>
            </a:r>
            <a:r>
              <a:rPr lang="en-US" sz="2800" i="1" dirty="0" smtClean="0"/>
              <a:t>S</a:t>
            </a:r>
            <a:r>
              <a:rPr lang="en-US" sz="2800" dirty="0"/>
              <a:t>)</a:t>
            </a:r>
          </a:p>
          <a:p>
            <a:pPr marL="1063397" lvl="1" indent="-494446">
              <a:lnSpc>
                <a:spcPts val="3413"/>
              </a:lnSpc>
              <a:spcAft>
                <a:spcPts val="1991"/>
              </a:spcAft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sz="2800" dirty="0"/>
              <a:t>Given </a:t>
            </a:r>
            <a:r>
              <a:rPr lang="en-US" sz="2800" i="1" dirty="0" err="1"/>
              <a:t>R</a:t>
            </a:r>
            <a:r>
              <a:rPr lang="en-US" sz="2800" i="1" baseline="-25000" dirty="0" err="1"/>
              <a:t>i</a:t>
            </a:r>
            <a:r>
              <a:rPr lang="en-US" sz="2800" dirty="0"/>
              <a:t> 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i="1" baseline="-25000" dirty="0" smtClean="0"/>
              <a:t>p</a:t>
            </a:r>
            <a:r>
              <a:rPr lang="en-US" sz="2800" i="1" baseline="-50000" dirty="0" smtClean="0"/>
              <a:t>i</a:t>
            </a:r>
            <a:r>
              <a:rPr lang="en-US" sz="2800" dirty="0" smtClean="0"/>
              <a:t>(</a:t>
            </a:r>
            <a:r>
              <a:rPr lang="en-US" sz="2800" i="1" dirty="0" smtClean="0"/>
              <a:t>R</a:t>
            </a:r>
            <a:r>
              <a:rPr lang="en-US" sz="2800" dirty="0"/>
              <a:t>) and </a:t>
            </a:r>
            <a:r>
              <a:rPr lang="en-US" sz="2800" i="1" dirty="0" err="1"/>
              <a:t>R</a:t>
            </a:r>
            <a:r>
              <a:rPr lang="en-US" sz="2800" i="1" baseline="-25000" dirty="0" err="1"/>
              <a:t>j</a:t>
            </a:r>
            <a:r>
              <a:rPr lang="en-US" sz="2800" dirty="0"/>
              <a:t> =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i="1" baseline="-25000" dirty="0" err="1" smtClean="0"/>
              <a:t>p</a:t>
            </a:r>
            <a:r>
              <a:rPr lang="en-US" sz="2800" i="1" baseline="-50000" dirty="0" err="1" smtClean="0"/>
              <a:t>j</a:t>
            </a:r>
            <a:r>
              <a:rPr lang="en-US" sz="2800" dirty="0" smtClean="0"/>
              <a:t>(</a:t>
            </a:r>
            <a:r>
              <a:rPr lang="en-US" sz="2800" i="1" dirty="0" smtClean="0"/>
              <a:t>R</a:t>
            </a:r>
            <a:r>
              <a:rPr lang="en-US" sz="2800" dirty="0"/>
              <a:t>)</a:t>
            </a:r>
          </a:p>
          <a:p>
            <a:pPr marL="2763477" lvl="2">
              <a:lnSpc>
                <a:spcPts val="4124"/>
              </a:lnSpc>
              <a:spcAft>
                <a:spcPts val="18"/>
              </a:spcAft>
              <a:buNone/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sz="2800" i="1" dirty="0" err="1"/>
              <a:t>R</a:t>
            </a:r>
            <a:r>
              <a:rPr lang="en-US" sz="2800" i="1" baseline="-25000" dirty="0" err="1"/>
              <a:t>i</a:t>
            </a:r>
            <a:r>
              <a:rPr lang="en-US" sz="2800" spc="-427" dirty="0">
                <a:latin typeface="MS PGothic"/>
                <a:ea typeface="MS PGothic"/>
              </a:rPr>
              <a:t> </a:t>
            </a:r>
            <a:r>
              <a:rPr lang="en-US" sz="3200" dirty="0" smtClean="0">
                <a:solidFill>
                  <a:schemeClr val="tx2"/>
                </a:solidFill>
              </a:rPr>
              <a:t>⋈</a:t>
            </a:r>
            <a:r>
              <a:rPr lang="en-US" sz="2800" i="1" dirty="0" err="1" smtClean="0"/>
              <a:t>R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 =</a:t>
            </a:r>
            <a:r>
              <a:rPr lang="en-US" sz="2800" dirty="0" smtClean="0">
                <a:latin typeface="Symbol" charset="2"/>
                <a:sym typeface="Symbol"/>
              </a:rPr>
              <a:t></a:t>
            </a:r>
            <a:r>
              <a:rPr lang="en-US" sz="2800" dirty="0" smtClean="0"/>
              <a:t> </a:t>
            </a:r>
            <a:r>
              <a:rPr lang="en-US" sz="2800" dirty="0"/>
              <a:t>if 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</a:t>
            </a:r>
            <a:r>
              <a:rPr lang="en-US" sz="2800" i="1" dirty="0" smtClean="0"/>
              <a:t>x </a:t>
            </a:r>
            <a:r>
              <a:rPr lang="en-US" sz="2800" dirty="0"/>
              <a:t>in </a:t>
            </a:r>
            <a:r>
              <a:rPr lang="en-US" sz="2800" i="1" dirty="0" err="1"/>
              <a:t>R</a:t>
            </a:r>
            <a:r>
              <a:rPr lang="en-US" sz="4300" i="1" baseline="-25000" dirty="0" err="1"/>
              <a:t>i</a:t>
            </a:r>
            <a:r>
              <a:rPr lang="en-US" sz="2800" i="1" dirty="0" smtClean="0"/>
              <a:t>,</a:t>
            </a:r>
            <a:r>
              <a:rPr lang="en-US" sz="2800" dirty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</a:t>
            </a:r>
            <a:r>
              <a:rPr lang="en-US" sz="2800" i="1" dirty="0" smtClean="0"/>
              <a:t>y </a:t>
            </a:r>
            <a:r>
              <a:rPr lang="en-US" sz="2800" dirty="0"/>
              <a:t>in </a:t>
            </a:r>
            <a:r>
              <a:rPr lang="en-US" sz="2800" i="1" dirty="0" err="1"/>
              <a:t>R</a:t>
            </a:r>
            <a:r>
              <a:rPr lang="en-US" sz="4300" i="1" baseline="-25000" dirty="0" err="1"/>
              <a:t>j</a:t>
            </a:r>
            <a:r>
              <a:rPr lang="en-US" sz="2800" dirty="0"/>
              <a:t>: ¬(</a:t>
            </a:r>
            <a:r>
              <a:rPr lang="en-US" sz="2800" i="1" dirty="0"/>
              <a:t>p</a:t>
            </a:r>
            <a:r>
              <a:rPr lang="en-US" sz="4300" i="1" baseline="-25000" dirty="0"/>
              <a:t>i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 smtClean="0"/>
              <a:t>)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 </a:t>
            </a:r>
            <a:r>
              <a:rPr lang="en-US" sz="2800" i="1" dirty="0" err="1"/>
              <a:t>p</a:t>
            </a:r>
            <a:r>
              <a:rPr lang="en-US" sz="4300" i="1" baseline="-25000" dirty="0" err="1"/>
              <a:t>j</a:t>
            </a:r>
            <a:r>
              <a:rPr lang="en-US" sz="2800" dirty="0"/>
              <a:t>(</a:t>
            </a:r>
            <a:r>
              <a:rPr lang="en-US" sz="2800" i="1" dirty="0"/>
              <a:t>y</a:t>
            </a:r>
            <a:r>
              <a:rPr lang="en-US" sz="2800" dirty="0"/>
              <a:t>))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486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 for PHF</a:t>
            </a:r>
          </a:p>
        </p:txBody>
      </p:sp>
      <p:sp>
        <p:nvSpPr>
          <p:cNvPr id="289797" name="Rectangle 5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6303516" cy="6769100"/>
          </a:xfrm>
        </p:spPr>
        <p:txBody>
          <a:bodyPr/>
          <a:lstStyle/>
          <a:p>
            <a:r>
              <a:rPr lang="en-US" dirty="0" smtClean="0"/>
              <a:t>Assume EMP is fragmented as before and</a:t>
            </a:r>
          </a:p>
          <a:p>
            <a:pPr lvl="1"/>
            <a:r>
              <a:rPr lang="en-US" sz="2800" dirty="0"/>
              <a:t>ASG</a:t>
            </a:r>
            <a:r>
              <a:rPr lang="en-US" sz="2800" baseline="-25000" dirty="0"/>
              <a:t>1</a:t>
            </a:r>
            <a:r>
              <a:rPr lang="en-US" sz="2800" dirty="0"/>
              <a:t>: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 </a:t>
            </a:r>
            <a:r>
              <a:rPr lang="en-US" sz="2800" baseline="-25000" dirty="0"/>
              <a:t>≤ "E3"</a:t>
            </a:r>
            <a:r>
              <a:rPr lang="en-US" sz="2800" dirty="0"/>
              <a:t>(ASG)</a:t>
            </a:r>
          </a:p>
          <a:p>
            <a:pPr lvl="1"/>
            <a:r>
              <a:rPr lang="en-US" sz="2800" dirty="0"/>
              <a:t>ASG</a:t>
            </a:r>
            <a:r>
              <a:rPr lang="en-US" sz="2800" baseline="-25000" dirty="0"/>
              <a:t>2</a:t>
            </a:r>
            <a:r>
              <a:rPr lang="en-US" sz="2800" dirty="0"/>
              <a:t>: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 </a:t>
            </a:r>
            <a:r>
              <a:rPr lang="en-US" sz="2800" baseline="-25000" dirty="0"/>
              <a:t>&gt; "E3"</a:t>
            </a:r>
            <a:r>
              <a:rPr lang="en-US" sz="2800" dirty="0"/>
              <a:t>(ASG</a:t>
            </a:r>
            <a:r>
              <a:rPr lang="en-US" sz="2800" dirty="0" smtClean="0"/>
              <a:t>)</a:t>
            </a:r>
          </a:p>
          <a:p>
            <a:r>
              <a:rPr lang="en-US" dirty="0" smtClean="0"/>
              <a:t>Consider the query</a:t>
            </a:r>
          </a:p>
          <a:p>
            <a:pPr>
              <a:lnSpc>
                <a:spcPct val="90000"/>
              </a:lnSpc>
              <a:spcAft>
                <a:spcPts val="569"/>
              </a:spcAft>
              <a:buNone/>
            </a:pPr>
            <a:r>
              <a:rPr lang="en-US" b="1" dirty="0">
                <a:latin typeface="Courier New"/>
              </a:rPr>
              <a:t>		SELECT	</a:t>
            </a:r>
            <a:r>
              <a:rPr lang="en-US" dirty="0">
                <a:latin typeface="Courier New"/>
              </a:rPr>
              <a:t>*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569"/>
              </a:spcAft>
              <a:buNone/>
            </a:pPr>
            <a:r>
              <a:rPr lang="en-US" b="1" dirty="0">
                <a:latin typeface="Courier New"/>
              </a:rPr>
              <a:t>		FROM</a:t>
            </a:r>
            <a:r>
              <a:rPr lang="en-US" dirty="0">
                <a:latin typeface="Courier New"/>
              </a:rPr>
              <a:t>	</a:t>
            </a:r>
            <a:r>
              <a:rPr lang="en-US" dirty="0" smtClean="0">
                <a:latin typeface="Courier New"/>
              </a:rPr>
              <a:t>	EMP</a:t>
            </a:r>
            <a:r>
              <a:rPr lang="en-US" dirty="0">
                <a:latin typeface="Courier New"/>
              </a:rPr>
              <a:t>,ASG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"/>
              </a:spcAft>
              <a:buNone/>
            </a:pPr>
            <a:r>
              <a:rPr lang="en-US" b="1" dirty="0">
                <a:latin typeface="Courier New"/>
              </a:rPr>
              <a:t>		WHERE</a:t>
            </a:r>
            <a:r>
              <a:rPr lang="en-US" dirty="0">
                <a:latin typeface="Courier New"/>
              </a:rPr>
              <a:t>	EMP.ENO=ASG.ENO</a:t>
            </a:r>
          </a:p>
          <a:p>
            <a:r>
              <a:rPr lang="en-US" dirty="0" smtClean="0"/>
              <a:t>Distribute join over unions</a:t>
            </a:r>
          </a:p>
          <a:p>
            <a:r>
              <a:rPr lang="en-US" dirty="0" smtClean="0"/>
              <a:t>Apply the reduction rule</a:t>
            </a:r>
            <a:endParaRPr lang="en-US" dirty="0"/>
          </a:p>
          <a:p>
            <a:pPr lvl="1"/>
            <a:endParaRPr lang="en-US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6385004" y="2472080"/>
            <a:ext cx="6407579" cy="2677726"/>
            <a:chOff x="6385004" y="2472080"/>
            <a:chExt cx="6407579" cy="2677726"/>
          </a:xfrm>
        </p:grpSpPr>
        <p:sp>
          <p:nvSpPr>
            <p:cNvPr id="289801" name="Text Box 9"/>
            <p:cNvSpPr txBox="1">
              <a:spLocks noChangeArrowheads="1"/>
            </p:cNvSpPr>
            <p:nvPr/>
          </p:nvSpPr>
          <p:spPr bwMode="auto">
            <a:xfrm>
              <a:off x="7583714" y="3555814"/>
              <a:ext cx="275792" cy="436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413"/>
                </a:lnSpc>
                <a:tabLst>
                  <a:tab pos="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sym typeface="Symbol" charset="2"/>
                </a:rPr>
                <a:t></a:t>
              </a:r>
              <a:endParaRPr lang="en-US" sz="2800" dirty="0">
                <a:solidFill>
                  <a:schemeClr val="tx2"/>
                </a:solidFill>
                <a:latin typeface="Symbol" charset="2"/>
                <a:sym typeface="Symbol" charset="2"/>
              </a:endParaRPr>
            </a:p>
          </p:txBody>
        </p:sp>
        <p:sp>
          <p:nvSpPr>
            <p:cNvPr id="289802" name="Text Box 10"/>
            <p:cNvSpPr txBox="1">
              <a:spLocks noChangeArrowheads="1"/>
            </p:cNvSpPr>
            <p:nvPr/>
          </p:nvSpPr>
          <p:spPr bwMode="auto">
            <a:xfrm>
              <a:off x="11119397" y="3555814"/>
              <a:ext cx="275792" cy="436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413"/>
                </a:lnSpc>
                <a:tabLst>
                  <a:tab pos="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sym typeface="Symbol" charset="2"/>
                </a:rPr>
                <a:t></a:t>
              </a:r>
              <a:endParaRPr lang="en-US" sz="2800" dirty="0">
                <a:solidFill>
                  <a:schemeClr val="tx2"/>
                </a:solidFill>
                <a:latin typeface="Symbol" charset="2"/>
                <a:sym typeface="Symbol" charset="2"/>
              </a:endParaRPr>
            </a:p>
          </p:txBody>
        </p:sp>
        <p:sp>
          <p:nvSpPr>
            <p:cNvPr id="289803" name="Text Box 11"/>
            <p:cNvSpPr txBox="1">
              <a:spLocks noChangeArrowheads="1"/>
            </p:cNvSpPr>
            <p:nvPr/>
          </p:nvSpPr>
          <p:spPr bwMode="auto">
            <a:xfrm>
              <a:off x="6385004" y="4750179"/>
              <a:ext cx="885050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15000"/>
                </a:spcBef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9804" name="Text Box 12"/>
            <p:cNvSpPr txBox="1">
              <a:spLocks noChangeArrowheads="1"/>
            </p:cNvSpPr>
            <p:nvPr/>
          </p:nvSpPr>
          <p:spPr bwMode="auto">
            <a:xfrm>
              <a:off x="7480027" y="4750179"/>
              <a:ext cx="885050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15000"/>
                </a:spcBef>
                <a:tabLst>
                  <a:tab pos="0" algn="l"/>
                </a:tabLst>
              </a:pPr>
              <a:r>
                <a:rPr lang="en-US" sz="2600" dirty="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 dirty="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9805" name="Text Box 13"/>
            <p:cNvSpPr txBox="1">
              <a:spLocks noChangeArrowheads="1"/>
            </p:cNvSpPr>
            <p:nvPr/>
          </p:nvSpPr>
          <p:spPr bwMode="auto">
            <a:xfrm>
              <a:off x="8559246" y="4750179"/>
              <a:ext cx="885050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15000"/>
                </a:spcBef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89806" name="Text Box 14"/>
            <p:cNvSpPr txBox="1">
              <a:spLocks noChangeArrowheads="1"/>
            </p:cNvSpPr>
            <p:nvPr/>
          </p:nvSpPr>
          <p:spPr bwMode="auto">
            <a:xfrm>
              <a:off x="9880047" y="4750179"/>
              <a:ext cx="878276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15000"/>
                </a:spcBef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9807" name="Text Box 15"/>
            <p:cNvSpPr txBox="1">
              <a:spLocks noChangeArrowheads="1"/>
            </p:cNvSpPr>
            <p:nvPr/>
          </p:nvSpPr>
          <p:spPr bwMode="auto">
            <a:xfrm>
              <a:off x="11914307" y="4750179"/>
              <a:ext cx="878276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15000"/>
                </a:spcBef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9808" name="Line 16"/>
            <p:cNvSpPr>
              <a:spLocks noChangeShapeType="1"/>
            </p:cNvSpPr>
            <p:nvPr/>
          </p:nvSpPr>
          <p:spPr bwMode="auto">
            <a:xfrm rot="10800000" flipH="1">
              <a:off x="7744187" y="3993823"/>
              <a:ext cx="11289" cy="74055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09" name="Line 17"/>
            <p:cNvSpPr>
              <a:spLocks noChangeShapeType="1"/>
            </p:cNvSpPr>
            <p:nvPr/>
          </p:nvSpPr>
          <p:spPr bwMode="auto">
            <a:xfrm rot="10800000" flipH="1">
              <a:off x="6658195" y="4016401"/>
              <a:ext cx="943752" cy="71797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0" name="Line 18"/>
            <p:cNvSpPr>
              <a:spLocks noChangeShapeType="1"/>
            </p:cNvSpPr>
            <p:nvPr/>
          </p:nvSpPr>
          <p:spPr bwMode="auto">
            <a:xfrm rot="10800000">
              <a:off x="7890943" y="4034463"/>
              <a:ext cx="955041" cy="71797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1" name="Line 19"/>
            <p:cNvSpPr>
              <a:spLocks noChangeShapeType="1"/>
            </p:cNvSpPr>
            <p:nvPr/>
          </p:nvSpPr>
          <p:spPr bwMode="auto">
            <a:xfrm rot="10800000" flipH="1">
              <a:off x="10198394" y="3993823"/>
              <a:ext cx="941494" cy="71797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2" name="Line 20"/>
            <p:cNvSpPr>
              <a:spLocks noChangeShapeType="1"/>
            </p:cNvSpPr>
            <p:nvPr/>
          </p:nvSpPr>
          <p:spPr bwMode="auto">
            <a:xfrm rot="10800000">
              <a:off x="11286644" y="4011885"/>
              <a:ext cx="955041" cy="71797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3" name="Line 21"/>
            <p:cNvSpPr>
              <a:spLocks noChangeShapeType="1"/>
            </p:cNvSpPr>
            <p:nvPr/>
          </p:nvSpPr>
          <p:spPr bwMode="auto">
            <a:xfrm rot="10800000" flipH="1">
              <a:off x="7737414" y="2962018"/>
              <a:ext cx="1684304" cy="67281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4" name="Line 22"/>
            <p:cNvSpPr>
              <a:spLocks noChangeShapeType="1"/>
            </p:cNvSpPr>
            <p:nvPr/>
          </p:nvSpPr>
          <p:spPr bwMode="auto">
            <a:xfrm rot="10800000">
              <a:off x="9516545" y="2984596"/>
              <a:ext cx="1697850" cy="67281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6" name="Text Box 24"/>
            <p:cNvSpPr txBox="1">
              <a:spLocks noChangeArrowheads="1"/>
            </p:cNvSpPr>
            <p:nvPr/>
          </p:nvSpPr>
          <p:spPr bwMode="auto">
            <a:xfrm>
              <a:off x="9062731" y="2472080"/>
              <a:ext cx="1126632" cy="426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4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4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177281" y="5976152"/>
            <a:ext cx="6613031" cy="3005104"/>
            <a:chOff x="6177281" y="5976152"/>
            <a:chExt cx="6613031" cy="3005104"/>
          </a:xfrm>
        </p:grpSpPr>
        <p:sp>
          <p:nvSpPr>
            <p:cNvPr id="289819" name="Text Box 27"/>
            <p:cNvSpPr txBox="1">
              <a:spLocks noChangeArrowheads="1"/>
            </p:cNvSpPr>
            <p:nvPr/>
          </p:nvSpPr>
          <p:spPr bwMode="auto">
            <a:xfrm>
              <a:off x="9078525" y="5976152"/>
              <a:ext cx="279964" cy="5328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Symbol" charset="2"/>
                  <a:sym typeface="Symbol" charset="2"/>
                </a:rPr>
                <a:t></a:t>
              </a:r>
              <a:endParaRPr lang="en-US" sz="3400" dirty="0">
                <a:solidFill>
                  <a:schemeClr val="tx2"/>
                </a:solidFill>
                <a:latin typeface="Symbol" charset="2"/>
                <a:sym typeface="Symbol" charset="2"/>
              </a:endParaRPr>
            </a:p>
          </p:txBody>
        </p:sp>
        <p:sp>
          <p:nvSpPr>
            <p:cNvPr id="289820" name="Line 28"/>
            <p:cNvSpPr>
              <a:spLocks noChangeShapeType="1"/>
            </p:cNvSpPr>
            <p:nvPr/>
          </p:nvSpPr>
          <p:spPr bwMode="auto">
            <a:xfrm rot="10800000" flipH="1">
              <a:off x="7123290" y="6443512"/>
              <a:ext cx="1941689" cy="94600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21" name="Text Box 29"/>
            <p:cNvSpPr txBox="1">
              <a:spLocks noChangeArrowheads="1"/>
            </p:cNvSpPr>
            <p:nvPr/>
          </p:nvSpPr>
          <p:spPr bwMode="auto">
            <a:xfrm>
              <a:off x="6177281" y="8577114"/>
              <a:ext cx="885049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9822" name="Text Box 30"/>
            <p:cNvSpPr txBox="1">
              <a:spLocks noChangeArrowheads="1"/>
            </p:cNvSpPr>
            <p:nvPr/>
          </p:nvSpPr>
          <p:spPr bwMode="auto">
            <a:xfrm>
              <a:off x="7432605" y="8577114"/>
              <a:ext cx="866987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9823" name="Line 31"/>
            <p:cNvSpPr>
              <a:spLocks noChangeShapeType="1"/>
            </p:cNvSpPr>
            <p:nvPr/>
          </p:nvSpPr>
          <p:spPr bwMode="auto">
            <a:xfrm rot="10800000" flipH="1">
              <a:off x="6457245" y="7872686"/>
              <a:ext cx="553156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24" name="Line 32"/>
            <p:cNvSpPr>
              <a:spLocks noChangeShapeType="1"/>
            </p:cNvSpPr>
            <p:nvPr/>
          </p:nvSpPr>
          <p:spPr bwMode="auto">
            <a:xfrm rot="10800000">
              <a:off x="7102970" y="7872686"/>
              <a:ext cx="562187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25" name="Text Box 33"/>
            <p:cNvSpPr txBox="1">
              <a:spLocks noChangeArrowheads="1"/>
            </p:cNvSpPr>
            <p:nvPr/>
          </p:nvSpPr>
          <p:spPr bwMode="auto">
            <a:xfrm>
              <a:off x="8324428" y="8577114"/>
              <a:ext cx="885049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9826" name="Text Box 34"/>
            <p:cNvSpPr txBox="1">
              <a:spLocks noChangeArrowheads="1"/>
            </p:cNvSpPr>
            <p:nvPr/>
          </p:nvSpPr>
          <p:spPr bwMode="auto">
            <a:xfrm>
              <a:off x="9582010" y="8577114"/>
              <a:ext cx="866987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9827" name="Line 35"/>
            <p:cNvSpPr>
              <a:spLocks noChangeShapeType="1"/>
            </p:cNvSpPr>
            <p:nvPr/>
          </p:nvSpPr>
          <p:spPr bwMode="auto">
            <a:xfrm rot="10800000" flipH="1">
              <a:off x="8606650" y="7872686"/>
              <a:ext cx="550898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28" name="Line 36"/>
            <p:cNvSpPr>
              <a:spLocks noChangeShapeType="1"/>
            </p:cNvSpPr>
            <p:nvPr/>
          </p:nvSpPr>
          <p:spPr bwMode="auto">
            <a:xfrm rot="10800000">
              <a:off x="9252374" y="7872686"/>
              <a:ext cx="559929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29" name="Text Box 37"/>
            <p:cNvSpPr txBox="1">
              <a:spLocks noChangeArrowheads="1"/>
            </p:cNvSpPr>
            <p:nvPr/>
          </p:nvSpPr>
          <p:spPr bwMode="auto">
            <a:xfrm>
              <a:off x="10670259" y="8577114"/>
              <a:ext cx="885049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89830" name="Text Box 38"/>
            <p:cNvSpPr txBox="1">
              <a:spLocks noChangeArrowheads="1"/>
            </p:cNvSpPr>
            <p:nvPr/>
          </p:nvSpPr>
          <p:spPr bwMode="auto">
            <a:xfrm>
              <a:off x="11912036" y="8581629"/>
              <a:ext cx="878276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9831" name="Line 39"/>
            <p:cNvSpPr>
              <a:spLocks noChangeShapeType="1"/>
            </p:cNvSpPr>
            <p:nvPr/>
          </p:nvSpPr>
          <p:spPr bwMode="auto">
            <a:xfrm rot="10800000" flipH="1">
              <a:off x="10950223" y="7872686"/>
              <a:ext cx="553156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32" name="Line 40"/>
            <p:cNvSpPr>
              <a:spLocks noChangeShapeType="1"/>
            </p:cNvSpPr>
            <p:nvPr/>
          </p:nvSpPr>
          <p:spPr bwMode="auto">
            <a:xfrm rot="10800000">
              <a:off x="11595948" y="7872686"/>
              <a:ext cx="562187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33" name="Line 41"/>
            <p:cNvSpPr>
              <a:spLocks noChangeShapeType="1"/>
            </p:cNvSpPr>
            <p:nvPr/>
          </p:nvSpPr>
          <p:spPr bwMode="auto">
            <a:xfrm rot="10800000">
              <a:off x="9437512" y="6443512"/>
              <a:ext cx="1952978" cy="94600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34" name="Line 42"/>
            <p:cNvSpPr>
              <a:spLocks noChangeShapeType="1"/>
            </p:cNvSpPr>
            <p:nvPr/>
          </p:nvSpPr>
          <p:spPr bwMode="auto">
            <a:xfrm rot="10800000" flipH="1">
              <a:off x="9227539" y="6443512"/>
              <a:ext cx="9031" cy="100922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36" name="Text Box 44"/>
            <p:cNvSpPr txBox="1">
              <a:spLocks noChangeArrowheads="1"/>
            </p:cNvSpPr>
            <p:nvPr/>
          </p:nvSpPr>
          <p:spPr bwMode="auto">
            <a:xfrm>
              <a:off x="6604001" y="7348882"/>
              <a:ext cx="1198880" cy="426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4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4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89846" name="Text Box 54"/>
            <p:cNvSpPr txBox="1">
              <a:spLocks noChangeArrowheads="1"/>
            </p:cNvSpPr>
            <p:nvPr/>
          </p:nvSpPr>
          <p:spPr bwMode="auto">
            <a:xfrm>
              <a:off x="8654063" y="7348882"/>
              <a:ext cx="1115342" cy="426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4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4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89849" name="Text Box 57"/>
            <p:cNvSpPr txBox="1">
              <a:spLocks noChangeArrowheads="1"/>
            </p:cNvSpPr>
            <p:nvPr/>
          </p:nvSpPr>
          <p:spPr bwMode="auto">
            <a:xfrm>
              <a:off x="11008925" y="7348882"/>
              <a:ext cx="1126631" cy="426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4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4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40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663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Reduction for VF</a:t>
            </a:r>
          </a:p>
        </p:txBody>
      </p:sp>
      <p:sp>
        <p:nvSpPr>
          <p:cNvPr id="217090" name="Rectangle 2"/>
          <p:cNvSpPr>
            <a:spLocks noGrp="1" noChangeArrowheads="1"/>
          </p:cNvSpPr>
          <p:nvPr>
            <p:ph idx="1"/>
          </p:nvPr>
        </p:nvSpPr>
        <p:spPr>
          <a:xfrm>
            <a:off x="381720" y="2284512"/>
            <a:ext cx="12293600" cy="3971776"/>
          </a:xfrm>
          <a:noFill/>
        </p:spPr>
        <p:txBody>
          <a:bodyPr/>
          <a:lstStyle/>
          <a:p>
            <a:pPr marL="487672" indent="-487672">
              <a:lnSpc>
                <a:spcPts val="4124"/>
              </a:lnSpc>
              <a:spcAft>
                <a:spcPts val="996"/>
              </a:spcAft>
              <a:tabLst>
                <a:tab pos="1219181" algn="l"/>
                <a:tab pos="2031968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dirty="0"/>
              <a:t>Find useless (not empty) intermediate relations</a:t>
            </a:r>
          </a:p>
          <a:p>
            <a:pPr marL="1463017" lvl="1" indent="0">
              <a:lnSpc>
                <a:spcPts val="3413"/>
              </a:lnSpc>
              <a:spcAft>
                <a:spcPts val="853"/>
              </a:spcAft>
              <a:buNone/>
              <a:tabLst>
                <a:tab pos="1219181" algn="l"/>
                <a:tab pos="2031968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dirty="0"/>
              <a:t>Relation </a:t>
            </a:r>
            <a:r>
              <a:rPr lang="en-US" i="1" dirty="0"/>
              <a:t>R</a:t>
            </a:r>
            <a:r>
              <a:rPr lang="en-US" dirty="0"/>
              <a:t> defined over attributes </a:t>
            </a:r>
            <a:r>
              <a:rPr lang="en-US" i="1" dirty="0"/>
              <a:t>A</a:t>
            </a:r>
            <a:r>
              <a:rPr lang="en-US" dirty="0"/>
              <a:t> = {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...,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} vertically fragmented as 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000000"/>
                </a:solidFill>
                <a:latin typeface="Symbol" charset="2"/>
                <a:sym typeface="Symbol"/>
              </a:rPr>
              <a:t></a:t>
            </a:r>
            <a:r>
              <a:rPr lang="en-US" i="1" baseline="-25000" dirty="0" smtClean="0"/>
              <a:t>A</a:t>
            </a:r>
            <a:r>
              <a:rPr lang="en-US" baseline="-25000" dirty="0"/>
              <a:t>'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where </a:t>
            </a:r>
            <a:r>
              <a:rPr lang="en-US" i="1" dirty="0"/>
              <a:t>A</a:t>
            </a:r>
            <a:r>
              <a:rPr lang="en-US" dirty="0" smtClean="0"/>
              <a:t>'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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i="1" dirty="0" smtClean="0"/>
              <a:t>A</a:t>
            </a:r>
            <a:r>
              <a:rPr lang="en-US" dirty="0"/>
              <a:t>:</a:t>
            </a:r>
          </a:p>
          <a:p>
            <a:pPr marL="1463017" lvl="1" indent="0">
              <a:spcBef>
                <a:spcPct val="0"/>
              </a:spcBef>
              <a:buNone/>
              <a:tabLst>
                <a:tab pos="1219181" algn="l"/>
                <a:tab pos="2031968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dirty="0" smtClean="0">
                <a:solidFill>
                  <a:srgbClr val="000000"/>
                </a:solidFill>
                <a:latin typeface="Symbol" charset="2"/>
                <a:sym typeface="Symbol"/>
              </a:rPr>
              <a:t></a:t>
            </a:r>
            <a:r>
              <a:rPr lang="en-US" sz="3300" i="1" baseline="-25000" dirty="0" smtClean="0"/>
              <a:t>D,K</a:t>
            </a:r>
            <a:r>
              <a:rPr lang="en-US" sz="2300" dirty="0" smtClean="0"/>
              <a:t>(</a:t>
            </a:r>
            <a:r>
              <a:rPr lang="en-US" sz="2300" i="1" dirty="0" err="1" smtClean="0"/>
              <a:t>R</a:t>
            </a:r>
            <a:r>
              <a:rPr lang="en-US" sz="3300" i="1" baseline="-25000" dirty="0" err="1" smtClean="0"/>
              <a:t>i</a:t>
            </a:r>
            <a:r>
              <a:rPr lang="en-US" sz="2300" dirty="0"/>
              <a:t>) is useless if the set of projection attributes </a:t>
            </a:r>
            <a:r>
              <a:rPr lang="en-US" sz="2300" i="1" dirty="0"/>
              <a:t>D</a:t>
            </a:r>
            <a:r>
              <a:rPr lang="en-US" sz="2300" dirty="0"/>
              <a:t> is not in </a:t>
            </a:r>
            <a:r>
              <a:rPr lang="en-US" sz="2300" i="1" dirty="0"/>
              <a:t>A</a:t>
            </a:r>
            <a:r>
              <a:rPr lang="en-US" sz="2300" dirty="0"/>
              <a:t>'</a:t>
            </a:r>
          </a:p>
          <a:p>
            <a:pPr marL="1463017" lvl="1" indent="0">
              <a:lnSpc>
                <a:spcPts val="3413"/>
              </a:lnSpc>
              <a:spcAft>
                <a:spcPts val="853"/>
              </a:spcAft>
              <a:buNone/>
              <a:tabLst>
                <a:tab pos="1219181" algn="l"/>
                <a:tab pos="2031968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dirty="0"/>
              <a:t>Example: EMP</a:t>
            </a:r>
            <a:r>
              <a:rPr lang="en-US" baseline="-25000" dirty="0"/>
              <a:t>1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baseline="-25000" dirty="0" smtClean="0"/>
              <a:t>ENO,ENAME </a:t>
            </a:r>
            <a:r>
              <a:rPr lang="en-US" dirty="0"/>
              <a:t>(EMP); EMP</a:t>
            </a:r>
            <a:r>
              <a:rPr lang="en-US" baseline="-25000" dirty="0"/>
              <a:t>2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baseline="-25000" dirty="0" smtClean="0"/>
              <a:t>ENO,TITLE </a:t>
            </a:r>
            <a:r>
              <a:rPr lang="en-US" dirty="0"/>
              <a:t>(EMP)</a:t>
            </a:r>
          </a:p>
          <a:p>
            <a:pPr marL="1463017" lvl="1" indent="0">
              <a:buNone/>
              <a:tabLst>
                <a:tab pos="1219181" algn="l"/>
                <a:tab pos="2031968" algn="l"/>
                <a:tab pos="3443058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b="1" dirty="0">
                <a:latin typeface="Courier New"/>
              </a:rPr>
              <a:t>	SELECT</a:t>
            </a:r>
            <a:r>
              <a:rPr lang="en-US" dirty="0" smtClean="0">
                <a:latin typeface="Courier New"/>
              </a:rPr>
              <a:t>	ENAME</a:t>
            </a:r>
            <a:endParaRPr lang="en-US" dirty="0">
              <a:latin typeface="Courier New"/>
            </a:endParaRPr>
          </a:p>
          <a:p>
            <a:pPr marL="1463017" lvl="1" indent="0">
              <a:spcBef>
                <a:spcPct val="0"/>
              </a:spcBef>
              <a:buNone/>
              <a:tabLst>
                <a:tab pos="1219181" algn="l"/>
                <a:tab pos="2031968" algn="l"/>
                <a:tab pos="3443058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b="1" dirty="0">
                <a:latin typeface="Courier New"/>
              </a:rPr>
              <a:t>	FROM</a:t>
            </a:r>
            <a:r>
              <a:rPr lang="en-US" dirty="0" smtClean="0">
                <a:latin typeface="Courier New"/>
              </a:rPr>
              <a:t>		EMP</a:t>
            </a:r>
            <a:endParaRPr lang="en-US" dirty="0">
              <a:latin typeface="Courier New"/>
            </a:endParaRPr>
          </a:p>
        </p:txBody>
      </p:sp>
      <p:sp>
        <p:nvSpPr>
          <p:cNvPr id="217093" name="Text Box 5"/>
          <p:cNvSpPr txBox="1">
            <a:spLocks noChangeArrowheads="1"/>
          </p:cNvSpPr>
          <p:nvPr/>
        </p:nvSpPr>
        <p:spPr bwMode="auto">
          <a:xfrm>
            <a:off x="8983699" y="8736693"/>
            <a:ext cx="914399" cy="43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413"/>
              </a:lnSpc>
              <a:tabLst>
                <a:tab pos="0" algn="l"/>
              </a:tabLst>
            </a:pPr>
            <a:r>
              <a:rPr lang="en-US" sz="280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800" baseline="-2500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217094" name="Line 6"/>
          <p:cNvSpPr>
            <a:spLocks noChangeShapeType="1"/>
          </p:cNvSpPr>
          <p:nvPr/>
        </p:nvSpPr>
        <p:spPr bwMode="auto">
          <a:xfrm rot="10800000" flipH="1">
            <a:off x="9530081" y="6831129"/>
            <a:ext cx="15804" cy="18423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17095" name="Text Box 7"/>
          <p:cNvSpPr txBox="1">
            <a:spLocks noChangeArrowheads="1"/>
          </p:cNvSpPr>
          <p:nvPr/>
        </p:nvSpPr>
        <p:spPr bwMode="auto">
          <a:xfrm>
            <a:off x="2560320" y="8763787"/>
            <a:ext cx="914401" cy="43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413"/>
              </a:lnSpc>
              <a:tabLst>
                <a:tab pos="0" algn="l"/>
              </a:tabLst>
            </a:pPr>
            <a:r>
              <a:rPr lang="en-US" sz="280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800" baseline="-2500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217096" name="Text Box 8"/>
          <p:cNvSpPr txBox="1">
            <a:spLocks noChangeArrowheads="1"/>
          </p:cNvSpPr>
          <p:nvPr/>
        </p:nvSpPr>
        <p:spPr bwMode="auto">
          <a:xfrm>
            <a:off x="5378027" y="8763787"/>
            <a:ext cx="914401" cy="43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413"/>
              </a:lnSpc>
              <a:tabLst>
                <a:tab pos="0" algn="l"/>
              </a:tabLst>
            </a:pPr>
            <a:r>
              <a:rPr lang="en-US" sz="280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800" baseline="-25000">
                <a:solidFill>
                  <a:schemeClr val="tx2"/>
                </a:solidFill>
                <a:latin typeface="Arial" charset="0"/>
              </a:rPr>
              <a:t>2</a:t>
            </a:r>
          </a:p>
        </p:txBody>
      </p:sp>
      <p:sp>
        <p:nvSpPr>
          <p:cNvPr id="217097" name="Text Box 9"/>
          <p:cNvSpPr txBox="1">
            <a:spLocks noChangeArrowheads="1"/>
          </p:cNvSpPr>
          <p:nvPr/>
        </p:nvSpPr>
        <p:spPr bwMode="auto">
          <a:xfrm>
            <a:off x="3953976" y="6180889"/>
            <a:ext cx="1368965" cy="5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400" dirty="0" smtClean="0">
                <a:solidFill>
                  <a:schemeClr val="tx2"/>
                </a:solidFill>
                <a:latin typeface="Symbol" charset="2"/>
                <a:sym typeface="Symbol"/>
              </a:rPr>
              <a:t>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  <a:sym typeface="Symbol" charset="2"/>
              </a:rPr>
              <a:t>ENAME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17098" name="Line 10"/>
          <p:cNvSpPr>
            <a:spLocks noChangeShapeType="1"/>
          </p:cNvSpPr>
          <p:nvPr/>
        </p:nvSpPr>
        <p:spPr bwMode="auto">
          <a:xfrm rot="10800000" flipH="1">
            <a:off x="3151858" y="8050329"/>
            <a:ext cx="1038578" cy="7044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17099" name="Line 11"/>
          <p:cNvSpPr>
            <a:spLocks noChangeShapeType="1"/>
          </p:cNvSpPr>
          <p:nvPr/>
        </p:nvSpPr>
        <p:spPr bwMode="auto">
          <a:xfrm rot="10800000">
            <a:off x="4795520" y="8050329"/>
            <a:ext cx="1056640" cy="7044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17100" name="Line 12"/>
          <p:cNvSpPr>
            <a:spLocks noChangeShapeType="1"/>
          </p:cNvSpPr>
          <p:nvPr/>
        </p:nvSpPr>
        <p:spPr bwMode="auto">
          <a:xfrm rot="10800000" flipH="1">
            <a:off x="4596836" y="6885315"/>
            <a:ext cx="18062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17103" name="Text Box 15"/>
          <p:cNvSpPr txBox="1">
            <a:spLocks noChangeArrowheads="1"/>
          </p:cNvSpPr>
          <p:nvPr/>
        </p:nvSpPr>
        <p:spPr bwMode="auto">
          <a:xfrm>
            <a:off x="3942116" y="7508463"/>
            <a:ext cx="1151433" cy="42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17105" name="Text Box 17"/>
          <p:cNvSpPr txBox="1">
            <a:spLocks noChangeArrowheads="1"/>
          </p:cNvSpPr>
          <p:nvPr/>
        </p:nvSpPr>
        <p:spPr bwMode="auto">
          <a:xfrm>
            <a:off x="8778847" y="6180889"/>
            <a:ext cx="1368965" cy="5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400" dirty="0" smtClean="0">
                <a:solidFill>
                  <a:schemeClr val="tx2"/>
                </a:solidFill>
                <a:latin typeface="Symbol" charset="2"/>
                <a:sym typeface="Symbol"/>
              </a:rPr>
              <a:t>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  <a:sym typeface="Symbol" charset="2"/>
              </a:rPr>
              <a:t>ENAME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6934448" y="7109048"/>
            <a:ext cx="792088" cy="720080"/>
          </a:xfrm>
          <a:prstGeom prst="rightArrow">
            <a:avLst/>
          </a:prstGeom>
          <a:solidFill>
            <a:srgbClr val="6682A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263750"/>
              </a:solidFill>
              <a:effectLst/>
              <a:latin typeface="Book Antiqua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  <p:sp>
        <p:nvSpPr>
          <p:cNvPr id="1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006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2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 for DHF</a:t>
            </a:r>
          </a:p>
        </p:txBody>
      </p:sp>
      <p:sp>
        <p:nvSpPr>
          <p:cNvPr id="218123" name="Rectangle 11"/>
          <p:cNvSpPr>
            <a:spLocks noGrp="1" noChangeArrowheads="1"/>
          </p:cNvSpPr>
          <p:nvPr>
            <p:ph idx="1"/>
          </p:nvPr>
        </p:nvSpPr>
        <p:spPr>
          <a:xfrm>
            <a:off x="342900" y="2212504"/>
            <a:ext cx="12293600" cy="7416824"/>
          </a:xfrm>
        </p:spPr>
        <p:txBody>
          <a:bodyPr/>
          <a:lstStyle/>
          <a:p>
            <a:r>
              <a:rPr lang="en-US" dirty="0"/>
              <a:t>Rule :</a:t>
            </a:r>
          </a:p>
          <a:p>
            <a:pPr lvl="1"/>
            <a:r>
              <a:rPr lang="en-US" sz="2800" dirty="0"/>
              <a:t>Distribute joins over unions</a:t>
            </a:r>
          </a:p>
          <a:p>
            <a:pPr lvl="1"/>
            <a:r>
              <a:rPr lang="en-US" sz="2800" dirty="0"/>
              <a:t>Apply the join reduction for horizontal fragmentation</a:t>
            </a:r>
          </a:p>
          <a:p>
            <a:r>
              <a:rPr lang="en-US" dirty="0"/>
              <a:t>Example</a:t>
            </a:r>
          </a:p>
          <a:p>
            <a:pPr lvl="1">
              <a:spcBef>
                <a:spcPts val="0"/>
              </a:spcBef>
              <a:buNone/>
            </a:pPr>
            <a:r>
              <a:rPr lang="en-US" sz="2800" dirty="0"/>
              <a:t>	ASG</a:t>
            </a:r>
            <a:r>
              <a:rPr lang="en-US" sz="2800" baseline="-25000" dirty="0"/>
              <a:t>1</a:t>
            </a:r>
            <a:r>
              <a:rPr lang="en-US" sz="2800" dirty="0"/>
              <a:t>: ASG </a:t>
            </a:r>
            <a:r>
              <a:rPr lang="en-US" sz="4000" dirty="0">
                <a:latin typeface="MS PGothic"/>
                <a:ea typeface="MS PGothic"/>
              </a:rPr>
              <a:t>⋉</a:t>
            </a:r>
            <a:r>
              <a:rPr lang="en-US" sz="2800" baseline="-25000" dirty="0"/>
              <a:t>ENO</a:t>
            </a:r>
            <a:r>
              <a:rPr lang="en-US" sz="2800" dirty="0"/>
              <a:t> EMP</a:t>
            </a:r>
            <a:r>
              <a:rPr lang="en-US" sz="2800" baseline="-25000" dirty="0"/>
              <a:t>1</a:t>
            </a:r>
          </a:p>
          <a:p>
            <a:pPr marL="1144405" lvl="1">
              <a:spcBef>
                <a:spcPts val="0"/>
              </a:spcBef>
              <a:buNone/>
            </a:pPr>
            <a:r>
              <a:rPr lang="en-US" sz="2800" dirty="0" smtClean="0"/>
              <a:t>ASG</a:t>
            </a:r>
            <a:r>
              <a:rPr lang="en-US" sz="2800" baseline="-25000" dirty="0" smtClean="0"/>
              <a:t>2</a:t>
            </a:r>
            <a:r>
              <a:rPr lang="en-US" sz="2800" dirty="0"/>
              <a:t>: ASG </a:t>
            </a:r>
            <a:r>
              <a:rPr lang="en-US" sz="4000" dirty="0">
                <a:latin typeface="MS PGothic"/>
                <a:ea typeface="MS PGothic"/>
              </a:rPr>
              <a:t>⋉</a:t>
            </a:r>
            <a:r>
              <a:rPr lang="en-US" sz="2800" baseline="-25000" dirty="0"/>
              <a:t>ENO</a:t>
            </a:r>
            <a:r>
              <a:rPr lang="en-US" sz="2800" dirty="0"/>
              <a:t> EMP</a:t>
            </a:r>
            <a:r>
              <a:rPr lang="en-US" sz="2800" baseline="-25000" dirty="0"/>
              <a:t>2</a:t>
            </a:r>
          </a:p>
          <a:p>
            <a:pPr lvl="1">
              <a:buFont typeface="Wingdings" charset="2"/>
              <a:buNone/>
            </a:pPr>
            <a:r>
              <a:rPr lang="en-US" sz="2800" dirty="0"/>
              <a:t>	EMP</a:t>
            </a:r>
            <a:r>
              <a:rPr lang="en-US" sz="2800" baseline="-25000" dirty="0"/>
              <a:t>1</a:t>
            </a:r>
            <a:r>
              <a:rPr lang="en-US" sz="2800" dirty="0"/>
              <a:t>: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TITLE</a:t>
            </a:r>
            <a:r>
              <a:rPr lang="en-US" sz="2800" baseline="-25000" dirty="0"/>
              <a:t>=“Programmer”</a:t>
            </a:r>
            <a:r>
              <a:rPr lang="en-US" sz="2800" dirty="0"/>
              <a:t> (EMP) </a:t>
            </a:r>
          </a:p>
          <a:p>
            <a:pPr lvl="1">
              <a:buNone/>
            </a:pPr>
            <a:r>
              <a:rPr lang="en-US" sz="2800" dirty="0"/>
              <a:t>	EMP</a:t>
            </a:r>
            <a:r>
              <a:rPr lang="en-US" sz="2800" baseline="-25000" dirty="0"/>
              <a:t>2</a:t>
            </a:r>
            <a:r>
              <a:rPr lang="en-US" sz="2800" dirty="0" smtClean="0"/>
              <a:t>: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TITLE</a:t>
            </a:r>
            <a:r>
              <a:rPr lang="en-US" sz="2800" baseline="-25000" dirty="0"/>
              <a:t>=“Programmer”</a:t>
            </a:r>
            <a:r>
              <a:rPr lang="en-US" sz="2800" dirty="0"/>
              <a:t> (EMP)</a:t>
            </a:r>
          </a:p>
          <a:p>
            <a:r>
              <a:rPr lang="en-US" dirty="0"/>
              <a:t>Query</a:t>
            </a:r>
          </a:p>
          <a:p>
            <a:pPr lvl="1">
              <a:spcBef>
                <a:spcPts val="0"/>
              </a:spcBef>
              <a:buFont typeface="Wingdings" charset="2"/>
              <a:buNone/>
            </a:pPr>
            <a:r>
              <a:rPr lang="en-US" sz="2800" b="1" dirty="0" smtClean="0">
                <a:latin typeface="Courier New"/>
              </a:rPr>
              <a:t>	SELECT</a:t>
            </a:r>
            <a:r>
              <a:rPr lang="en-US" sz="2800" dirty="0" smtClean="0">
                <a:latin typeface="Courier New"/>
              </a:rPr>
              <a:t> </a:t>
            </a:r>
            <a:r>
              <a:rPr lang="en-US" sz="2800" dirty="0">
                <a:latin typeface="Courier New"/>
              </a:rPr>
              <a:t>	*</a:t>
            </a:r>
          </a:p>
          <a:p>
            <a:pPr lvl="1">
              <a:spcBef>
                <a:spcPts val="0"/>
              </a:spcBef>
              <a:buFont typeface="Wingdings" charset="2"/>
              <a:buNone/>
            </a:pPr>
            <a:r>
              <a:rPr lang="en-US" sz="2800" b="1" dirty="0" smtClean="0">
                <a:latin typeface="Courier New"/>
              </a:rPr>
              <a:t>	FROM</a:t>
            </a:r>
            <a:r>
              <a:rPr lang="en-US" sz="2800" dirty="0">
                <a:latin typeface="Courier New"/>
              </a:rPr>
              <a:t>	</a:t>
            </a:r>
            <a:r>
              <a:rPr lang="en-US" sz="2800" dirty="0" smtClean="0">
                <a:latin typeface="Courier New"/>
              </a:rPr>
              <a:t>	EMP</a:t>
            </a:r>
            <a:r>
              <a:rPr lang="en-US" sz="2800" dirty="0">
                <a:latin typeface="Courier New"/>
              </a:rPr>
              <a:t>, ASG</a:t>
            </a:r>
          </a:p>
          <a:p>
            <a:pPr lvl="1">
              <a:spcBef>
                <a:spcPts val="0"/>
              </a:spcBef>
              <a:buFont typeface="Wingdings" charset="2"/>
              <a:buNone/>
            </a:pPr>
            <a:r>
              <a:rPr lang="en-US" sz="2800" b="1" dirty="0" smtClean="0">
                <a:latin typeface="Courier New"/>
              </a:rPr>
              <a:t>	WHERE	</a:t>
            </a:r>
            <a:r>
              <a:rPr lang="en-US" sz="2800" dirty="0" smtClean="0">
                <a:latin typeface="Courier New"/>
              </a:rPr>
              <a:t>ASG.ENO </a:t>
            </a:r>
            <a:r>
              <a:rPr lang="en-US" sz="2800" dirty="0">
                <a:latin typeface="Courier New"/>
              </a:rPr>
              <a:t>= EMP.ENO</a:t>
            </a:r>
          </a:p>
          <a:p>
            <a:pPr lvl="1">
              <a:spcBef>
                <a:spcPts val="0"/>
              </a:spcBef>
              <a:buFont typeface="Wingdings" charset="2"/>
              <a:buNone/>
            </a:pPr>
            <a:r>
              <a:rPr lang="en-US" sz="2800" b="1" dirty="0" smtClean="0">
                <a:latin typeface="Courier New"/>
              </a:rPr>
              <a:t>	AND</a:t>
            </a:r>
            <a:r>
              <a:rPr lang="en-US" sz="2800" dirty="0">
                <a:latin typeface="Courier New"/>
              </a:rPr>
              <a:t>	</a:t>
            </a:r>
            <a:r>
              <a:rPr lang="en-US" sz="2800" dirty="0" smtClean="0">
                <a:latin typeface="Courier New"/>
              </a:rPr>
              <a:t>	EMP.TITLE </a:t>
            </a:r>
            <a:r>
              <a:rPr lang="en-US" sz="2800" dirty="0">
                <a:latin typeface="Courier New"/>
              </a:rPr>
              <a:t>= "Mech. Eng."</a:t>
            </a:r>
          </a:p>
        </p:txBody>
      </p:sp>
      <p:sp>
        <p:nvSpPr>
          <p:cNvPr id="218127" name="Rectangle 15"/>
          <p:cNvSpPr>
            <a:spLocks noChangeArrowheads="1"/>
          </p:cNvSpPr>
          <p:nvPr/>
        </p:nvSpPr>
        <p:spPr bwMode="auto">
          <a:xfrm>
            <a:off x="11148907" y="650240"/>
            <a:ext cx="13547" cy="15578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96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ChangeArrowheads="1"/>
          </p:cNvSpPr>
          <p:nvPr/>
        </p:nvSpPr>
        <p:spPr bwMode="auto">
          <a:xfrm>
            <a:off x="525736" y="2102204"/>
            <a:ext cx="3440853" cy="6863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</a:bodyPr>
          <a:lstStyle/>
          <a:p>
            <a:pPr algn="l">
              <a:lnSpc>
                <a:spcPct val="130000"/>
              </a:lnSpc>
              <a:spcBef>
                <a:spcPct val="39000"/>
              </a:spcBef>
              <a:tabLst>
                <a:tab pos="288991" algn="l"/>
                <a:tab pos="650230" algn="l"/>
                <a:tab pos="2131309" algn="l"/>
                <a:tab pos="2781539" algn="l"/>
                <a:tab pos="3251149" algn="l"/>
                <a:tab pos="3756884" algn="l"/>
              </a:tabLst>
            </a:pPr>
            <a:r>
              <a:rPr lang="en-US" sz="2800" dirty="0">
                <a:latin typeface="Book Antiqua"/>
              </a:rPr>
              <a:t>Generic query</a:t>
            </a:r>
          </a:p>
        </p:txBody>
      </p:sp>
      <p:sp>
        <p:nvSpPr>
          <p:cNvPr id="291843" name="Rectangle 3"/>
          <p:cNvSpPr>
            <a:spLocks noChangeArrowheads="1"/>
          </p:cNvSpPr>
          <p:nvPr/>
        </p:nvSpPr>
        <p:spPr bwMode="auto">
          <a:xfrm>
            <a:off x="597985" y="5990636"/>
            <a:ext cx="3440853" cy="6863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</a:bodyPr>
          <a:lstStyle/>
          <a:p>
            <a:pPr algn="l">
              <a:lnSpc>
                <a:spcPct val="130000"/>
              </a:lnSpc>
              <a:spcBef>
                <a:spcPct val="39000"/>
              </a:spcBef>
              <a:tabLst>
                <a:tab pos="288991" algn="l"/>
                <a:tab pos="650230" algn="l"/>
                <a:tab pos="2131309" algn="l"/>
                <a:tab pos="2781539" algn="l"/>
                <a:tab pos="3251149" algn="l"/>
                <a:tab pos="3756884" algn="l"/>
              </a:tabLst>
            </a:pPr>
            <a:r>
              <a:rPr lang="en-US" sz="2800" dirty="0">
                <a:latin typeface="Book Antiqua"/>
              </a:rPr>
              <a:t>Selections first</a:t>
            </a:r>
          </a:p>
        </p:txBody>
      </p:sp>
      <p:sp>
        <p:nvSpPr>
          <p:cNvPr id="2918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Reduction for DHF</a:t>
            </a:r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3456362" y="4133419"/>
            <a:ext cx="53568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 charset="2"/>
              </a:rPr>
              <a:t></a:t>
            </a:r>
            <a:endParaRPr lang="en-US" sz="28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291846" name="Rectangle 6"/>
          <p:cNvSpPr>
            <a:spLocks noChangeArrowheads="1"/>
          </p:cNvSpPr>
          <p:nvPr/>
        </p:nvSpPr>
        <p:spPr bwMode="auto">
          <a:xfrm>
            <a:off x="9489144" y="4142450"/>
            <a:ext cx="53568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 charset="2"/>
              </a:rPr>
              <a:t></a:t>
            </a:r>
            <a:endParaRPr lang="en-US" sz="28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291847" name="Rectangle 7"/>
          <p:cNvSpPr>
            <a:spLocks noChangeArrowheads="1"/>
          </p:cNvSpPr>
          <p:nvPr/>
        </p:nvSpPr>
        <p:spPr bwMode="auto">
          <a:xfrm>
            <a:off x="1932191" y="5357134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91848" name="Rectangle 8"/>
          <p:cNvSpPr>
            <a:spLocks noChangeArrowheads="1"/>
          </p:cNvSpPr>
          <p:nvPr/>
        </p:nvSpPr>
        <p:spPr bwMode="auto">
          <a:xfrm>
            <a:off x="7384804" y="3056460"/>
            <a:ext cx="2684623" cy="6508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400" dirty="0" smtClean="0">
                <a:solidFill>
                  <a:srgbClr val="000000"/>
                </a:solidFill>
                <a:latin typeface="Symbol" charset="2"/>
                <a:sym typeface="Symbol"/>
              </a:rPr>
              <a:t></a:t>
            </a:r>
            <a:r>
              <a:rPr lang="en-US" sz="2800" baseline="-25000" dirty="0" smtClean="0">
                <a:solidFill>
                  <a:srgbClr val="000000"/>
                </a:solidFill>
                <a:latin typeface="Arial" charset="0"/>
              </a:rPr>
              <a:t>TITLE</a:t>
            </a:r>
            <a:r>
              <a:rPr lang="en-US" sz="2800" baseline="-25000" dirty="0">
                <a:solidFill>
                  <a:srgbClr val="000000"/>
                </a:solidFill>
                <a:latin typeface="Arial" charset="0"/>
              </a:rPr>
              <a:t>=“Mech. Eng.”</a:t>
            </a:r>
          </a:p>
        </p:txBody>
      </p:sp>
      <p:sp>
        <p:nvSpPr>
          <p:cNvPr id="291849" name="Rectangle 9"/>
          <p:cNvSpPr>
            <a:spLocks noChangeArrowheads="1"/>
          </p:cNvSpPr>
          <p:nvPr/>
        </p:nvSpPr>
        <p:spPr bwMode="auto">
          <a:xfrm>
            <a:off x="4560244" y="5357134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1850" name="Rectangle 10"/>
          <p:cNvSpPr>
            <a:spLocks noChangeArrowheads="1"/>
          </p:cNvSpPr>
          <p:nvPr/>
        </p:nvSpPr>
        <p:spPr bwMode="auto">
          <a:xfrm>
            <a:off x="8007343" y="5357134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91851" name="Rectangle 11"/>
          <p:cNvSpPr>
            <a:spLocks noChangeArrowheads="1"/>
          </p:cNvSpPr>
          <p:nvPr/>
        </p:nvSpPr>
        <p:spPr bwMode="auto">
          <a:xfrm>
            <a:off x="10581209" y="5357134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1852" name="Line 12"/>
          <p:cNvSpPr>
            <a:spLocks noChangeShapeType="1"/>
          </p:cNvSpPr>
          <p:nvPr/>
        </p:nvSpPr>
        <p:spPr bwMode="auto">
          <a:xfrm flipV="1">
            <a:off x="2528711" y="4530788"/>
            <a:ext cx="1038578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3" name="Line 13"/>
          <p:cNvSpPr>
            <a:spLocks noChangeShapeType="1"/>
          </p:cNvSpPr>
          <p:nvPr/>
        </p:nvSpPr>
        <p:spPr bwMode="auto">
          <a:xfrm flipH="1" flipV="1">
            <a:off x="3955627" y="4530788"/>
            <a:ext cx="1056640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4" name="Line 14"/>
          <p:cNvSpPr>
            <a:spLocks noChangeShapeType="1"/>
          </p:cNvSpPr>
          <p:nvPr/>
        </p:nvSpPr>
        <p:spPr bwMode="auto">
          <a:xfrm flipV="1">
            <a:off x="8516338" y="4557881"/>
            <a:ext cx="1038578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5" name="Line 15"/>
          <p:cNvSpPr>
            <a:spLocks noChangeShapeType="1"/>
          </p:cNvSpPr>
          <p:nvPr/>
        </p:nvSpPr>
        <p:spPr bwMode="auto">
          <a:xfrm flipH="1" flipV="1">
            <a:off x="9943253" y="4557881"/>
            <a:ext cx="1056640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6" name="Line 16"/>
          <p:cNvSpPr>
            <a:spLocks noChangeShapeType="1"/>
          </p:cNvSpPr>
          <p:nvPr/>
        </p:nvSpPr>
        <p:spPr bwMode="auto">
          <a:xfrm flipH="1" flipV="1">
            <a:off x="8588587" y="3663801"/>
            <a:ext cx="1083733" cy="48768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7" name="Line 17"/>
          <p:cNvSpPr>
            <a:spLocks noChangeShapeType="1"/>
          </p:cNvSpPr>
          <p:nvPr/>
        </p:nvSpPr>
        <p:spPr bwMode="auto">
          <a:xfrm flipH="1" flipV="1">
            <a:off x="6990080" y="2823908"/>
            <a:ext cx="1083733" cy="48768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8" name="Line 18"/>
          <p:cNvSpPr>
            <a:spLocks noChangeShapeType="1"/>
          </p:cNvSpPr>
          <p:nvPr/>
        </p:nvSpPr>
        <p:spPr bwMode="auto">
          <a:xfrm flipV="1">
            <a:off x="3720818" y="2688441"/>
            <a:ext cx="2095218" cy="15172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9" name="Rectangle 19"/>
          <p:cNvSpPr>
            <a:spLocks noChangeArrowheads="1"/>
          </p:cNvSpPr>
          <p:nvPr/>
        </p:nvSpPr>
        <p:spPr bwMode="auto">
          <a:xfrm>
            <a:off x="3618922" y="7524327"/>
            <a:ext cx="53568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 charset="2"/>
              </a:rPr>
              <a:t></a:t>
            </a:r>
            <a:endParaRPr lang="en-US" sz="28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291860" name="Rectangle 20"/>
          <p:cNvSpPr>
            <a:spLocks noChangeArrowheads="1"/>
          </p:cNvSpPr>
          <p:nvPr/>
        </p:nvSpPr>
        <p:spPr bwMode="auto">
          <a:xfrm>
            <a:off x="2040564" y="8813518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91861" name="Rectangle 21"/>
          <p:cNvSpPr>
            <a:spLocks noChangeArrowheads="1"/>
          </p:cNvSpPr>
          <p:nvPr/>
        </p:nvSpPr>
        <p:spPr bwMode="auto">
          <a:xfrm>
            <a:off x="4668617" y="8813518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1862" name="Line 22"/>
          <p:cNvSpPr>
            <a:spLocks noChangeShapeType="1"/>
          </p:cNvSpPr>
          <p:nvPr/>
        </p:nvSpPr>
        <p:spPr bwMode="auto">
          <a:xfrm flipV="1">
            <a:off x="2691271" y="7987171"/>
            <a:ext cx="1038578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63" name="Line 23"/>
          <p:cNvSpPr>
            <a:spLocks noChangeShapeType="1"/>
          </p:cNvSpPr>
          <p:nvPr/>
        </p:nvSpPr>
        <p:spPr bwMode="auto">
          <a:xfrm flipH="1" flipV="1">
            <a:off x="4118187" y="7987171"/>
            <a:ext cx="1056640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64" name="Rectangle 24"/>
          <p:cNvSpPr>
            <a:spLocks noChangeArrowheads="1"/>
          </p:cNvSpPr>
          <p:nvPr/>
        </p:nvSpPr>
        <p:spPr bwMode="auto">
          <a:xfrm>
            <a:off x="8603396" y="8813518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1865" name="Rectangle 25"/>
          <p:cNvSpPr>
            <a:spLocks noChangeArrowheads="1"/>
          </p:cNvSpPr>
          <p:nvPr/>
        </p:nvSpPr>
        <p:spPr bwMode="auto">
          <a:xfrm>
            <a:off x="7926671" y="7481429"/>
            <a:ext cx="2684623" cy="6508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400" dirty="0" smtClean="0">
                <a:solidFill>
                  <a:srgbClr val="000000"/>
                </a:solidFill>
                <a:latin typeface="Symbol" charset="2"/>
                <a:sym typeface="Symbol"/>
              </a:rPr>
              <a:t></a:t>
            </a:r>
            <a:r>
              <a:rPr lang="en-US" sz="2800" baseline="-25000" dirty="0" smtClean="0">
                <a:solidFill>
                  <a:srgbClr val="000000"/>
                </a:solidFill>
                <a:latin typeface="Arial" charset="0"/>
              </a:rPr>
              <a:t>TITLE</a:t>
            </a:r>
            <a:r>
              <a:rPr lang="en-US" sz="2800" baseline="-25000" dirty="0">
                <a:solidFill>
                  <a:srgbClr val="000000"/>
                </a:solidFill>
                <a:latin typeface="Arial" charset="0"/>
              </a:rPr>
              <a:t>=“Mech. Eng.”</a:t>
            </a:r>
          </a:p>
        </p:txBody>
      </p:sp>
      <p:sp>
        <p:nvSpPr>
          <p:cNvPr id="291866" name="Line 26"/>
          <p:cNvSpPr>
            <a:spLocks noChangeShapeType="1"/>
          </p:cNvSpPr>
          <p:nvPr/>
        </p:nvSpPr>
        <p:spPr bwMode="auto">
          <a:xfrm flipV="1">
            <a:off x="3883378" y="6632504"/>
            <a:ext cx="1986844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67" name="Line 27"/>
          <p:cNvSpPr>
            <a:spLocks noChangeShapeType="1"/>
          </p:cNvSpPr>
          <p:nvPr/>
        </p:nvSpPr>
        <p:spPr bwMode="auto">
          <a:xfrm flipH="1" flipV="1">
            <a:off x="7125547" y="6713784"/>
            <a:ext cx="1896533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68" name="Line 28"/>
          <p:cNvSpPr>
            <a:spLocks noChangeShapeType="1"/>
          </p:cNvSpPr>
          <p:nvPr/>
        </p:nvSpPr>
        <p:spPr bwMode="auto">
          <a:xfrm flipV="1">
            <a:off x="9157547" y="8095544"/>
            <a:ext cx="0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73" name="Rectangle 33"/>
          <p:cNvSpPr>
            <a:spLocks noChangeArrowheads="1"/>
          </p:cNvSpPr>
          <p:nvPr/>
        </p:nvSpPr>
        <p:spPr bwMode="auto">
          <a:xfrm>
            <a:off x="5887932" y="6096066"/>
            <a:ext cx="1433758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5785522" y="2135780"/>
            <a:ext cx="1433758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1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93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/>
          </p:cNvSpPr>
          <p:nvPr/>
        </p:nvSpPr>
        <p:spPr bwMode="auto">
          <a:xfrm>
            <a:off x="309712" y="2356520"/>
            <a:ext cx="4118187" cy="6863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</a:bodyPr>
          <a:lstStyle/>
          <a:p>
            <a:pPr algn="l">
              <a:lnSpc>
                <a:spcPct val="130000"/>
              </a:lnSpc>
              <a:spcBef>
                <a:spcPct val="39000"/>
              </a:spcBef>
              <a:tabLst>
                <a:tab pos="288991" algn="l"/>
                <a:tab pos="650230" algn="l"/>
                <a:tab pos="2131309" algn="l"/>
                <a:tab pos="2781539" algn="l"/>
                <a:tab pos="3251149" algn="l"/>
                <a:tab pos="3756884" algn="l"/>
              </a:tabLst>
            </a:pPr>
            <a:r>
              <a:rPr lang="en-US" sz="2800" dirty="0">
                <a:latin typeface="Book Antiqua"/>
                <a:cs typeface="Book Antiqua"/>
              </a:rPr>
              <a:t>Joins over unions</a:t>
            </a:r>
          </a:p>
        </p:txBody>
      </p:sp>
      <p:sp>
        <p:nvSpPr>
          <p:cNvPr id="2928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Reduction for DHF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9712" y="5817840"/>
            <a:ext cx="10188575" cy="1219200"/>
          </a:xfrm>
          <a:noFill/>
          <a:ln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dirty="0"/>
              <a:t>Elimination of the empty intermediate relations </a:t>
            </a:r>
          </a:p>
          <a:p>
            <a:pPr>
              <a:buFont typeface="Wingdings" charset="2"/>
              <a:buNone/>
            </a:pPr>
            <a:r>
              <a:rPr lang="en-US" dirty="0"/>
              <a:t>(left sub-tree)</a:t>
            </a:r>
          </a:p>
        </p:txBody>
      </p:sp>
      <p:sp>
        <p:nvSpPr>
          <p:cNvPr id="292869" name="Rectangle 5"/>
          <p:cNvSpPr>
            <a:spLocks noChangeArrowheads="1"/>
          </p:cNvSpPr>
          <p:nvPr/>
        </p:nvSpPr>
        <p:spPr bwMode="auto">
          <a:xfrm>
            <a:off x="6226655" y="2164877"/>
            <a:ext cx="53568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 charset="2"/>
              </a:rPr>
              <a:t></a:t>
            </a:r>
            <a:endParaRPr lang="en-US" sz="28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292870" name="Rectangle 6"/>
          <p:cNvSpPr>
            <a:spLocks noChangeArrowheads="1"/>
          </p:cNvSpPr>
          <p:nvPr/>
        </p:nvSpPr>
        <p:spPr bwMode="auto">
          <a:xfrm>
            <a:off x="2148937" y="5285126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92871" name="Rectangle 7"/>
          <p:cNvSpPr>
            <a:spLocks noChangeArrowheads="1"/>
          </p:cNvSpPr>
          <p:nvPr/>
        </p:nvSpPr>
        <p:spPr bwMode="auto">
          <a:xfrm>
            <a:off x="4835164" y="5285126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2872" name="Line 8"/>
          <p:cNvSpPr>
            <a:spLocks noChangeShapeType="1"/>
          </p:cNvSpPr>
          <p:nvPr/>
        </p:nvSpPr>
        <p:spPr bwMode="auto">
          <a:xfrm flipV="1">
            <a:off x="2743201" y="3808539"/>
            <a:ext cx="878275" cy="14630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73" name="Rectangle 9"/>
          <p:cNvSpPr>
            <a:spLocks noChangeArrowheads="1"/>
          </p:cNvSpPr>
          <p:nvPr/>
        </p:nvSpPr>
        <p:spPr bwMode="auto">
          <a:xfrm>
            <a:off x="9833884" y="5285126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2874" name="Rectangle 10"/>
          <p:cNvSpPr>
            <a:spLocks noChangeArrowheads="1"/>
          </p:cNvSpPr>
          <p:nvPr/>
        </p:nvSpPr>
        <p:spPr bwMode="auto">
          <a:xfrm>
            <a:off x="9098670" y="4291704"/>
            <a:ext cx="248381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TITLE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=“Mech. Eng.”</a:t>
            </a:r>
          </a:p>
        </p:txBody>
      </p:sp>
      <p:sp>
        <p:nvSpPr>
          <p:cNvPr id="292875" name="Line 11"/>
          <p:cNvSpPr>
            <a:spLocks noChangeShapeType="1"/>
          </p:cNvSpPr>
          <p:nvPr/>
        </p:nvSpPr>
        <p:spPr bwMode="auto">
          <a:xfrm flipV="1">
            <a:off x="4045939" y="2697712"/>
            <a:ext cx="2201334" cy="78570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76" name="Line 12"/>
          <p:cNvSpPr>
            <a:spLocks noChangeShapeType="1"/>
          </p:cNvSpPr>
          <p:nvPr/>
        </p:nvSpPr>
        <p:spPr bwMode="auto">
          <a:xfrm flipH="1" flipV="1">
            <a:off x="6798170" y="2724806"/>
            <a:ext cx="2007164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77" name="Rectangle 13"/>
          <p:cNvSpPr>
            <a:spLocks noChangeArrowheads="1"/>
          </p:cNvSpPr>
          <p:nvPr/>
        </p:nvSpPr>
        <p:spPr bwMode="auto">
          <a:xfrm>
            <a:off x="7161204" y="5285126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2878" name="Rectangle 14"/>
          <p:cNvSpPr>
            <a:spLocks noChangeArrowheads="1"/>
          </p:cNvSpPr>
          <p:nvPr/>
        </p:nvSpPr>
        <p:spPr bwMode="auto">
          <a:xfrm>
            <a:off x="4145049" y="4291704"/>
            <a:ext cx="248381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TITLE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=“Mech. Eng.”</a:t>
            </a:r>
          </a:p>
        </p:txBody>
      </p:sp>
      <p:sp>
        <p:nvSpPr>
          <p:cNvPr id="292879" name="Line 15"/>
          <p:cNvSpPr>
            <a:spLocks noChangeShapeType="1"/>
          </p:cNvSpPr>
          <p:nvPr/>
        </p:nvSpPr>
        <p:spPr bwMode="auto">
          <a:xfrm flipV="1">
            <a:off x="5362223" y="4865179"/>
            <a:ext cx="0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0" name="Line 16"/>
          <p:cNvSpPr>
            <a:spLocks noChangeShapeType="1"/>
          </p:cNvSpPr>
          <p:nvPr/>
        </p:nvSpPr>
        <p:spPr bwMode="auto">
          <a:xfrm flipH="1" flipV="1">
            <a:off x="4605867" y="3889819"/>
            <a:ext cx="704427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1" name="Line 17"/>
          <p:cNvSpPr>
            <a:spLocks noChangeShapeType="1"/>
          </p:cNvSpPr>
          <p:nvPr/>
        </p:nvSpPr>
        <p:spPr bwMode="auto">
          <a:xfrm flipV="1">
            <a:off x="7755468" y="3808539"/>
            <a:ext cx="878275" cy="14630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2" name="Line 18"/>
          <p:cNvSpPr>
            <a:spLocks noChangeShapeType="1"/>
          </p:cNvSpPr>
          <p:nvPr/>
        </p:nvSpPr>
        <p:spPr bwMode="auto">
          <a:xfrm flipH="1" flipV="1">
            <a:off x="9672320" y="3889819"/>
            <a:ext cx="704427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3" name="Line 19"/>
          <p:cNvSpPr>
            <a:spLocks noChangeShapeType="1"/>
          </p:cNvSpPr>
          <p:nvPr/>
        </p:nvSpPr>
        <p:spPr bwMode="auto">
          <a:xfrm flipV="1">
            <a:off x="10374490" y="4919366"/>
            <a:ext cx="0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4" name="Rectangle 20"/>
          <p:cNvSpPr>
            <a:spLocks noChangeArrowheads="1"/>
          </p:cNvSpPr>
          <p:nvPr/>
        </p:nvSpPr>
        <p:spPr bwMode="auto">
          <a:xfrm>
            <a:off x="3882911" y="8813518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2885" name="Rectangle 21"/>
          <p:cNvSpPr>
            <a:spLocks noChangeArrowheads="1"/>
          </p:cNvSpPr>
          <p:nvPr/>
        </p:nvSpPr>
        <p:spPr bwMode="auto">
          <a:xfrm>
            <a:off x="7828977" y="8813518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2886" name="Rectangle 22"/>
          <p:cNvSpPr>
            <a:spLocks noChangeArrowheads="1"/>
          </p:cNvSpPr>
          <p:nvPr/>
        </p:nvSpPr>
        <p:spPr bwMode="auto">
          <a:xfrm>
            <a:off x="7220142" y="7467882"/>
            <a:ext cx="248381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TITLE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=“Mech. Eng.”</a:t>
            </a:r>
          </a:p>
        </p:txBody>
      </p:sp>
      <p:sp>
        <p:nvSpPr>
          <p:cNvPr id="292887" name="Line 23"/>
          <p:cNvSpPr>
            <a:spLocks noChangeShapeType="1"/>
          </p:cNvSpPr>
          <p:nvPr/>
        </p:nvSpPr>
        <p:spPr bwMode="auto">
          <a:xfrm flipV="1">
            <a:off x="4533618" y="6876344"/>
            <a:ext cx="1499164" cy="19507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8" name="Line 24"/>
          <p:cNvSpPr>
            <a:spLocks noChangeShapeType="1"/>
          </p:cNvSpPr>
          <p:nvPr/>
        </p:nvSpPr>
        <p:spPr bwMode="auto">
          <a:xfrm flipH="1" flipV="1">
            <a:off x="6827520" y="6984717"/>
            <a:ext cx="1544320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9" name="Line 25"/>
          <p:cNvSpPr>
            <a:spLocks noChangeShapeType="1"/>
          </p:cNvSpPr>
          <p:nvPr/>
        </p:nvSpPr>
        <p:spPr bwMode="auto">
          <a:xfrm flipV="1">
            <a:off x="8398933" y="8068450"/>
            <a:ext cx="0" cy="78570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5887932" y="6326962"/>
            <a:ext cx="1433758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3430059" y="3265614"/>
            <a:ext cx="1433758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8550630" y="3265614"/>
            <a:ext cx="1433758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2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867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355600" y="444500"/>
            <a:ext cx="12483504" cy="1612900"/>
          </a:xfrm>
          <a:noFill/>
          <a:ln/>
        </p:spPr>
        <p:txBody>
          <a:bodyPr/>
          <a:lstStyle/>
          <a:p>
            <a:r>
              <a:rPr lang="en-US" dirty="0"/>
              <a:t>Reduction for Hybrid Fragmentation</a:t>
            </a:r>
          </a:p>
        </p:txBody>
      </p:sp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70000"/>
              </a:spcBef>
            </a:pPr>
            <a:r>
              <a:rPr lang="en-US" dirty="0"/>
              <a:t>Combine the rules already specified:</a:t>
            </a:r>
          </a:p>
          <a:p>
            <a:pPr lvl="1">
              <a:lnSpc>
                <a:spcPct val="100000"/>
              </a:lnSpc>
              <a:spcBef>
                <a:spcPct val="70000"/>
              </a:spcBef>
            </a:pPr>
            <a:r>
              <a:rPr lang="en-US" dirty="0"/>
              <a:t>Remove </a:t>
            </a:r>
            <a:r>
              <a:rPr lang="en-US" dirty="0">
                <a:solidFill>
                  <a:schemeClr val="hlink"/>
                </a:solidFill>
              </a:rPr>
              <a:t>empty relations </a:t>
            </a:r>
            <a:r>
              <a:rPr lang="en-US" dirty="0"/>
              <a:t>generated by contradicting selections on horizontal fragments;</a:t>
            </a:r>
          </a:p>
          <a:p>
            <a:pPr lvl="1">
              <a:lnSpc>
                <a:spcPct val="100000"/>
              </a:lnSpc>
              <a:spcBef>
                <a:spcPct val="70000"/>
              </a:spcBef>
            </a:pPr>
            <a:r>
              <a:rPr lang="en-US" dirty="0"/>
              <a:t>Remove </a:t>
            </a:r>
            <a:r>
              <a:rPr lang="en-US" dirty="0">
                <a:solidFill>
                  <a:schemeClr val="hlink"/>
                </a:solidFill>
              </a:rPr>
              <a:t>useless relations </a:t>
            </a:r>
            <a:r>
              <a:rPr lang="en-US" dirty="0"/>
              <a:t>generated by projections on vertical fragments;</a:t>
            </a:r>
          </a:p>
          <a:p>
            <a:pPr lvl="1">
              <a:lnSpc>
                <a:spcPct val="100000"/>
              </a:lnSpc>
              <a:spcBef>
                <a:spcPct val="70000"/>
              </a:spcBef>
            </a:pPr>
            <a:r>
              <a:rPr lang="en-US" dirty="0"/>
              <a:t>Distribute </a:t>
            </a:r>
            <a:r>
              <a:rPr lang="en-US" dirty="0">
                <a:solidFill>
                  <a:schemeClr val="hlink"/>
                </a:solidFill>
              </a:rPr>
              <a:t>joins over unions </a:t>
            </a:r>
            <a:r>
              <a:rPr lang="en-US" dirty="0"/>
              <a:t>in order to isolate and remove useless joins.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83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Reduction for HF</a:t>
            </a:r>
          </a:p>
        </p:txBody>
      </p:sp>
      <p:sp>
        <p:nvSpPr>
          <p:cNvPr id="29389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44016" y="2460699"/>
            <a:ext cx="6502400" cy="6232525"/>
          </a:xfrm>
          <a:noFill/>
          <a:ln/>
        </p:spPr>
        <p:txBody>
          <a:bodyPr/>
          <a:lstStyle/>
          <a:p>
            <a:pPr marL="0" indent="0">
              <a:spcBef>
                <a:spcPct val="65000"/>
              </a:spcBef>
              <a:buNone/>
            </a:pPr>
            <a:r>
              <a:rPr lang="en-US" dirty="0"/>
              <a:t>Example</a:t>
            </a:r>
          </a:p>
          <a:p>
            <a:pPr marL="325115" lvl="1" indent="0">
              <a:spcBef>
                <a:spcPct val="65000"/>
              </a:spcBef>
              <a:buNone/>
            </a:pPr>
            <a:r>
              <a:rPr lang="en-US" dirty="0"/>
              <a:t>Consider the following hybrid fragmentation:</a:t>
            </a:r>
          </a:p>
          <a:p>
            <a:pPr marL="650230" lvl="2" indent="0">
              <a:spcBef>
                <a:spcPct val="65000"/>
              </a:spcBef>
              <a:buNone/>
            </a:pPr>
            <a:r>
              <a:rPr lang="en-US" dirty="0"/>
              <a:t>EMP</a:t>
            </a:r>
            <a:r>
              <a:rPr lang="en-US" baseline="-25000" dirty="0"/>
              <a:t>1</a:t>
            </a:r>
            <a:r>
              <a:rPr lang="en-US" dirty="0" smtClean="0"/>
              <a:t>= </a:t>
            </a:r>
            <a:r>
              <a:rPr lang="en-US" sz="2800" dirty="0" smtClean="0">
                <a:latin typeface="Symbol" charset="2"/>
                <a:sym typeface="Symbol"/>
              </a:rPr>
              <a:t></a:t>
            </a:r>
            <a:r>
              <a:rPr lang="en-US" baseline="-25000" dirty="0" smtClean="0"/>
              <a:t>ENO</a:t>
            </a:r>
            <a:r>
              <a:rPr lang="en-US" baseline="-25000" dirty="0"/>
              <a:t>≤"E4" </a:t>
            </a:r>
            <a:r>
              <a:rPr lang="en-US" dirty="0" smtClean="0"/>
              <a:t>(</a:t>
            </a:r>
            <a:r>
              <a:rPr lang="en-US" sz="2800" dirty="0" smtClean="0">
                <a:latin typeface="Symbol" charset="2"/>
                <a:sym typeface="Symbol"/>
              </a:rPr>
              <a:t></a:t>
            </a:r>
            <a:r>
              <a:rPr lang="en-US" baseline="-25000" dirty="0" smtClean="0"/>
              <a:t>ENO,ENAME </a:t>
            </a:r>
            <a:r>
              <a:rPr lang="en-US" dirty="0"/>
              <a:t>(EMP))</a:t>
            </a:r>
          </a:p>
          <a:p>
            <a:pPr marL="650230" lvl="2" indent="0">
              <a:spcBef>
                <a:spcPct val="65000"/>
              </a:spcBef>
              <a:buNone/>
            </a:pPr>
            <a:r>
              <a:rPr lang="en-US" dirty="0"/>
              <a:t>EMP</a:t>
            </a:r>
            <a:r>
              <a:rPr lang="en-US" baseline="-25000" dirty="0"/>
              <a:t>2</a:t>
            </a:r>
            <a:r>
              <a:rPr lang="en-US" dirty="0" smtClean="0"/>
              <a:t>= </a:t>
            </a:r>
            <a:r>
              <a:rPr lang="en-US" sz="2800" dirty="0" smtClean="0">
                <a:latin typeface="Symbol" charset="2"/>
                <a:sym typeface="Symbol"/>
              </a:rPr>
              <a:t></a:t>
            </a:r>
            <a:r>
              <a:rPr lang="en-US" baseline="-25000" dirty="0" smtClean="0"/>
              <a:t>ENO</a:t>
            </a:r>
            <a:r>
              <a:rPr lang="en-US" baseline="-25000" dirty="0"/>
              <a:t>&gt;"E4" </a:t>
            </a:r>
            <a:r>
              <a:rPr lang="en-US" dirty="0" smtClean="0"/>
              <a:t>(</a:t>
            </a:r>
            <a:r>
              <a:rPr lang="en-US" sz="2800" dirty="0" smtClean="0">
                <a:latin typeface="Symbol" charset="2"/>
                <a:sym typeface="Symbol"/>
              </a:rPr>
              <a:t></a:t>
            </a:r>
            <a:r>
              <a:rPr lang="en-US" baseline="-25000" dirty="0" smtClean="0"/>
              <a:t>ENO,ENAME </a:t>
            </a:r>
            <a:r>
              <a:rPr lang="en-US" dirty="0"/>
              <a:t>(EMP))</a:t>
            </a:r>
          </a:p>
          <a:p>
            <a:pPr marL="650230" lvl="2" indent="0">
              <a:spcBef>
                <a:spcPct val="65000"/>
              </a:spcBef>
              <a:buNone/>
            </a:pPr>
            <a:r>
              <a:rPr lang="en-US" dirty="0"/>
              <a:t>EMP</a:t>
            </a:r>
            <a:r>
              <a:rPr lang="en-US" baseline="-25000" dirty="0"/>
              <a:t>3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sym typeface="Symbol"/>
              </a:rPr>
              <a:t></a:t>
            </a:r>
            <a:r>
              <a:rPr lang="en-US" baseline="-25000" dirty="0" smtClean="0"/>
              <a:t>ENO,TITLE </a:t>
            </a:r>
            <a:r>
              <a:rPr lang="en-US" dirty="0"/>
              <a:t>(EMP)</a:t>
            </a:r>
          </a:p>
          <a:p>
            <a:pPr marL="325115" lvl="1" indent="0">
              <a:spcBef>
                <a:spcPct val="65000"/>
              </a:spcBef>
              <a:buNone/>
            </a:pPr>
            <a:r>
              <a:rPr lang="en-US" dirty="0"/>
              <a:t>and the query</a:t>
            </a:r>
          </a:p>
          <a:p>
            <a:pPr marL="650230" lvl="2" indent="0">
              <a:spcBef>
                <a:spcPct val="65000"/>
              </a:spcBef>
              <a:buNone/>
            </a:pP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ENAME</a:t>
            </a:r>
          </a:p>
          <a:p>
            <a:pPr marL="650230" lvl="2" indent="0">
              <a:spcBef>
                <a:spcPct val="20000"/>
              </a:spcBef>
              <a:buNone/>
            </a:pPr>
            <a:r>
              <a:rPr lang="en-US" b="1" dirty="0">
                <a:latin typeface="Courier New"/>
              </a:rPr>
              <a:t>FROM</a:t>
            </a:r>
            <a:r>
              <a:rPr lang="en-US" dirty="0">
                <a:latin typeface="Courier New"/>
              </a:rPr>
              <a:t>	EMP</a:t>
            </a:r>
          </a:p>
          <a:p>
            <a:pPr marL="650230" lvl="2" indent="0">
              <a:spcBef>
                <a:spcPct val="20000"/>
              </a:spcBef>
              <a:buNone/>
            </a:pPr>
            <a:r>
              <a:rPr lang="en-US" b="1" dirty="0">
                <a:latin typeface="Courier New"/>
              </a:rPr>
              <a:t>WHERE	</a:t>
            </a:r>
            <a:r>
              <a:rPr lang="en-US" dirty="0">
                <a:latin typeface="Courier New"/>
              </a:rPr>
              <a:t>ENO</a:t>
            </a:r>
            <a:r>
              <a:rPr lang="en-US" dirty="0" smtClean="0">
                <a:latin typeface="Courier New"/>
              </a:rPr>
              <a:t>="E5"</a:t>
            </a:r>
            <a:endParaRPr lang="en-US" dirty="0">
              <a:latin typeface="Courier New"/>
            </a:endParaRPr>
          </a:p>
        </p:txBody>
      </p:sp>
      <p:sp>
        <p:nvSpPr>
          <p:cNvPr id="293892" name="Rectangle 4"/>
          <p:cNvSpPr>
            <a:spLocks noChangeArrowheads="1"/>
          </p:cNvSpPr>
          <p:nvPr/>
        </p:nvSpPr>
        <p:spPr bwMode="auto">
          <a:xfrm>
            <a:off x="6490116" y="7762240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93893" name="Rectangle 5"/>
          <p:cNvSpPr>
            <a:spLocks noChangeArrowheads="1"/>
          </p:cNvSpPr>
          <p:nvPr/>
        </p:nvSpPr>
        <p:spPr bwMode="auto">
          <a:xfrm>
            <a:off x="7600943" y="7762240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3894" name="Rectangle 6"/>
          <p:cNvSpPr>
            <a:spLocks noChangeArrowheads="1"/>
          </p:cNvSpPr>
          <p:nvPr/>
        </p:nvSpPr>
        <p:spPr bwMode="auto">
          <a:xfrm>
            <a:off x="7314904" y="6403058"/>
            <a:ext cx="53568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 charset="2"/>
              </a:rPr>
              <a:t></a:t>
            </a:r>
            <a:endParaRPr lang="en-US" sz="28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293895" name="Line 7"/>
          <p:cNvSpPr>
            <a:spLocks noChangeShapeType="1"/>
          </p:cNvSpPr>
          <p:nvPr/>
        </p:nvSpPr>
        <p:spPr bwMode="auto">
          <a:xfrm flipV="1">
            <a:off x="7057814" y="6881707"/>
            <a:ext cx="442524" cy="89408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896" name="Line 8"/>
          <p:cNvSpPr>
            <a:spLocks noChangeShapeType="1"/>
          </p:cNvSpPr>
          <p:nvPr/>
        </p:nvSpPr>
        <p:spPr bwMode="auto">
          <a:xfrm flipH="1" flipV="1">
            <a:off x="7671929" y="6881707"/>
            <a:ext cx="460587" cy="89408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897" name="Line 9"/>
          <p:cNvSpPr>
            <a:spLocks noChangeShapeType="1"/>
          </p:cNvSpPr>
          <p:nvPr/>
        </p:nvSpPr>
        <p:spPr bwMode="auto">
          <a:xfrm flipV="1">
            <a:off x="7599680" y="5716694"/>
            <a:ext cx="388338" cy="7586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898" name="Rectangle 10"/>
          <p:cNvSpPr>
            <a:spLocks noChangeArrowheads="1"/>
          </p:cNvSpPr>
          <p:nvPr/>
        </p:nvSpPr>
        <p:spPr bwMode="auto">
          <a:xfrm>
            <a:off x="8522116" y="7762240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93899" name="Line 11"/>
          <p:cNvSpPr>
            <a:spLocks noChangeShapeType="1"/>
          </p:cNvSpPr>
          <p:nvPr/>
        </p:nvSpPr>
        <p:spPr bwMode="auto">
          <a:xfrm flipH="1" flipV="1">
            <a:off x="8186702" y="5770880"/>
            <a:ext cx="812800" cy="200490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900" name="Rectangle 12"/>
          <p:cNvSpPr>
            <a:spLocks noChangeArrowheads="1"/>
          </p:cNvSpPr>
          <p:nvPr/>
        </p:nvSpPr>
        <p:spPr bwMode="auto">
          <a:xfrm>
            <a:off x="7200708" y="4005299"/>
            <a:ext cx="150784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ENO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=“E5”</a:t>
            </a:r>
          </a:p>
        </p:txBody>
      </p:sp>
      <p:sp>
        <p:nvSpPr>
          <p:cNvPr id="293901" name="Line 13"/>
          <p:cNvSpPr>
            <a:spLocks noChangeShapeType="1"/>
          </p:cNvSpPr>
          <p:nvPr/>
        </p:nvSpPr>
        <p:spPr bwMode="auto">
          <a:xfrm flipV="1">
            <a:off x="7997049" y="4660053"/>
            <a:ext cx="0" cy="70442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902" name="Line 14"/>
          <p:cNvSpPr>
            <a:spLocks noChangeShapeType="1"/>
          </p:cNvSpPr>
          <p:nvPr/>
        </p:nvSpPr>
        <p:spPr bwMode="auto">
          <a:xfrm flipV="1">
            <a:off x="7997049" y="3522133"/>
            <a:ext cx="0" cy="70442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903" name="Rectangle 15"/>
          <p:cNvSpPr>
            <a:spLocks noChangeArrowheads="1"/>
          </p:cNvSpPr>
          <p:nvPr/>
        </p:nvSpPr>
        <p:spPr bwMode="auto">
          <a:xfrm>
            <a:off x="7321068" y="2734170"/>
            <a:ext cx="1385257" cy="6508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400" dirty="0" smtClean="0">
                <a:solidFill>
                  <a:srgbClr val="000000"/>
                </a:solidFill>
                <a:latin typeface="Symbol" charset="2"/>
                <a:sym typeface="Symbol"/>
              </a:rPr>
              <a:t>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ENAME</a:t>
            </a:r>
            <a:endParaRPr lang="en-US" sz="260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3904" name="Rectangle 16"/>
          <p:cNvSpPr>
            <a:spLocks noChangeArrowheads="1"/>
          </p:cNvSpPr>
          <p:nvPr/>
        </p:nvSpPr>
        <p:spPr bwMode="auto">
          <a:xfrm>
            <a:off x="11290151" y="6651413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3905" name="Rectangle 17"/>
          <p:cNvSpPr>
            <a:spLocks noChangeArrowheads="1"/>
          </p:cNvSpPr>
          <p:nvPr/>
        </p:nvSpPr>
        <p:spPr bwMode="auto">
          <a:xfrm>
            <a:off x="10973453" y="4924215"/>
            <a:ext cx="150784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ENO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=“E5”</a:t>
            </a:r>
          </a:p>
        </p:txBody>
      </p:sp>
      <p:sp>
        <p:nvSpPr>
          <p:cNvPr id="293906" name="Rectangle 18"/>
          <p:cNvSpPr>
            <a:spLocks noChangeArrowheads="1"/>
          </p:cNvSpPr>
          <p:nvPr/>
        </p:nvSpPr>
        <p:spPr bwMode="auto">
          <a:xfrm>
            <a:off x="11143485" y="3303130"/>
            <a:ext cx="1385257" cy="6508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400" dirty="0" smtClean="0">
                <a:solidFill>
                  <a:srgbClr val="000000"/>
                </a:solidFill>
                <a:latin typeface="Symbol" charset="2"/>
                <a:sym typeface="Symbol"/>
              </a:rPr>
              <a:t>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ENAME</a:t>
            </a:r>
            <a:endParaRPr lang="en-US" sz="260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3907" name="Line 19"/>
          <p:cNvSpPr>
            <a:spLocks noChangeShapeType="1"/>
          </p:cNvSpPr>
          <p:nvPr/>
        </p:nvSpPr>
        <p:spPr bwMode="auto">
          <a:xfrm flipV="1">
            <a:off x="11837530" y="5581227"/>
            <a:ext cx="0" cy="11379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908" name="Line 20"/>
          <p:cNvSpPr>
            <a:spLocks noChangeShapeType="1"/>
          </p:cNvSpPr>
          <p:nvPr/>
        </p:nvSpPr>
        <p:spPr bwMode="auto">
          <a:xfrm flipV="1">
            <a:off x="11837530" y="4009813"/>
            <a:ext cx="0" cy="11379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909" name="Rectangle 21"/>
          <p:cNvSpPr>
            <a:spLocks noChangeArrowheads="1"/>
          </p:cNvSpPr>
          <p:nvPr/>
        </p:nvSpPr>
        <p:spPr bwMode="auto">
          <a:xfrm>
            <a:off x="9441904" y="4669085"/>
            <a:ext cx="866976" cy="9124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5100" dirty="0">
                <a:latin typeface="Monotype Sorts" charset="2"/>
                <a:sym typeface="Symbol"/>
              </a:rPr>
              <a:t></a:t>
            </a:r>
            <a:endParaRPr lang="en-US" sz="5100" dirty="0">
              <a:latin typeface="Monotype Sorts" charset="2"/>
            </a:endParaRP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7526516" y="5184035"/>
            <a:ext cx="1126524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2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2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3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07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Distributed Query Processing </a:t>
            </a:r>
            <a:r>
              <a:rPr lang="en-US" sz="3600" dirty="0"/>
              <a:t>Methodology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893888" y="3238500"/>
            <a:ext cx="9066106" cy="6246812"/>
            <a:chOff x="2288393" y="2356520"/>
            <a:chExt cx="9063714" cy="7068069"/>
          </a:xfrm>
        </p:grpSpPr>
        <p:sp>
          <p:nvSpPr>
            <p:cNvPr id="27651" name="Rectangle 3"/>
            <p:cNvSpPr>
              <a:spLocks noChangeArrowheads="1"/>
            </p:cNvSpPr>
            <p:nvPr/>
          </p:nvSpPr>
          <p:spPr bwMode="auto">
            <a:xfrm>
              <a:off x="4054128" y="2356520"/>
              <a:ext cx="5211222" cy="371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Calculus Query on </a:t>
              </a:r>
              <a:r>
                <a:rPr lang="en-US" sz="2000" dirty="0" smtClean="0">
                  <a:solidFill>
                    <a:srgbClr val="000000"/>
                  </a:solidFill>
                  <a:latin typeface="Book Antiqua"/>
                </a:rPr>
                <a:t>Distributed Relations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2318739" y="4608699"/>
              <a:ext cx="1587217" cy="743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CONTROL</a:t>
              </a:r>
            </a:p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SITE</a:t>
              </a:r>
            </a:p>
          </p:txBody>
        </p:sp>
        <p:sp>
          <p:nvSpPr>
            <p:cNvPr id="27671" name="Rectangle 23"/>
            <p:cNvSpPr>
              <a:spLocks noChangeArrowheads="1"/>
            </p:cNvSpPr>
            <p:nvPr/>
          </p:nvSpPr>
          <p:spPr bwMode="auto">
            <a:xfrm>
              <a:off x="2288393" y="8130832"/>
              <a:ext cx="1146682" cy="743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LOCAL</a:t>
              </a:r>
            </a:p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SITES</a:t>
              </a:r>
            </a:p>
          </p:txBody>
        </p:sp>
        <p:sp>
          <p:nvSpPr>
            <p:cNvPr id="27672" name="Rectangle 24"/>
            <p:cNvSpPr>
              <a:spLocks noChangeArrowheads="1"/>
            </p:cNvSpPr>
            <p:nvPr/>
          </p:nvSpPr>
          <p:spPr bwMode="auto">
            <a:xfrm>
              <a:off x="5172570" y="3129854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75000"/>
                </a:lnSpc>
              </a:pPr>
              <a:r>
                <a:rPr lang="en-US" sz="2000" b="1" dirty="0">
                  <a:latin typeface="Book Antiqua"/>
                </a:rPr>
                <a:t>Query</a:t>
              </a:r>
            </a:p>
            <a:p>
              <a:pPr>
                <a:lnSpc>
                  <a:spcPct val="75000"/>
                </a:lnSpc>
              </a:pPr>
              <a:r>
                <a:rPr lang="en-US" sz="2000" b="1" dirty="0">
                  <a:latin typeface="Book Antiqua"/>
                </a:rPr>
                <a:t>Decomposition</a:t>
              </a:r>
            </a:p>
          </p:txBody>
        </p:sp>
        <p:sp>
          <p:nvSpPr>
            <p:cNvPr id="27673" name="Rectangle 25"/>
            <p:cNvSpPr>
              <a:spLocks noChangeArrowheads="1"/>
            </p:cNvSpPr>
            <p:nvPr/>
          </p:nvSpPr>
          <p:spPr bwMode="auto">
            <a:xfrm>
              <a:off x="5172570" y="4863828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Data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Localization</a:t>
              </a:r>
            </a:p>
          </p:txBody>
        </p:sp>
        <p:sp>
          <p:nvSpPr>
            <p:cNvPr id="27674" name="Rectangle 26"/>
            <p:cNvSpPr>
              <a:spLocks noChangeArrowheads="1"/>
            </p:cNvSpPr>
            <p:nvPr/>
          </p:nvSpPr>
          <p:spPr bwMode="auto">
            <a:xfrm>
              <a:off x="4430847" y="3951686"/>
              <a:ext cx="3865400" cy="602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Algebraic Query on Distributed</a:t>
              </a:r>
            </a:p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Relations</a:t>
              </a:r>
            </a:p>
          </p:txBody>
        </p:sp>
        <p:sp>
          <p:nvSpPr>
            <p:cNvPr id="27675" name="Rectangle 27"/>
            <p:cNvSpPr>
              <a:spLocks noChangeArrowheads="1"/>
            </p:cNvSpPr>
            <p:nvPr/>
          </p:nvSpPr>
          <p:spPr bwMode="auto">
            <a:xfrm>
              <a:off x="5172570" y="6344930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Global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Optimization</a:t>
              </a: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5285751" y="5647278"/>
              <a:ext cx="2157851" cy="435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Fragment Query</a:t>
              </a: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5172570" y="8151152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Local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Optimization</a:t>
              </a:r>
            </a:p>
          </p:txBody>
        </p:sp>
        <p:sp>
          <p:nvSpPr>
            <p:cNvPr id="27678" name="Rectangle 30"/>
            <p:cNvSpPr>
              <a:spLocks noChangeArrowheads="1"/>
            </p:cNvSpPr>
            <p:nvPr/>
          </p:nvSpPr>
          <p:spPr bwMode="auto">
            <a:xfrm>
              <a:off x="4357139" y="7239010"/>
              <a:ext cx="4017334" cy="602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Optimized Fragment Query</a:t>
              </a:r>
            </a:p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with Communication Operations</a:t>
              </a:r>
            </a:p>
          </p:txBody>
        </p:sp>
        <p:sp>
          <p:nvSpPr>
            <p:cNvPr id="27679" name="Rectangle 31"/>
            <p:cNvSpPr>
              <a:spLocks noChangeArrowheads="1"/>
            </p:cNvSpPr>
            <p:nvPr/>
          </p:nvSpPr>
          <p:spPr bwMode="auto">
            <a:xfrm>
              <a:off x="4702200" y="9053264"/>
              <a:ext cx="3400485" cy="371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Optimized </a:t>
              </a:r>
              <a:r>
                <a:rPr lang="en-US" sz="2000" dirty="0" smtClean="0">
                  <a:solidFill>
                    <a:srgbClr val="000000"/>
                  </a:solidFill>
                  <a:latin typeface="Book Antiqua"/>
                </a:rPr>
                <a:t>Local Queries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27680" name="Line 32"/>
            <p:cNvSpPr>
              <a:spLocks noChangeShapeType="1"/>
            </p:cNvSpPr>
            <p:nvPr/>
          </p:nvSpPr>
          <p:spPr bwMode="auto">
            <a:xfrm flipV="1">
              <a:off x="6364676" y="8711081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1" name="Line 33"/>
            <p:cNvSpPr>
              <a:spLocks noChangeShapeType="1"/>
            </p:cNvSpPr>
            <p:nvPr/>
          </p:nvSpPr>
          <p:spPr bwMode="auto">
            <a:xfrm flipV="1">
              <a:off x="6364676" y="7762814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2" name="Line 34"/>
            <p:cNvSpPr>
              <a:spLocks noChangeShapeType="1"/>
            </p:cNvSpPr>
            <p:nvPr/>
          </p:nvSpPr>
          <p:spPr bwMode="auto">
            <a:xfrm flipV="1">
              <a:off x="6364676" y="6922921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3" name="Line 35"/>
            <p:cNvSpPr>
              <a:spLocks noChangeShapeType="1"/>
            </p:cNvSpPr>
            <p:nvPr/>
          </p:nvSpPr>
          <p:spPr bwMode="auto">
            <a:xfrm flipV="1">
              <a:off x="6364676" y="5983685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4" name="Line 36"/>
            <p:cNvSpPr>
              <a:spLocks noChangeShapeType="1"/>
            </p:cNvSpPr>
            <p:nvPr/>
          </p:nvSpPr>
          <p:spPr bwMode="auto">
            <a:xfrm flipV="1">
              <a:off x="6364676" y="5405694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5" name="Line 37"/>
            <p:cNvSpPr>
              <a:spLocks noChangeShapeType="1"/>
            </p:cNvSpPr>
            <p:nvPr/>
          </p:nvSpPr>
          <p:spPr bwMode="auto">
            <a:xfrm flipV="1">
              <a:off x="6364676" y="4448396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6" name="Line 38"/>
            <p:cNvSpPr>
              <a:spLocks noChangeShapeType="1"/>
            </p:cNvSpPr>
            <p:nvPr/>
          </p:nvSpPr>
          <p:spPr bwMode="auto">
            <a:xfrm flipV="1">
              <a:off x="6364676" y="3671721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7" name="Line 39"/>
            <p:cNvSpPr>
              <a:spLocks noChangeShapeType="1"/>
            </p:cNvSpPr>
            <p:nvPr/>
          </p:nvSpPr>
          <p:spPr bwMode="auto">
            <a:xfrm flipV="1">
              <a:off x="6364676" y="2750547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8" name="Oval 40"/>
            <p:cNvSpPr>
              <a:spLocks noChangeArrowheads="1"/>
            </p:cNvSpPr>
            <p:nvPr/>
          </p:nvSpPr>
          <p:spPr bwMode="auto">
            <a:xfrm>
              <a:off x="9293014" y="3030512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GLOBAL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SCHEMA</a:t>
              </a:r>
            </a:p>
          </p:txBody>
        </p:sp>
        <p:sp>
          <p:nvSpPr>
            <p:cNvPr id="27689" name="Oval 41"/>
            <p:cNvSpPr>
              <a:spLocks noChangeArrowheads="1"/>
            </p:cNvSpPr>
            <p:nvPr/>
          </p:nvSpPr>
          <p:spPr bwMode="auto">
            <a:xfrm>
              <a:off x="9293014" y="4764485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FRAGMENT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SCHEMA</a:t>
              </a:r>
            </a:p>
          </p:txBody>
        </p:sp>
        <p:sp>
          <p:nvSpPr>
            <p:cNvPr id="27690" name="Oval 42"/>
            <p:cNvSpPr>
              <a:spLocks noChangeArrowheads="1"/>
            </p:cNvSpPr>
            <p:nvPr/>
          </p:nvSpPr>
          <p:spPr bwMode="auto">
            <a:xfrm>
              <a:off x="9293014" y="6245587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STATS ON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FRAGMENTS</a:t>
              </a:r>
            </a:p>
          </p:txBody>
        </p:sp>
        <p:sp>
          <p:nvSpPr>
            <p:cNvPr id="27691" name="Oval 43"/>
            <p:cNvSpPr>
              <a:spLocks noChangeArrowheads="1"/>
            </p:cNvSpPr>
            <p:nvPr/>
          </p:nvSpPr>
          <p:spPr bwMode="auto">
            <a:xfrm>
              <a:off x="9293014" y="8051810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LOCAL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SCHEMAS</a:t>
              </a:r>
            </a:p>
          </p:txBody>
        </p:sp>
        <p:sp>
          <p:nvSpPr>
            <p:cNvPr id="27692" name="Line 44"/>
            <p:cNvSpPr>
              <a:spLocks noChangeShapeType="1"/>
            </p:cNvSpPr>
            <p:nvPr/>
          </p:nvSpPr>
          <p:spPr bwMode="auto">
            <a:xfrm flipH="1">
              <a:off x="7586133" y="3382725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3" name="Line 45"/>
            <p:cNvSpPr>
              <a:spLocks noChangeShapeType="1"/>
            </p:cNvSpPr>
            <p:nvPr/>
          </p:nvSpPr>
          <p:spPr bwMode="auto">
            <a:xfrm flipH="1">
              <a:off x="7586133" y="5134761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4" name="Line 46"/>
            <p:cNvSpPr>
              <a:spLocks noChangeShapeType="1"/>
            </p:cNvSpPr>
            <p:nvPr/>
          </p:nvSpPr>
          <p:spPr bwMode="auto">
            <a:xfrm flipH="1">
              <a:off x="7586133" y="6597801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5" name="Line 47"/>
            <p:cNvSpPr>
              <a:spLocks noChangeShapeType="1"/>
            </p:cNvSpPr>
            <p:nvPr/>
          </p:nvSpPr>
          <p:spPr bwMode="auto">
            <a:xfrm flipH="1">
              <a:off x="7568071" y="8422085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6" name="AutoShape 48"/>
            <p:cNvSpPr>
              <a:spLocks/>
            </p:cNvSpPr>
            <p:nvPr/>
          </p:nvSpPr>
          <p:spPr bwMode="auto">
            <a:xfrm>
              <a:off x="4009813" y="2967294"/>
              <a:ext cx="541867" cy="4009813"/>
            </a:xfrm>
            <a:prstGeom prst="leftBrace">
              <a:avLst>
                <a:gd name="adj1" fmla="val 6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7" name="AutoShape 49"/>
            <p:cNvSpPr>
              <a:spLocks/>
            </p:cNvSpPr>
            <p:nvPr/>
          </p:nvSpPr>
          <p:spPr bwMode="auto">
            <a:xfrm>
              <a:off x="4118187" y="7952468"/>
              <a:ext cx="433493" cy="1083733"/>
            </a:xfrm>
            <a:prstGeom prst="leftBrace">
              <a:avLst>
                <a:gd name="adj1" fmla="val 208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33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8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Step 1 – Query Decomposition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957784" y="3148608"/>
            <a:ext cx="11088329" cy="6264695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ct val="25000"/>
              </a:spcBef>
              <a:buFont typeface="Monotype Sorts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Input :  </a:t>
            </a:r>
            <a:r>
              <a:rPr lang="en-US" sz="2400" dirty="0"/>
              <a:t>Calculus query on global </a:t>
            </a:r>
            <a:r>
              <a:rPr lang="en-US" sz="2400" dirty="0" smtClean="0"/>
              <a:t>relations</a:t>
            </a:r>
          </a:p>
          <a:p>
            <a:pPr>
              <a:lnSpc>
                <a:spcPct val="100000"/>
              </a:lnSpc>
              <a:spcBef>
                <a:spcPct val="25000"/>
              </a:spcBef>
              <a:buFont typeface="Monotype Sorts" charset="2"/>
              <a:buNone/>
            </a:pPr>
            <a:endParaRPr lang="en-US" sz="1100" dirty="0" smtClean="0"/>
          </a:p>
          <a:p>
            <a:pPr>
              <a:lnSpc>
                <a:spcPct val="100000"/>
              </a:lnSpc>
              <a:spcBef>
                <a:spcPct val="25000"/>
              </a:spcBef>
              <a:buFont typeface="Monotype Sorts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Process: </a:t>
            </a:r>
            <a:endParaRPr lang="en-US" sz="2400" dirty="0">
              <a:solidFill>
                <a:srgbClr val="FF0000"/>
              </a:solidFill>
            </a:endParaRPr>
          </a:p>
          <a:p>
            <a:pPr marL="514350" indent="-514350">
              <a:lnSpc>
                <a:spcPct val="100000"/>
              </a:lnSpc>
              <a:spcBef>
                <a:spcPct val="25000"/>
              </a:spcBef>
              <a:buFont typeface="+mj-lt"/>
              <a:buAutoNum type="arabicParenR"/>
            </a:pPr>
            <a:r>
              <a:rPr lang="en-US" sz="2400" b="1" dirty="0">
                <a:solidFill>
                  <a:schemeClr val="tx2"/>
                </a:solidFill>
              </a:rPr>
              <a:t>Normalization</a:t>
            </a:r>
            <a:endParaRPr lang="en-US" sz="2400" b="1" dirty="0"/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sz="2400" dirty="0"/>
              <a:t>manipulate query quantifiers and qualification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en-US" sz="2400" b="1" dirty="0">
                <a:solidFill>
                  <a:schemeClr val="tx2"/>
                </a:solidFill>
              </a:rPr>
              <a:t>Analysis</a:t>
            </a:r>
            <a:endParaRPr lang="en-US" sz="2400" b="1" dirty="0"/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sz="2400" dirty="0"/>
              <a:t>detect and reject “incorrect” queries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sz="2400" dirty="0"/>
              <a:t>possible for only a subset of relational calculus</a:t>
            </a:r>
          </a:p>
          <a:p>
            <a:pPr marL="514350" indent="-514350">
              <a:lnSpc>
                <a:spcPct val="100000"/>
              </a:lnSpc>
              <a:spcBef>
                <a:spcPct val="25000"/>
              </a:spcBef>
              <a:buFont typeface="+mj-lt"/>
              <a:buAutoNum type="arabicParenR"/>
            </a:pPr>
            <a:r>
              <a:rPr lang="en-US" sz="2400" b="1" dirty="0">
                <a:solidFill>
                  <a:schemeClr val="tx2"/>
                </a:solidFill>
              </a:rPr>
              <a:t>Simplification</a:t>
            </a:r>
            <a:endParaRPr lang="en-US" sz="2400" b="1" dirty="0"/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sz="2400" dirty="0"/>
              <a:t>eliminate redundant predicates</a:t>
            </a:r>
          </a:p>
          <a:p>
            <a:pPr marL="514350" indent="-514350">
              <a:lnSpc>
                <a:spcPct val="100000"/>
              </a:lnSpc>
              <a:spcBef>
                <a:spcPct val="25000"/>
              </a:spcBef>
              <a:buFont typeface="+mj-lt"/>
              <a:buAutoNum type="arabicParenR"/>
            </a:pPr>
            <a:r>
              <a:rPr lang="en-US" sz="2400" b="1" dirty="0">
                <a:solidFill>
                  <a:schemeClr val="tx2"/>
                </a:solidFill>
              </a:rPr>
              <a:t>Restructuring</a:t>
            </a:r>
            <a:endParaRPr lang="en-US" sz="2400" b="1" dirty="0"/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sz="2400" dirty="0"/>
              <a:t>calculus </a:t>
            </a:r>
            <a:r>
              <a:rPr lang="en-US" sz="2400" dirty="0" smtClean="0"/>
              <a:t>query </a:t>
            </a:r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 smtClean="0">
                <a:latin typeface="Symbol" charset="2"/>
              </a:rPr>
              <a:t> </a:t>
            </a:r>
            <a:r>
              <a:rPr lang="en-US" sz="2400" dirty="0" smtClean="0"/>
              <a:t>algebraic </a:t>
            </a:r>
            <a:r>
              <a:rPr lang="en-US" sz="2400" dirty="0"/>
              <a:t>query</a:t>
            </a:r>
          </a:p>
          <a:p>
            <a:pPr marL="572202" lvl="1" indent="0">
              <a:lnSpc>
                <a:spcPct val="100000"/>
              </a:lnSpc>
              <a:spcBef>
                <a:spcPct val="25000"/>
              </a:spcBef>
              <a:buNone/>
            </a:pPr>
            <a:r>
              <a:rPr lang="en-US" sz="2400" dirty="0" smtClean="0"/>
              <a:t>	  NOTE: More </a:t>
            </a:r>
            <a:r>
              <a:rPr lang="en-US" sz="2400" dirty="0"/>
              <a:t>than one translation </a:t>
            </a:r>
            <a:r>
              <a:rPr lang="en-US" sz="2400" dirty="0" smtClean="0"/>
              <a:t>may be possible.</a:t>
            </a:r>
            <a:endParaRPr lang="en-US" sz="2400" dirty="0"/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sz="2400" dirty="0"/>
              <a:t>use transformation rules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350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Normalization</a:t>
            </a:r>
          </a:p>
        </p:txBody>
      </p:sp>
      <p:sp>
        <p:nvSpPr>
          <p:cNvPr id="196610" name="Rectangle 2"/>
          <p:cNvSpPr>
            <a:spLocks noGrp="1" noChangeArrowheads="1"/>
          </p:cNvSpPr>
          <p:nvPr>
            <p:ph idx="1"/>
          </p:nvPr>
        </p:nvSpPr>
        <p:spPr>
          <a:xfrm>
            <a:off x="1101800" y="3148608"/>
            <a:ext cx="10944314" cy="6336704"/>
          </a:xfrm>
          <a:noFill/>
        </p:spPr>
        <p:txBody>
          <a:bodyPr>
            <a:noAutofit/>
          </a:bodyPr>
          <a:lstStyle/>
          <a:p>
            <a:pPr marL="505734" indent="-505734">
              <a:lnSpc>
                <a:spcPts val="3413"/>
              </a:lnSpc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/>
              <a:t>Lexical and syntactic analysis</a:t>
            </a:r>
          </a:p>
          <a:p>
            <a:pPr marL="1174026" lvl="1" indent="-523796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000" dirty="0"/>
              <a:t>check validity (similar to compilers)</a:t>
            </a:r>
          </a:p>
          <a:p>
            <a:pPr marL="1174026" lvl="1" indent="-523796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000" dirty="0"/>
              <a:t>check for attributes and relations</a:t>
            </a:r>
          </a:p>
          <a:p>
            <a:pPr marL="1174026" lvl="1" indent="-523796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000" dirty="0"/>
              <a:t>type checking on the </a:t>
            </a:r>
            <a:r>
              <a:rPr lang="en-US" sz="2000" dirty="0" smtClean="0"/>
              <a:t>qualification</a:t>
            </a:r>
          </a:p>
          <a:p>
            <a:pPr marL="650230" lvl="1" indent="0">
              <a:lnSpc>
                <a:spcPct val="90000"/>
              </a:lnSpc>
              <a:spcBef>
                <a:spcPts val="600"/>
              </a:spcBef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endParaRPr lang="en-US" sz="2000" dirty="0"/>
          </a:p>
          <a:p>
            <a:pPr marL="505734" indent="-505734">
              <a:lnSpc>
                <a:spcPts val="3413"/>
              </a:lnSpc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/>
              <a:t>Put into </a:t>
            </a:r>
            <a:r>
              <a:rPr lang="en-US" sz="2400" dirty="0">
                <a:solidFill>
                  <a:srgbClr val="DD0806"/>
                </a:solidFill>
              </a:rPr>
              <a:t>normal form</a:t>
            </a:r>
          </a:p>
          <a:p>
            <a:pPr marL="1174026" lvl="1" indent="-523796">
              <a:lnSpc>
                <a:spcPct val="90000"/>
              </a:lnSpc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000" dirty="0"/>
              <a:t>Conjunctive normal form</a:t>
            </a:r>
          </a:p>
          <a:p>
            <a:pPr marL="1657350" lvl="2" indent="-323850">
              <a:lnSpc>
                <a:spcPts val="3129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(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11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i="1" dirty="0"/>
              <a:t>p</a:t>
            </a:r>
            <a:r>
              <a:rPr lang="en-US" sz="2800" baseline="-25000" dirty="0"/>
              <a:t>12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dirty="0"/>
              <a:t>… </a:t>
            </a:r>
            <a:r>
              <a:rPr lang="en-US" sz="2800" dirty="0" smtClean="0">
                <a:latin typeface="Symbol" charset="2"/>
                <a:sym typeface="Symbol"/>
              </a:rPr>
              <a:t> </a:t>
            </a:r>
            <a:r>
              <a:rPr lang="en-US" sz="2800" i="1" dirty="0"/>
              <a:t>p</a:t>
            </a:r>
            <a:r>
              <a:rPr lang="en-US" sz="2800" baseline="-25000" dirty="0"/>
              <a:t>1</a:t>
            </a:r>
            <a:r>
              <a:rPr lang="en-US" sz="2800" i="1" baseline="-25000" dirty="0"/>
              <a:t>n</a:t>
            </a:r>
            <a:r>
              <a:rPr lang="en-US" sz="2800" dirty="0" smtClean="0"/>
              <a:t>)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dirty="0"/>
              <a:t>…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dirty="0"/>
              <a:t>(</a:t>
            </a:r>
            <a:r>
              <a:rPr lang="en-US" sz="2800" i="1" dirty="0"/>
              <a:t>p</a:t>
            </a:r>
            <a:r>
              <a:rPr lang="en-US" sz="2800" i="1" baseline="-25000" dirty="0"/>
              <a:t>m</a:t>
            </a:r>
            <a:r>
              <a:rPr lang="en-US" sz="2800" baseline="-25000" dirty="0"/>
              <a:t>1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i="1" dirty="0"/>
              <a:t>p</a:t>
            </a:r>
            <a:r>
              <a:rPr lang="en-US" sz="2800" i="1" baseline="-25000" dirty="0"/>
              <a:t>m</a:t>
            </a:r>
            <a:r>
              <a:rPr lang="en-US" sz="2800" baseline="-25000" dirty="0"/>
              <a:t>2 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dirty="0"/>
              <a:t>… 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i="1" dirty="0" err="1"/>
              <a:t>p</a:t>
            </a:r>
            <a:r>
              <a:rPr lang="en-US" sz="2800" i="1" baseline="-25000" dirty="0" err="1"/>
              <a:t>mn</a:t>
            </a:r>
            <a:r>
              <a:rPr lang="en-US" sz="2800" dirty="0" smtClean="0"/>
              <a:t>)</a:t>
            </a:r>
          </a:p>
          <a:p>
            <a:pPr marL="1657350" lvl="2" indent="-323850">
              <a:spcBef>
                <a:spcPts val="0"/>
              </a:spcBef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endParaRPr lang="en-US" sz="1400" dirty="0"/>
          </a:p>
          <a:p>
            <a:pPr marL="1174026" lvl="1" indent="-523796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000" dirty="0"/>
              <a:t>Disjunctive normal </a:t>
            </a:r>
            <a:r>
              <a:rPr lang="en-US" sz="2000" dirty="0" smtClean="0"/>
              <a:t>form</a:t>
            </a:r>
          </a:p>
          <a:p>
            <a:pPr marL="1657350" lvl="2" indent="-323850">
              <a:lnSpc>
                <a:spcPts val="3129"/>
              </a:lnSpc>
              <a:spcBef>
                <a:spcPts val="600"/>
              </a:spcBef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11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 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 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12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  </a:t>
            </a:r>
            <a:r>
              <a:rPr lang="en-US" sz="2800" dirty="0" smtClean="0"/>
              <a:t>…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 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1</a:t>
            </a:r>
            <a:r>
              <a:rPr lang="en-US" sz="2800" i="1" baseline="-25000" dirty="0" smtClean="0"/>
              <a:t>n</a:t>
            </a:r>
            <a:r>
              <a:rPr lang="en-US" sz="2800" dirty="0" smtClean="0"/>
              <a:t>)</a:t>
            </a:r>
            <a:r>
              <a:rPr lang="en-US" sz="2800" dirty="0" smtClean="0">
                <a:latin typeface="Symbol" charset="2"/>
                <a:sym typeface="Symbol"/>
              </a:rPr>
              <a:t> 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dirty="0" smtClean="0"/>
              <a:t>… 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  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m</a:t>
            </a:r>
            <a:r>
              <a:rPr lang="en-US" sz="2800" baseline="-25000" dirty="0" smtClean="0"/>
              <a:t>2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 </a:t>
            </a:r>
            <a:r>
              <a:rPr lang="en-US" sz="2800" dirty="0" smtClean="0"/>
              <a:t>…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 </a:t>
            </a:r>
            <a:r>
              <a:rPr lang="en-US" sz="2800" i="1" dirty="0" err="1" smtClean="0"/>
              <a:t>p</a:t>
            </a:r>
            <a:r>
              <a:rPr lang="en-US" sz="2800" i="1" baseline="-25000" dirty="0" err="1" smtClean="0"/>
              <a:t>mn</a:t>
            </a:r>
            <a:r>
              <a:rPr lang="en-US" sz="2800" dirty="0" smtClean="0"/>
              <a:t>)</a:t>
            </a:r>
          </a:p>
          <a:p>
            <a:pPr marL="1174026" lvl="1" indent="-523796">
              <a:lnSpc>
                <a:spcPct val="90000"/>
              </a:lnSpc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endParaRPr lang="en-US" sz="2000" dirty="0"/>
          </a:p>
          <a:p>
            <a:pPr marL="1174026" lvl="1" indent="-523796">
              <a:lnSpc>
                <a:spcPct val="90000"/>
              </a:lnSpc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000" dirty="0" smtClean="0"/>
              <a:t>OR's </a:t>
            </a:r>
            <a:r>
              <a:rPr lang="en-US" sz="2000" dirty="0"/>
              <a:t>mapped into union</a:t>
            </a:r>
          </a:p>
          <a:p>
            <a:pPr marL="1174026" lvl="1" indent="-523796">
              <a:lnSpc>
                <a:spcPct val="90000"/>
              </a:lnSpc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endParaRPr lang="en-US" sz="2000" dirty="0"/>
          </a:p>
          <a:p>
            <a:pPr marL="1174026" lvl="1" indent="-523796">
              <a:lnSpc>
                <a:spcPct val="90000"/>
              </a:lnSpc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000" dirty="0" smtClean="0"/>
              <a:t>AND's </a:t>
            </a:r>
            <a:r>
              <a:rPr lang="en-US" sz="2000" dirty="0"/>
              <a:t>mapped into join or selection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523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229342" y="3364632"/>
            <a:ext cx="11105705" cy="5976663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5000"/>
              </a:lnSpc>
              <a:spcBef>
                <a:spcPct val="20000"/>
              </a:spcBef>
            </a:pPr>
            <a:r>
              <a:rPr lang="en-US" dirty="0"/>
              <a:t>Refute incorrect </a:t>
            </a:r>
            <a:r>
              <a:rPr lang="en-US" dirty="0" smtClean="0"/>
              <a:t>queries</a:t>
            </a:r>
          </a:p>
          <a:p>
            <a:pPr marL="572202" lvl="1" indent="0">
              <a:lnSpc>
                <a:spcPct val="95000"/>
              </a:lnSpc>
              <a:spcBef>
                <a:spcPct val="20000"/>
              </a:spcBef>
              <a:buNone/>
            </a:pPr>
            <a:endParaRPr lang="en-US" dirty="0"/>
          </a:p>
          <a:p>
            <a:pPr>
              <a:lnSpc>
                <a:spcPct val="95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tx2"/>
                </a:solidFill>
              </a:rPr>
              <a:t>Type </a:t>
            </a:r>
            <a:r>
              <a:rPr lang="en-US" dirty="0">
                <a:solidFill>
                  <a:schemeClr val="tx2"/>
                </a:solidFill>
              </a:rPr>
              <a:t>incorrect</a:t>
            </a:r>
            <a:endParaRPr lang="en-US" dirty="0"/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 dirty="0"/>
              <a:t>If any of its attribute or relation names are not defined in the global schema</a:t>
            </a: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 dirty="0"/>
              <a:t>If operations are applied to attributes of the wrong </a:t>
            </a:r>
            <a:r>
              <a:rPr lang="en-US" dirty="0" smtClean="0"/>
              <a:t>type</a:t>
            </a:r>
          </a:p>
          <a:p>
            <a:pPr marL="572202" lvl="1" indent="0">
              <a:lnSpc>
                <a:spcPct val="95000"/>
              </a:lnSpc>
              <a:spcBef>
                <a:spcPct val="20000"/>
              </a:spcBef>
              <a:buNone/>
            </a:pPr>
            <a:endParaRPr lang="en-US" dirty="0"/>
          </a:p>
          <a:p>
            <a:pPr>
              <a:lnSpc>
                <a:spcPct val="95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Semantically incorrect</a:t>
            </a:r>
            <a:endParaRPr lang="en-US" dirty="0"/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 dirty="0"/>
              <a:t>Components do not contribute in any way to the generation of the result</a:t>
            </a: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 dirty="0"/>
              <a:t>Only a subset of relational calculus queries can be tested for correctness</a:t>
            </a: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 dirty="0"/>
              <a:t>Those that do not contain disjunction and negation</a:t>
            </a: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 dirty="0"/>
              <a:t>To detect</a:t>
            </a:r>
          </a:p>
          <a:p>
            <a:pPr lvl="2">
              <a:lnSpc>
                <a:spcPct val="95000"/>
              </a:lnSpc>
              <a:spcBef>
                <a:spcPct val="20000"/>
              </a:spcBef>
            </a:pPr>
            <a:r>
              <a:rPr lang="en-US" b="1" dirty="0"/>
              <a:t>connection graph</a:t>
            </a:r>
            <a:r>
              <a:rPr lang="en-US" dirty="0"/>
              <a:t> (</a:t>
            </a:r>
            <a:r>
              <a:rPr lang="en-US" b="1" dirty="0"/>
              <a:t>query graph</a:t>
            </a:r>
            <a:r>
              <a:rPr lang="en-US" dirty="0"/>
              <a:t>)</a:t>
            </a:r>
          </a:p>
          <a:p>
            <a:pPr lvl="2">
              <a:lnSpc>
                <a:spcPct val="95000"/>
              </a:lnSpc>
              <a:spcBef>
                <a:spcPct val="20000"/>
              </a:spcBef>
            </a:pPr>
            <a:r>
              <a:rPr lang="en-US" b="1" dirty="0"/>
              <a:t>join graph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62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Analysis –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780030" y="3170118"/>
            <a:ext cx="9361040" cy="2907656"/>
          </a:xfrm>
          <a:noFill/>
          <a:ln/>
        </p:spPr>
        <p:txBody>
          <a:bodyPr>
            <a:noAutofit/>
          </a:bodyPr>
          <a:lstStyle/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sz="2400" b="1" dirty="0">
                <a:latin typeface="Courier New"/>
              </a:rPr>
              <a:t>SELECT</a:t>
            </a:r>
            <a:r>
              <a:rPr lang="en-US" sz="2400" dirty="0">
                <a:latin typeface="Courier New"/>
              </a:rPr>
              <a:t>	ENAME,RESP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sz="2400" b="1" dirty="0">
                <a:latin typeface="Courier New"/>
              </a:rPr>
              <a:t>FROM</a:t>
            </a:r>
            <a:r>
              <a:rPr lang="en-US" sz="2400" dirty="0">
                <a:latin typeface="Courier New"/>
              </a:rPr>
              <a:t>	EMP, ASG, PROJ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sz="2400" b="1" dirty="0">
                <a:latin typeface="Courier New"/>
              </a:rPr>
              <a:t>WHERE</a:t>
            </a:r>
            <a:r>
              <a:rPr lang="en-US" sz="2400" dirty="0">
                <a:latin typeface="Courier New"/>
              </a:rPr>
              <a:t>	EMP.ENO = ASG.ENO 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sz="2400" b="1" dirty="0">
                <a:latin typeface="Courier New"/>
              </a:rPr>
              <a:t>AND 	</a:t>
            </a:r>
            <a:r>
              <a:rPr lang="en-US" sz="2400" dirty="0">
                <a:latin typeface="Courier New"/>
              </a:rPr>
              <a:t>ASG.PNO = PROJ.PNO 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sz="2400" b="1" dirty="0">
                <a:latin typeface="Courier New"/>
              </a:rPr>
              <a:t>AND	</a:t>
            </a:r>
            <a:r>
              <a:rPr lang="en-US" sz="2400" dirty="0">
                <a:latin typeface="Courier New"/>
              </a:rPr>
              <a:t>PNAME = "CAD/CAM"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sz="2400" b="1" dirty="0">
                <a:latin typeface="Courier New"/>
              </a:rPr>
              <a:t>AND	</a:t>
            </a:r>
            <a:r>
              <a:rPr lang="en-US" sz="2400" dirty="0">
                <a:latin typeface="Courier New"/>
              </a:rPr>
              <a:t>DUR ≥ 36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sz="2400" b="1" dirty="0">
                <a:latin typeface="Courier New"/>
              </a:rPr>
              <a:t>AND</a:t>
            </a:r>
            <a:r>
              <a:rPr lang="en-US" sz="2400" dirty="0">
                <a:latin typeface="Courier New"/>
              </a:rPr>
              <a:t>	TITLE = "Programmer"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16747" y="6340277"/>
            <a:ext cx="12824261" cy="3217043"/>
            <a:chOff x="216747" y="6340277"/>
            <a:chExt cx="12824261" cy="3217043"/>
          </a:xfrm>
        </p:grpSpPr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>
              <a:off x="2530970" y="8584509"/>
              <a:ext cx="650240" cy="4741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3795" name="Rectangle 3"/>
            <p:cNvSpPr>
              <a:spLocks noChangeArrowheads="1"/>
            </p:cNvSpPr>
            <p:nvPr/>
          </p:nvSpPr>
          <p:spPr bwMode="auto">
            <a:xfrm>
              <a:off x="2525784" y="6340277"/>
              <a:ext cx="2469856" cy="4769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10" tIns="36124" rIns="90310" bIns="36124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b="1" dirty="0">
                  <a:solidFill>
                    <a:schemeClr val="hlink"/>
                  </a:solidFill>
                  <a:latin typeface="Arial"/>
                </a:rPr>
                <a:t>Query graph</a:t>
              </a:r>
            </a:p>
          </p:txBody>
        </p:sp>
        <p:sp>
          <p:nvSpPr>
            <p:cNvPr id="33796" name="Rectangle 4"/>
            <p:cNvSpPr>
              <a:spLocks noChangeArrowheads="1"/>
            </p:cNvSpPr>
            <p:nvPr/>
          </p:nvSpPr>
          <p:spPr bwMode="auto">
            <a:xfrm>
              <a:off x="8769504" y="6376401"/>
              <a:ext cx="2148818" cy="4769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10" tIns="36124" rIns="90310" bIns="36124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b="1" dirty="0">
                  <a:solidFill>
                    <a:schemeClr val="hlink"/>
                  </a:solidFill>
                  <a:latin typeface="Arial"/>
                </a:rPr>
                <a:t>Join graph</a:t>
              </a:r>
            </a:p>
          </p:txBody>
        </p:sp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3151858" y="6825700"/>
              <a:ext cx="1097628" cy="3903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DUR≥36</a:t>
              </a:r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4768427" y="9167014"/>
              <a:ext cx="2321040" cy="3903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PNAME=“CAD/CAM”</a:t>
              </a:r>
            </a:p>
          </p:txBody>
        </p:sp>
        <p:sp>
          <p:nvSpPr>
            <p:cNvPr id="33803" name="Rectangle 11"/>
            <p:cNvSpPr>
              <a:spLocks noChangeArrowheads="1"/>
            </p:cNvSpPr>
            <p:nvPr/>
          </p:nvSpPr>
          <p:spPr bwMode="auto">
            <a:xfrm>
              <a:off x="1842347" y="8830606"/>
              <a:ext cx="1038211" cy="3903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ENAME</a:t>
              </a:r>
            </a:p>
          </p:txBody>
        </p:sp>
        <p:sp>
          <p:nvSpPr>
            <p:cNvPr id="33810" name="Line 18"/>
            <p:cNvSpPr>
              <a:spLocks noChangeShapeType="1"/>
            </p:cNvSpPr>
            <p:nvPr/>
          </p:nvSpPr>
          <p:spPr bwMode="auto">
            <a:xfrm>
              <a:off x="4198144" y="7659178"/>
              <a:ext cx="975360" cy="41543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471877" y="7521095"/>
              <a:ext cx="2366138" cy="3903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EMP.ENO=ASG.ENO</a:t>
              </a:r>
            </a:p>
          </p:txBody>
        </p:sp>
        <p:sp>
          <p:nvSpPr>
            <p:cNvPr id="33812" name="Rectangle 20"/>
            <p:cNvSpPr>
              <a:spLocks noChangeArrowheads="1"/>
            </p:cNvSpPr>
            <p:nvPr/>
          </p:nvSpPr>
          <p:spPr bwMode="auto">
            <a:xfrm>
              <a:off x="4362027" y="7512064"/>
              <a:ext cx="2522021" cy="3903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ASG.PNO=PROJ.PNO</a:t>
              </a:r>
            </a:p>
          </p:txBody>
        </p:sp>
        <p:sp>
          <p:nvSpPr>
            <p:cNvPr id="33813" name="Oval 21"/>
            <p:cNvSpPr>
              <a:spLocks noChangeArrowheads="1"/>
            </p:cNvSpPr>
            <p:nvPr/>
          </p:nvSpPr>
          <p:spPr bwMode="auto">
            <a:xfrm>
              <a:off x="3050259" y="8920917"/>
              <a:ext cx="1499164" cy="48768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3814" name="Rectangle 22"/>
            <p:cNvSpPr>
              <a:spLocks noChangeArrowheads="1"/>
            </p:cNvSpPr>
            <p:nvPr/>
          </p:nvSpPr>
          <p:spPr bwMode="auto">
            <a:xfrm>
              <a:off x="3102792" y="8927691"/>
              <a:ext cx="1396356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Arial"/>
                </a:rPr>
                <a:t>RESULT</a:t>
              </a:r>
            </a:p>
          </p:txBody>
        </p:sp>
        <p:sp>
          <p:nvSpPr>
            <p:cNvPr id="33816" name="Rectangle 24"/>
            <p:cNvSpPr>
              <a:spLocks noChangeArrowheads="1"/>
            </p:cNvSpPr>
            <p:nvPr/>
          </p:nvSpPr>
          <p:spPr bwMode="auto">
            <a:xfrm>
              <a:off x="216747" y="8008775"/>
              <a:ext cx="1621810" cy="6529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TITLE =</a:t>
              </a:r>
            </a:p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“Programmer”</a:t>
              </a:r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>
              <a:off x="3804356" y="7681397"/>
              <a:ext cx="0" cy="1219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3818" name="Rectangle 26"/>
            <p:cNvSpPr>
              <a:spLocks noChangeArrowheads="1"/>
            </p:cNvSpPr>
            <p:nvPr/>
          </p:nvSpPr>
          <p:spPr bwMode="auto">
            <a:xfrm>
              <a:off x="3729850" y="8180366"/>
              <a:ext cx="851941" cy="3903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RESP</a:t>
              </a:r>
            </a:p>
          </p:txBody>
        </p:sp>
        <p:sp>
          <p:nvSpPr>
            <p:cNvPr id="33820" name="Rectangle 28"/>
            <p:cNvSpPr>
              <a:spLocks noChangeArrowheads="1"/>
            </p:cNvSpPr>
            <p:nvPr/>
          </p:nvSpPr>
          <p:spPr bwMode="auto">
            <a:xfrm>
              <a:off x="10518987" y="7480455"/>
              <a:ext cx="2522021" cy="3903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ASG.PNO=PROJ.PNO</a:t>
              </a:r>
            </a:p>
          </p:txBody>
        </p:sp>
        <p:sp>
          <p:nvSpPr>
            <p:cNvPr id="33821" name="Rectangle 29"/>
            <p:cNvSpPr>
              <a:spLocks noChangeArrowheads="1"/>
            </p:cNvSpPr>
            <p:nvPr/>
          </p:nvSpPr>
          <p:spPr bwMode="auto">
            <a:xfrm>
              <a:off x="6827521" y="7462393"/>
              <a:ext cx="2366138" cy="3903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EMP.ENO=ASG.ENO</a:t>
              </a:r>
            </a:p>
          </p:txBody>
        </p:sp>
        <p:sp>
          <p:nvSpPr>
            <p:cNvPr id="33828" name="Line 36"/>
            <p:cNvSpPr>
              <a:spLocks noChangeShapeType="1"/>
            </p:cNvSpPr>
            <p:nvPr/>
          </p:nvSpPr>
          <p:spPr bwMode="auto">
            <a:xfrm flipH="1">
              <a:off x="8290560" y="7695543"/>
              <a:ext cx="1228231" cy="30705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3829" name="Line 37"/>
            <p:cNvSpPr>
              <a:spLocks noChangeShapeType="1"/>
            </p:cNvSpPr>
            <p:nvPr/>
          </p:nvSpPr>
          <p:spPr bwMode="auto">
            <a:xfrm>
              <a:off x="10178062" y="7695543"/>
              <a:ext cx="1192107" cy="30705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grpSp>
          <p:nvGrpSpPr>
            <p:cNvPr id="33837" name="Group 45"/>
            <p:cNvGrpSpPr>
              <a:grpSpLocks/>
            </p:cNvGrpSpPr>
            <p:nvPr/>
          </p:nvGrpSpPr>
          <p:grpSpPr bwMode="auto">
            <a:xfrm>
              <a:off x="3072836" y="7200491"/>
              <a:ext cx="1499164" cy="487680"/>
              <a:chOff x="1488" y="2968"/>
              <a:chExt cx="664" cy="216"/>
            </a:xfrm>
          </p:grpSpPr>
          <p:sp>
            <p:nvSpPr>
              <p:cNvPr id="33801" name="Rectangle 9"/>
              <p:cNvSpPr>
                <a:spLocks noChangeArrowheads="1"/>
              </p:cNvSpPr>
              <p:nvPr/>
            </p:nvSpPr>
            <p:spPr bwMode="auto">
              <a:xfrm>
                <a:off x="1641" y="2971"/>
                <a:ext cx="363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Arial"/>
                  </a:rPr>
                  <a:t>ASG</a:t>
                </a:r>
              </a:p>
            </p:txBody>
          </p:sp>
          <p:sp>
            <p:nvSpPr>
              <p:cNvPr id="33832" name="Oval 40"/>
              <p:cNvSpPr>
                <a:spLocks noChangeArrowheads="1"/>
              </p:cNvSpPr>
              <p:nvPr/>
            </p:nvSpPr>
            <p:spPr bwMode="auto">
              <a:xfrm>
                <a:off x="1488" y="2968"/>
                <a:ext cx="664" cy="21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  <p:grpSp>
          <p:nvGrpSpPr>
            <p:cNvPr id="33836" name="Group 44"/>
            <p:cNvGrpSpPr>
              <a:grpSpLocks/>
            </p:cNvGrpSpPr>
            <p:nvPr/>
          </p:nvGrpSpPr>
          <p:grpSpPr bwMode="auto">
            <a:xfrm>
              <a:off x="4716499" y="8057881"/>
              <a:ext cx="1499164" cy="487680"/>
              <a:chOff x="2216" y="3275"/>
              <a:chExt cx="664" cy="216"/>
            </a:xfrm>
          </p:grpSpPr>
          <p:sp>
            <p:nvSpPr>
              <p:cNvPr id="33809" name="Rectangle 17"/>
              <p:cNvSpPr>
                <a:spLocks noChangeArrowheads="1"/>
              </p:cNvSpPr>
              <p:nvPr/>
            </p:nvSpPr>
            <p:spPr bwMode="auto">
              <a:xfrm>
                <a:off x="2336" y="3278"/>
                <a:ext cx="429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Arial"/>
                  </a:rPr>
                  <a:t>PROJ</a:t>
                </a:r>
              </a:p>
            </p:txBody>
          </p:sp>
          <p:sp>
            <p:nvSpPr>
              <p:cNvPr id="33833" name="Oval 41"/>
              <p:cNvSpPr>
                <a:spLocks noChangeArrowheads="1"/>
              </p:cNvSpPr>
              <p:nvPr/>
            </p:nvSpPr>
            <p:spPr bwMode="auto">
              <a:xfrm>
                <a:off x="2216" y="3275"/>
                <a:ext cx="664" cy="21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  <p:grpSp>
          <p:nvGrpSpPr>
            <p:cNvPr id="33835" name="Group 43"/>
            <p:cNvGrpSpPr>
              <a:grpSpLocks/>
            </p:cNvGrpSpPr>
            <p:nvPr/>
          </p:nvGrpSpPr>
          <p:grpSpPr bwMode="auto">
            <a:xfrm>
              <a:off x="1772356" y="8083281"/>
              <a:ext cx="1499164" cy="487680"/>
              <a:chOff x="912" y="3312"/>
              <a:chExt cx="664" cy="216"/>
            </a:xfrm>
          </p:grpSpPr>
          <p:sp>
            <p:nvSpPr>
              <p:cNvPr id="33805" name="Rectangle 13"/>
              <p:cNvSpPr>
                <a:spLocks noChangeArrowheads="1"/>
              </p:cNvSpPr>
              <p:nvPr/>
            </p:nvSpPr>
            <p:spPr bwMode="auto">
              <a:xfrm>
                <a:off x="1063" y="3315"/>
                <a:ext cx="362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Arial"/>
                  </a:rPr>
                  <a:t>EMP</a:t>
                </a:r>
              </a:p>
            </p:txBody>
          </p:sp>
          <p:sp>
            <p:nvSpPr>
              <p:cNvPr id="33834" name="Oval 42"/>
              <p:cNvSpPr>
                <a:spLocks noChangeArrowheads="1"/>
              </p:cNvSpPr>
              <p:nvPr/>
            </p:nvSpPr>
            <p:spPr bwMode="auto">
              <a:xfrm>
                <a:off x="912" y="3312"/>
                <a:ext cx="664" cy="21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  <p:sp>
          <p:nvSpPr>
            <p:cNvPr id="33839" name="Line 47"/>
            <p:cNvSpPr>
              <a:spLocks noChangeShapeType="1"/>
            </p:cNvSpPr>
            <p:nvPr/>
          </p:nvSpPr>
          <p:spPr bwMode="auto">
            <a:xfrm flipH="1">
              <a:off x="2530970" y="7659178"/>
              <a:ext cx="975360" cy="41543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3843" name="Freeform 51"/>
            <p:cNvSpPr>
              <a:spLocks/>
            </p:cNvSpPr>
            <p:nvPr/>
          </p:nvSpPr>
          <p:spPr bwMode="auto">
            <a:xfrm>
              <a:off x="5136445" y="8554593"/>
              <a:ext cx="451556" cy="474133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" y="104"/>
                </a:cxn>
                <a:cxn ang="0">
                  <a:pos x="24" y="184"/>
                </a:cxn>
                <a:cxn ang="0">
                  <a:pos x="110" y="210"/>
                </a:cxn>
                <a:cxn ang="0">
                  <a:pos x="170" y="184"/>
                </a:cxn>
                <a:cxn ang="0">
                  <a:pos x="196" y="104"/>
                </a:cxn>
                <a:cxn ang="0">
                  <a:pos x="142" y="0"/>
                </a:cxn>
              </a:cxnLst>
              <a:rect l="0" t="0" r="r" b="b"/>
              <a:pathLst>
                <a:path w="200" h="210">
                  <a:moveTo>
                    <a:pt x="46" y="0"/>
                  </a:moveTo>
                  <a:cubicBezTo>
                    <a:pt x="38" y="17"/>
                    <a:pt x="7" y="73"/>
                    <a:pt x="4" y="104"/>
                  </a:cubicBezTo>
                  <a:cubicBezTo>
                    <a:pt x="0" y="134"/>
                    <a:pt x="6" y="166"/>
                    <a:pt x="24" y="184"/>
                  </a:cubicBezTo>
                  <a:cubicBezTo>
                    <a:pt x="41" y="201"/>
                    <a:pt x="85" y="210"/>
                    <a:pt x="110" y="210"/>
                  </a:cubicBezTo>
                  <a:cubicBezTo>
                    <a:pt x="134" y="210"/>
                    <a:pt x="155" y="201"/>
                    <a:pt x="170" y="184"/>
                  </a:cubicBezTo>
                  <a:cubicBezTo>
                    <a:pt x="184" y="166"/>
                    <a:pt x="200" y="134"/>
                    <a:pt x="196" y="104"/>
                  </a:cubicBezTo>
                  <a:cubicBezTo>
                    <a:pt x="191" y="73"/>
                    <a:pt x="153" y="21"/>
                    <a:pt x="142" y="0"/>
                  </a:cubicBez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grpSp>
          <p:nvGrpSpPr>
            <p:cNvPr id="33849" name="Group 57"/>
            <p:cNvGrpSpPr>
              <a:grpSpLocks/>
            </p:cNvGrpSpPr>
            <p:nvPr/>
          </p:nvGrpSpPr>
          <p:grpSpPr bwMode="auto">
            <a:xfrm>
              <a:off x="7586134" y="8002001"/>
              <a:ext cx="1499164" cy="487680"/>
              <a:chOff x="3360" y="3262"/>
              <a:chExt cx="664" cy="216"/>
            </a:xfrm>
          </p:grpSpPr>
          <p:sp>
            <p:nvSpPr>
              <p:cNvPr id="33824" name="Rectangle 32"/>
              <p:cNvSpPr>
                <a:spLocks noChangeArrowheads="1"/>
              </p:cNvSpPr>
              <p:nvPr/>
            </p:nvSpPr>
            <p:spPr bwMode="auto">
              <a:xfrm>
                <a:off x="3511" y="3265"/>
                <a:ext cx="362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Arial"/>
                  </a:rPr>
                  <a:t>EMP</a:t>
                </a:r>
              </a:p>
            </p:txBody>
          </p:sp>
          <p:sp>
            <p:nvSpPr>
              <p:cNvPr id="33844" name="Oval 52"/>
              <p:cNvSpPr>
                <a:spLocks noChangeArrowheads="1"/>
              </p:cNvSpPr>
              <p:nvPr/>
            </p:nvSpPr>
            <p:spPr bwMode="auto">
              <a:xfrm>
                <a:off x="3360" y="3262"/>
                <a:ext cx="664" cy="21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  <p:grpSp>
          <p:nvGrpSpPr>
            <p:cNvPr id="33848" name="Group 56"/>
            <p:cNvGrpSpPr>
              <a:grpSpLocks/>
            </p:cNvGrpSpPr>
            <p:nvPr/>
          </p:nvGrpSpPr>
          <p:grpSpPr bwMode="auto">
            <a:xfrm>
              <a:off x="10649939" y="7990713"/>
              <a:ext cx="1499164" cy="487680"/>
              <a:chOff x="4944" y="3219"/>
              <a:chExt cx="664" cy="216"/>
            </a:xfrm>
          </p:grpSpPr>
          <p:sp>
            <p:nvSpPr>
              <p:cNvPr id="33827" name="Rectangle 35"/>
              <p:cNvSpPr>
                <a:spLocks noChangeArrowheads="1"/>
              </p:cNvSpPr>
              <p:nvPr/>
            </p:nvSpPr>
            <p:spPr bwMode="auto">
              <a:xfrm>
                <a:off x="5064" y="3222"/>
                <a:ext cx="429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Arial"/>
                  </a:rPr>
                  <a:t>PROJ</a:t>
                </a:r>
              </a:p>
            </p:txBody>
          </p:sp>
          <p:sp>
            <p:nvSpPr>
              <p:cNvPr id="33845" name="Oval 53"/>
              <p:cNvSpPr>
                <a:spLocks noChangeArrowheads="1"/>
              </p:cNvSpPr>
              <p:nvPr/>
            </p:nvSpPr>
            <p:spPr bwMode="auto">
              <a:xfrm>
                <a:off x="4944" y="3219"/>
                <a:ext cx="664" cy="21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  <p:grpSp>
          <p:nvGrpSpPr>
            <p:cNvPr id="33847" name="Group 55"/>
            <p:cNvGrpSpPr>
              <a:grpSpLocks/>
            </p:cNvGrpSpPr>
            <p:nvPr/>
          </p:nvGrpSpPr>
          <p:grpSpPr bwMode="auto">
            <a:xfrm>
              <a:off x="9103360" y="7216294"/>
              <a:ext cx="1499164" cy="487680"/>
              <a:chOff x="4080" y="2959"/>
              <a:chExt cx="664" cy="216"/>
            </a:xfrm>
          </p:grpSpPr>
          <p:sp>
            <p:nvSpPr>
              <p:cNvPr id="33822" name="Rectangle 30"/>
              <p:cNvSpPr>
                <a:spLocks noChangeArrowheads="1"/>
              </p:cNvSpPr>
              <p:nvPr/>
            </p:nvSpPr>
            <p:spPr bwMode="auto">
              <a:xfrm>
                <a:off x="4233" y="2962"/>
                <a:ext cx="363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Arial"/>
                  </a:rPr>
                  <a:t>ASG</a:t>
                </a:r>
              </a:p>
            </p:txBody>
          </p:sp>
          <p:sp>
            <p:nvSpPr>
              <p:cNvPr id="33846" name="Oval 54"/>
              <p:cNvSpPr>
                <a:spLocks noChangeArrowheads="1"/>
              </p:cNvSpPr>
              <p:nvPr/>
            </p:nvSpPr>
            <p:spPr bwMode="auto">
              <a:xfrm>
                <a:off x="4080" y="2959"/>
                <a:ext cx="664" cy="21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</p:grpSp>
      <p:sp>
        <p:nvSpPr>
          <p:cNvPr id="42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257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650961" y="3451106"/>
            <a:ext cx="10186988" cy="42545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2800" u="sng" dirty="0" smtClean="0"/>
              <a:t>If </a:t>
            </a:r>
            <a:r>
              <a:rPr lang="en-US" sz="2800" u="sng" dirty="0"/>
              <a:t>the query graph is not connected</a:t>
            </a:r>
            <a:r>
              <a:rPr lang="en-US" sz="2800" dirty="0"/>
              <a:t>, the query may be wrong or use Cartesian </a:t>
            </a:r>
            <a:r>
              <a:rPr lang="en-US" sz="2800" dirty="0" smtClean="0"/>
              <a:t>product.</a:t>
            </a:r>
          </a:p>
          <a:p>
            <a:pPr marL="0" indent="0">
              <a:buNone/>
            </a:pPr>
            <a:endParaRPr lang="en-US" sz="2800" dirty="0"/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sz="2800" b="1" dirty="0">
                <a:latin typeface="Courier New"/>
              </a:rPr>
              <a:t>SELECT</a:t>
            </a:r>
            <a:r>
              <a:rPr lang="en-US" sz="2800" dirty="0">
                <a:latin typeface="Courier New"/>
              </a:rPr>
              <a:t>	ENAME,RESP</a:t>
            </a:r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sz="2800" b="1" dirty="0">
                <a:latin typeface="Courier New"/>
              </a:rPr>
              <a:t>FROM</a:t>
            </a:r>
            <a:r>
              <a:rPr lang="en-US" sz="2800" dirty="0">
                <a:latin typeface="Courier New"/>
              </a:rPr>
              <a:t>	EMP, ASG, PROJ</a:t>
            </a:r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sz="2800" b="1" dirty="0">
                <a:latin typeface="Courier New"/>
              </a:rPr>
              <a:t>WHERE</a:t>
            </a:r>
            <a:r>
              <a:rPr lang="en-US" sz="2800" dirty="0">
                <a:latin typeface="Courier New"/>
              </a:rPr>
              <a:t>	EMP.ENO = ASG.ENO </a:t>
            </a:r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sz="2800" b="1" dirty="0">
                <a:latin typeface="Courier New"/>
              </a:rPr>
              <a:t>AND	</a:t>
            </a:r>
            <a:r>
              <a:rPr lang="en-US" sz="2800" dirty="0">
                <a:latin typeface="Courier New"/>
              </a:rPr>
              <a:t>PNAME = "CAD/CAM" </a:t>
            </a:r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sz="2800" b="1" dirty="0">
                <a:latin typeface="Courier New"/>
              </a:rPr>
              <a:t>AND	</a:t>
            </a:r>
            <a:r>
              <a:rPr lang="en-US" sz="2800" dirty="0">
                <a:latin typeface="Courier New"/>
              </a:rPr>
              <a:t>DUR &gt; 36</a:t>
            </a:r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sz="2800" b="1" dirty="0">
                <a:latin typeface="Courier New"/>
              </a:rPr>
              <a:t>AND</a:t>
            </a:r>
            <a:r>
              <a:rPr lang="en-US" sz="2800" dirty="0">
                <a:latin typeface="Courier New"/>
              </a:rPr>
              <a:t>	TITLE = "Programmer"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161953" y="6768441"/>
            <a:ext cx="5317111" cy="2356831"/>
            <a:chOff x="4346223" y="6768441"/>
            <a:chExt cx="5317111" cy="2356831"/>
          </a:xfrm>
        </p:grpSpPr>
        <p:sp>
          <p:nvSpPr>
            <p:cNvPr id="34860" name="Line 44"/>
            <p:cNvSpPr>
              <a:spLocks noChangeShapeType="1"/>
            </p:cNvSpPr>
            <p:nvPr/>
          </p:nvSpPr>
          <p:spPr bwMode="auto">
            <a:xfrm>
              <a:off x="5104836" y="8152460"/>
              <a:ext cx="650240" cy="4741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4861" name="Rectangle 45"/>
            <p:cNvSpPr>
              <a:spLocks noChangeArrowheads="1"/>
            </p:cNvSpPr>
            <p:nvPr/>
          </p:nvSpPr>
          <p:spPr bwMode="auto">
            <a:xfrm>
              <a:off x="7342294" y="8734966"/>
              <a:ext cx="2321040" cy="3903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PNAME=“CAD/CAM”</a:t>
              </a:r>
            </a:p>
          </p:txBody>
        </p:sp>
        <p:sp>
          <p:nvSpPr>
            <p:cNvPr id="34862" name="Rectangle 46"/>
            <p:cNvSpPr>
              <a:spLocks noChangeArrowheads="1"/>
            </p:cNvSpPr>
            <p:nvPr/>
          </p:nvSpPr>
          <p:spPr bwMode="auto">
            <a:xfrm>
              <a:off x="4416213" y="8398557"/>
              <a:ext cx="1038211" cy="3903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ENAME</a:t>
              </a:r>
            </a:p>
          </p:txBody>
        </p:sp>
        <p:sp>
          <p:nvSpPr>
            <p:cNvPr id="34865" name="Oval 49"/>
            <p:cNvSpPr>
              <a:spLocks noChangeArrowheads="1"/>
            </p:cNvSpPr>
            <p:nvPr/>
          </p:nvSpPr>
          <p:spPr bwMode="auto">
            <a:xfrm>
              <a:off x="5624125" y="8488868"/>
              <a:ext cx="1499164" cy="48768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4866" name="Rectangle 50"/>
            <p:cNvSpPr>
              <a:spLocks noChangeArrowheads="1"/>
            </p:cNvSpPr>
            <p:nvPr/>
          </p:nvSpPr>
          <p:spPr bwMode="auto">
            <a:xfrm>
              <a:off x="5676659" y="8495643"/>
              <a:ext cx="1396356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Arial"/>
                </a:rPr>
                <a:t>RESULT</a:t>
              </a:r>
            </a:p>
          </p:txBody>
        </p:sp>
        <p:sp>
          <p:nvSpPr>
            <p:cNvPr id="34867" name="Line 51"/>
            <p:cNvSpPr>
              <a:spLocks noChangeShapeType="1"/>
            </p:cNvSpPr>
            <p:nvPr/>
          </p:nvSpPr>
          <p:spPr bwMode="auto">
            <a:xfrm>
              <a:off x="6378223" y="7249348"/>
              <a:ext cx="0" cy="1219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4868" name="Rectangle 52"/>
            <p:cNvSpPr>
              <a:spLocks noChangeArrowheads="1"/>
            </p:cNvSpPr>
            <p:nvPr/>
          </p:nvSpPr>
          <p:spPr bwMode="auto">
            <a:xfrm>
              <a:off x="6303716" y="7748317"/>
              <a:ext cx="851941" cy="3903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Arial"/>
                </a:rPr>
                <a:t>RESP</a:t>
              </a:r>
            </a:p>
          </p:txBody>
        </p:sp>
        <p:grpSp>
          <p:nvGrpSpPr>
            <p:cNvPr id="34869" name="Group 53"/>
            <p:cNvGrpSpPr>
              <a:grpSpLocks/>
            </p:cNvGrpSpPr>
            <p:nvPr/>
          </p:nvGrpSpPr>
          <p:grpSpPr bwMode="auto">
            <a:xfrm>
              <a:off x="5646703" y="6768441"/>
              <a:ext cx="1499164" cy="487680"/>
              <a:chOff x="1488" y="2968"/>
              <a:chExt cx="664" cy="216"/>
            </a:xfrm>
          </p:grpSpPr>
          <p:sp>
            <p:nvSpPr>
              <p:cNvPr id="34870" name="Rectangle 54"/>
              <p:cNvSpPr>
                <a:spLocks noChangeArrowheads="1"/>
              </p:cNvSpPr>
              <p:nvPr/>
            </p:nvSpPr>
            <p:spPr bwMode="auto">
              <a:xfrm>
                <a:off x="1641" y="2971"/>
                <a:ext cx="363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Arial"/>
                  </a:rPr>
                  <a:t>ASG</a:t>
                </a:r>
              </a:p>
            </p:txBody>
          </p:sp>
          <p:sp>
            <p:nvSpPr>
              <p:cNvPr id="34871" name="Oval 55"/>
              <p:cNvSpPr>
                <a:spLocks noChangeArrowheads="1"/>
              </p:cNvSpPr>
              <p:nvPr/>
            </p:nvSpPr>
            <p:spPr bwMode="auto">
              <a:xfrm>
                <a:off x="1488" y="2968"/>
                <a:ext cx="664" cy="21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  <p:grpSp>
          <p:nvGrpSpPr>
            <p:cNvPr id="34872" name="Group 56"/>
            <p:cNvGrpSpPr>
              <a:grpSpLocks/>
            </p:cNvGrpSpPr>
            <p:nvPr/>
          </p:nvGrpSpPr>
          <p:grpSpPr bwMode="auto">
            <a:xfrm>
              <a:off x="7290365" y="7651233"/>
              <a:ext cx="1499164" cy="487680"/>
              <a:chOff x="2216" y="3275"/>
              <a:chExt cx="664" cy="216"/>
            </a:xfrm>
          </p:grpSpPr>
          <p:sp>
            <p:nvSpPr>
              <p:cNvPr id="34873" name="Rectangle 57"/>
              <p:cNvSpPr>
                <a:spLocks noChangeArrowheads="1"/>
              </p:cNvSpPr>
              <p:nvPr/>
            </p:nvSpPr>
            <p:spPr bwMode="auto">
              <a:xfrm>
                <a:off x="2336" y="3278"/>
                <a:ext cx="429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Arial"/>
                  </a:rPr>
                  <a:t>PROJ</a:t>
                </a:r>
              </a:p>
            </p:txBody>
          </p:sp>
          <p:sp>
            <p:nvSpPr>
              <p:cNvPr id="34874" name="Oval 58"/>
              <p:cNvSpPr>
                <a:spLocks noChangeArrowheads="1"/>
              </p:cNvSpPr>
              <p:nvPr/>
            </p:nvSpPr>
            <p:spPr bwMode="auto">
              <a:xfrm>
                <a:off x="2216" y="3275"/>
                <a:ext cx="664" cy="21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  <p:grpSp>
          <p:nvGrpSpPr>
            <p:cNvPr id="34875" name="Group 59"/>
            <p:cNvGrpSpPr>
              <a:grpSpLocks/>
            </p:cNvGrpSpPr>
            <p:nvPr/>
          </p:nvGrpSpPr>
          <p:grpSpPr bwMode="auto">
            <a:xfrm>
              <a:off x="4346223" y="7651233"/>
              <a:ext cx="1499164" cy="487680"/>
              <a:chOff x="912" y="3312"/>
              <a:chExt cx="664" cy="216"/>
            </a:xfrm>
          </p:grpSpPr>
          <p:sp>
            <p:nvSpPr>
              <p:cNvPr id="34876" name="Rectangle 60"/>
              <p:cNvSpPr>
                <a:spLocks noChangeArrowheads="1"/>
              </p:cNvSpPr>
              <p:nvPr/>
            </p:nvSpPr>
            <p:spPr bwMode="auto">
              <a:xfrm>
                <a:off x="1063" y="3315"/>
                <a:ext cx="362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Arial"/>
                  </a:rPr>
                  <a:t>EMP</a:t>
                </a:r>
              </a:p>
            </p:txBody>
          </p:sp>
          <p:sp>
            <p:nvSpPr>
              <p:cNvPr id="34877" name="Oval 61"/>
              <p:cNvSpPr>
                <a:spLocks noChangeArrowheads="1"/>
              </p:cNvSpPr>
              <p:nvPr/>
            </p:nvSpPr>
            <p:spPr bwMode="auto">
              <a:xfrm>
                <a:off x="912" y="3312"/>
                <a:ext cx="664" cy="21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  <p:sp>
          <p:nvSpPr>
            <p:cNvPr id="34878" name="Line 62"/>
            <p:cNvSpPr>
              <a:spLocks noChangeShapeType="1"/>
            </p:cNvSpPr>
            <p:nvPr/>
          </p:nvSpPr>
          <p:spPr bwMode="auto">
            <a:xfrm flipH="1">
              <a:off x="4985173" y="7217740"/>
              <a:ext cx="975360" cy="41543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4879" name="Freeform 63"/>
            <p:cNvSpPr>
              <a:spLocks/>
            </p:cNvSpPr>
            <p:nvPr/>
          </p:nvSpPr>
          <p:spPr bwMode="auto">
            <a:xfrm>
              <a:off x="7710312" y="8147945"/>
              <a:ext cx="451556" cy="474133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" y="104"/>
                </a:cxn>
                <a:cxn ang="0">
                  <a:pos x="24" y="184"/>
                </a:cxn>
                <a:cxn ang="0">
                  <a:pos x="110" y="210"/>
                </a:cxn>
                <a:cxn ang="0">
                  <a:pos x="170" y="184"/>
                </a:cxn>
                <a:cxn ang="0">
                  <a:pos x="196" y="104"/>
                </a:cxn>
                <a:cxn ang="0">
                  <a:pos x="142" y="0"/>
                </a:cxn>
              </a:cxnLst>
              <a:rect l="0" t="0" r="r" b="b"/>
              <a:pathLst>
                <a:path w="200" h="210">
                  <a:moveTo>
                    <a:pt x="46" y="0"/>
                  </a:moveTo>
                  <a:cubicBezTo>
                    <a:pt x="38" y="17"/>
                    <a:pt x="7" y="73"/>
                    <a:pt x="4" y="104"/>
                  </a:cubicBezTo>
                  <a:cubicBezTo>
                    <a:pt x="0" y="134"/>
                    <a:pt x="6" y="166"/>
                    <a:pt x="24" y="184"/>
                  </a:cubicBezTo>
                  <a:cubicBezTo>
                    <a:pt x="41" y="201"/>
                    <a:pt x="85" y="210"/>
                    <a:pt x="110" y="210"/>
                  </a:cubicBezTo>
                  <a:cubicBezTo>
                    <a:pt x="134" y="210"/>
                    <a:pt x="155" y="201"/>
                    <a:pt x="170" y="184"/>
                  </a:cubicBezTo>
                  <a:cubicBezTo>
                    <a:pt x="184" y="166"/>
                    <a:pt x="200" y="134"/>
                    <a:pt x="196" y="104"/>
                  </a:cubicBezTo>
                  <a:cubicBezTo>
                    <a:pt x="191" y="73"/>
                    <a:pt x="153" y="21"/>
                    <a:pt x="142" y="0"/>
                  </a:cubicBez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64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Simplification</a:t>
            </a:r>
          </a:p>
        </p:txBody>
      </p:sp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957784" y="3292624"/>
            <a:ext cx="6048672" cy="6264696"/>
          </a:xfrm>
          <a:noFill/>
        </p:spPr>
        <p:txBody>
          <a:bodyPr>
            <a:noAutofit/>
          </a:bodyPr>
          <a:lstStyle/>
          <a:p>
            <a:pPr marL="505734" indent="-505734">
              <a:spcBef>
                <a:spcPts val="600"/>
              </a:spcBef>
              <a:spcAft>
                <a:spcPts val="60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simplify?</a:t>
            </a:r>
          </a:p>
          <a:p>
            <a:pPr marL="1174026" lvl="1" indent="-523796">
              <a:spcBef>
                <a:spcPts val="600"/>
              </a:spcBef>
              <a:spcAft>
                <a:spcPts val="60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the example</a:t>
            </a:r>
          </a:p>
          <a:p>
            <a:pPr marL="505734" indent="-505734">
              <a:spcBef>
                <a:spcPts val="600"/>
              </a:spcBef>
              <a:spcAft>
                <a:spcPts val="60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How? Use transformation rules</a:t>
            </a:r>
          </a:p>
          <a:p>
            <a:pPr marL="1174026" lvl="1" indent="-523796">
              <a:spcBef>
                <a:spcPts val="600"/>
              </a:spcBef>
              <a:spcAft>
                <a:spcPts val="60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 of redundancy</a:t>
            </a:r>
          </a:p>
          <a:p>
            <a:pPr marL="1788132" lvl="2" indent="-487672">
              <a:spcBef>
                <a:spcPts val="600"/>
              </a:spcBef>
              <a:spcAft>
                <a:spcPts val="60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idempotency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026" lvl="1" indent="-523796">
              <a:spcBef>
                <a:spcPts val="600"/>
              </a:spcBef>
              <a:spcAft>
                <a:spcPts val="60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transitivity</a:t>
            </a:r>
          </a:p>
          <a:p>
            <a:pPr marL="1174026" lvl="1" indent="-523796">
              <a:spcBef>
                <a:spcPts val="600"/>
              </a:spcBef>
              <a:spcAft>
                <a:spcPts val="60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integrity rules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6456" y="3580655"/>
            <a:ext cx="5001768" cy="600212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90117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2461</TotalTime>
  <Pages>0</Pages>
  <Words>1998</Words>
  <Characters>0</Characters>
  <Application>Microsoft Office PowerPoint</Application>
  <PresentationFormat>Custom</PresentationFormat>
  <Lines>0</Lines>
  <Paragraphs>500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6" baseType="lpstr">
      <vt:lpstr>Monotype Sorts</vt:lpstr>
      <vt:lpstr>ＭＳ ゴシック</vt:lpstr>
      <vt:lpstr>MS PGothic</vt:lpstr>
      <vt:lpstr>Palatino</vt:lpstr>
      <vt:lpstr>Σψμβολ</vt:lpstr>
      <vt:lpstr>ヒラギノ明朝 ProN W3</vt:lpstr>
      <vt:lpstr>Arial</vt:lpstr>
      <vt:lpstr>Book Antiqua</vt:lpstr>
      <vt:lpstr>Calibri</vt:lpstr>
      <vt:lpstr>Century Gothic</vt:lpstr>
      <vt:lpstr>Century Schoolbook</vt:lpstr>
      <vt:lpstr>Courier New</vt:lpstr>
      <vt:lpstr>Symbol</vt:lpstr>
      <vt:lpstr>Times New Roman</vt:lpstr>
      <vt:lpstr>Wingdings</vt:lpstr>
      <vt:lpstr>Wingdings 3</vt:lpstr>
      <vt:lpstr>Ion Boardroom</vt:lpstr>
      <vt:lpstr>Outline</vt:lpstr>
      <vt:lpstr>Query Optimization Issues – Replicated Fragments</vt:lpstr>
      <vt:lpstr>Distributed Query Processing Methodology</vt:lpstr>
      <vt:lpstr>Step 1 – Query Decomposition</vt:lpstr>
      <vt:lpstr>Normalization</vt:lpstr>
      <vt:lpstr>Analysis</vt:lpstr>
      <vt:lpstr>Analysis – Example</vt:lpstr>
      <vt:lpstr>Analysis</vt:lpstr>
      <vt:lpstr>Simplification</vt:lpstr>
      <vt:lpstr>Simplification – Example</vt:lpstr>
      <vt:lpstr>Restructuring</vt:lpstr>
      <vt:lpstr>Restructuring – Transformation Rules</vt:lpstr>
      <vt:lpstr>Restructuring – Transformation Rules</vt:lpstr>
      <vt:lpstr>Example</vt:lpstr>
      <vt:lpstr>Equivalent Queries</vt:lpstr>
      <vt:lpstr>Restructuring</vt:lpstr>
      <vt:lpstr>Step 2 – Data Localization</vt:lpstr>
      <vt:lpstr>Example</vt:lpstr>
      <vt:lpstr>Provides Parallellism</vt:lpstr>
      <vt:lpstr>Eliminates Unnecessary Work</vt:lpstr>
      <vt:lpstr>Reduction for Primary Horizontal Fragmentation (PHF)</vt:lpstr>
      <vt:lpstr>Reduction for PHF</vt:lpstr>
      <vt:lpstr>Reduction for PHF</vt:lpstr>
      <vt:lpstr>Reduction for VF</vt:lpstr>
      <vt:lpstr>Reduction for DHF</vt:lpstr>
      <vt:lpstr>Reduction for DHF</vt:lpstr>
      <vt:lpstr>Reduction for DHF</vt:lpstr>
      <vt:lpstr>Reduction for Hybrid Fragmentation</vt:lpstr>
      <vt:lpstr>Reduction for HF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>Yang, T. Andrew</dc:creator>
  <cp:keywords/>
  <dc:description/>
  <cp:lastModifiedBy>andrew</cp:lastModifiedBy>
  <cp:revision>387</cp:revision>
  <dcterms:modified xsi:type="dcterms:W3CDTF">2020-03-31T03:49:50Z</dcterms:modified>
</cp:coreProperties>
</file>