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05" r:id="rId1"/>
  </p:sldMasterIdLst>
  <p:notesMasterIdLst>
    <p:notesMasterId r:id="rId20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5" r:id="rId17"/>
    <p:sldId id="276" r:id="rId18"/>
    <p:sldId id="273" r:id="rId19"/>
  </p:sldIdLst>
  <p:sldSz cx="13004800" cy="975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71A9"/>
    <a:srgbClr val="00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87" autoAdjust="0"/>
  </p:normalViewPr>
  <p:slideViewPr>
    <p:cSldViewPr>
      <p:cViewPr varScale="1">
        <p:scale>
          <a:sx n="40" d="100"/>
          <a:sy n="40" d="100"/>
        </p:scale>
        <p:origin x="1464" y="3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ook Antiqua"/>
              </a:defRPr>
            </a:lvl1pPr>
          </a:lstStyle>
          <a:p>
            <a:fld id="{379F297C-D7C6-6C48-A753-BCA696D45D54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ook Antiqua"/>
              </a:defRPr>
            </a:lvl1pPr>
          </a:lstStyle>
          <a:p>
            <a:fld id="{D0A160C8-9684-D044-86BA-20D5C5FBA4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748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s.google.com/books?id=mjDyBwAAQBAJ&amp;pg=PA136&amp;dq=%22data+shipping%22&amp;hl=en&amp;newbks=1&amp;newbks_redir=0&amp;sa=X&amp;ved=2ahUKEwiqisuV0v3nAhUOQ6wKHTPPDLwQ6AEwAnoECAQQAg#v=onepage&amp;q=%22data%20shipping%22&amp;f=false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53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027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34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581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523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013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*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Handbook on Data Management in Information Systems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2003</a:t>
            </a:r>
            <a:endParaRPr lang="en-US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hlinkClick r:id="rId3"/>
              </a:rPr>
              <a:t>https://books.google.com/books?id=mjDyBwAAQBAJ&amp;pg=PA136&amp;dq=%22data+shipping%22&amp;hl=en&amp;newbks=1&amp;newbks_redir=0&amp;sa=X&amp;ved=2ahUKEwiqisuV0v3nAhUOQ6wKHTPPDLwQ6AEwAnoECAQQAg#v=onepage&amp;q=%22data%20shipping%22&amp;f=false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160C8-9684-D044-86BA-20D5C5FBA48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0195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263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905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992516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064381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173698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89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05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65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75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Log n </a:t>
            </a:r>
            <a:r>
              <a:rPr lang="fr-FR" dirty="0" err="1" smtClean="0"/>
              <a:t>because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assumed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binary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operations</a:t>
            </a:r>
            <a:r>
              <a:rPr lang="fr-FR" baseline="0" dirty="0" smtClean="0"/>
              <a:t> (</a:t>
            </a:r>
            <a:r>
              <a:rPr lang="fr-FR" baseline="0" dirty="0" err="1" smtClean="0"/>
              <a:t>such</a:t>
            </a:r>
            <a:r>
              <a:rPr lang="fr-FR" baseline="0" dirty="0" smtClean="0"/>
              <a:t> as </a:t>
            </a:r>
            <a:r>
              <a:rPr lang="fr-FR" baseline="0" dirty="0" err="1" smtClean="0"/>
              <a:t>project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duplicate </a:t>
            </a:r>
            <a:r>
              <a:rPr lang="fr-FR" baseline="0" dirty="0" err="1" smtClean="0"/>
              <a:t>elimination</a:t>
            </a:r>
            <a:r>
              <a:rPr lang="fr-FR" baseline="0" dirty="0" smtClean="0"/>
              <a:t>) </a:t>
            </a:r>
            <a:r>
              <a:rPr lang="fr-FR" baseline="0" dirty="0" err="1" smtClean="0"/>
              <a:t>can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benefit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from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comparison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attributes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sorted</a:t>
            </a:r>
            <a:r>
              <a:rPr lang="fr-FR" baseline="0" dirty="0" smtClean="0"/>
              <a:t>. </a:t>
            </a:r>
            <a:r>
              <a:rPr lang="fr-FR" baseline="0" dirty="0" err="1" smtClean="0"/>
              <a:t>Hint</a:t>
            </a:r>
            <a:r>
              <a:rPr lang="fr-FR" baseline="0" dirty="0" smtClean="0"/>
              <a:t>: </a:t>
            </a:r>
            <a:r>
              <a:rPr lang="fr-FR" baseline="0" dirty="0" err="1" smtClean="0"/>
              <a:t>complexity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binary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search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log n.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87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15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2271" y="3166583"/>
            <a:ext cx="8416255" cy="3627914"/>
          </a:xfrm>
        </p:spPr>
        <p:txBody>
          <a:bodyPr anchor="b"/>
          <a:lstStyle>
            <a:lvl1pPr>
              <a:defRPr sz="6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2271" y="6794496"/>
            <a:ext cx="8416255" cy="1225131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663937" y="2600961"/>
            <a:ext cx="1408852" cy="325204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8183229-EE44-4BD7-863C-21EB8A6A73E7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869274" y="4642714"/>
            <a:ext cx="5489486" cy="325205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7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2" y="7056290"/>
            <a:ext cx="9133517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2272" y="975360"/>
            <a:ext cx="9133517" cy="48768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232270" y="7862318"/>
            <a:ext cx="9133517" cy="702168"/>
          </a:xfrm>
        </p:spPr>
        <p:txBody>
          <a:bodyPr>
            <a:normAutofit/>
          </a:bodyPr>
          <a:lstStyle>
            <a:lvl1pPr marL="0" indent="0">
              <a:buNone/>
              <a:defRPr sz="1707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32FC-E18A-4613-BD81-D8B6747FE39D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71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1" y="1318542"/>
            <a:ext cx="9133518" cy="2407424"/>
          </a:xfrm>
        </p:spPr>
        <p:txBody>
          <a:bodyPr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2271" y="4960745"/>
            <a:ext cx="9133518" cy="3607974"/>
          </a:xfrm>
        </p:spPr>
        <p:txBody>
          <a:bodyPr anchor="ctr">
            <a:normAutofit/>
          </a:bodyPr>
          <a:lstStyle>
            <a:lvl1pPr marL="0" indent="0">
              <a:buNone/>
              <a:defRPr sz="2560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60FB1-F8CA-4977-AA9D-2A199C3CE9B2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16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920790" y="926848"/>
            <a:ext cx="855596" cy="1843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378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10054284" y="4124860"/>
            <a:ext cx="880445" cy="1843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378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353" y="1318542"/>
            <a:ext cx="8761436" cy="4099099"/>
          </a:xfrm>
        </p:spPr>
        <p:txBody>
          <a:bodyPr anchor="ctr"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73018" y="5417640"/>
            <a:ext cx="8030070" cy="473761"/>
          </a:xfrm>
        </p:spPr>
        <p:txBody>
          <a:bodyPr>
            <a:normAutofit/>
          </a:bodyPr>
          <a:lstStyle>
            <a:lvl1pPr marL="0" indent="0">
              <a:buNone/>
              <a:defRPr lang="en-US" sz="1991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2271" y="7112272"/>
            <a:ext cx="9022113" cy="1437325"/>
          </a:xfrm>
        </p:spPr>
        <p:txBody>
          <a:bodyPr anchor="ctr">
            <a:normAutofit/>
          </a:bodyPr>
          <a:lstStyle>
            <a:lvl1pPr marL="0" indent="0">
              <a:buNone/>
              <a:defRPr sz="2560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8C68-0034-43EE-8AE6-31B66FA904EE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32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1" y="2926080"/>
            <a:ext cx="9133518" cy="2980267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272" y="7146537"/>
            <a:ext cx="9133517" cy="1414956"/>
          </a:xfrm>
        </p:spPr>
        <p:txBody>
          <a:bodyPr anchor="t"/>
          <a:lstStyle>
            <a:lvl1pPr marL="0" indent="0" algn="l">
              <a:buNone/>
              <a:defRPr sz="2844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F381-9EA5-42B9-871A-37D07ED0590E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425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1" y="1318542"/>
            <a:ext cx="9135777" cy="1009584"/>
          </a:xfrm>
        </p:spPr>
        <p:txBody>
          <a:bodyPr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270" y="3540196"/>
            <a:ext cx="3290214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1232270" y="4475967"/>
            <a:ext cx="3290214" cy="4107898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3540" y="3540196"/>
            <a:ext cx="3298017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4847603" y="4475967"/>
            <a:ext cx="3298017" cy="4107898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474513" y="3540196"/>
            <a:ext cx="3298017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8477775" y="4475967"/>
            <a:ext cx="3294756" cy="4107898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685554" y="3540197"/>
            <a:ext cx="0" cy="504366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319319" y="3540197"/>
            <a:ext cx="0" cy="504366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BDB4-5993-4A19-9DA4-22D02935DE7B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938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0" y="1318542"/>
            <a:ext cx="9024370" cy="1009584"/>
          </a:xfrm>
        </p:spPr>
        <p:txBody>
          <a:bodyPr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270" y="5944314"/>
            <a:ext cx="3290214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449322" y="3540196"/>
            <a:ext cx="2865983" cy="20584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1232269" y="6880083"/>
            <a:ext cx="3290214" cy="1688634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378" y="5944313"/>
            <a:ext cx="3298017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053424" y="3540196"/>
            <a:ext cx="2865983" cy="20584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851378" y="6895230"/>
            <a:ext cx="3298017" cy="1688634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474513" y="5944314"/>
            <a:ext cx="3298017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687845" y="3540196"/>
            <a:ext cx="2865983" cy="20584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474513" y="6880083"/>
            <a:ext cx="3298017" cy="1688634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679138" y="3540197"/>
            <a:ext cx="0" cy="504366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319319" y="3540197"/>
            <a:ext cx="0" cy="504366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2E83-E3C9-4356-B69B-31DE9E11607A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598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39184" y="9085028"/>
            <a:ext cx="1408852" cy="325204"/>
          </a:xfrm>
        </p:spPr>
        <p:txBody>
          <a:bodyPr/>
          <a:lstStyle/>
          <a:p>
            <a:fld id="{595D34C1-3136-4B6C-B608-129A4675AF7B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4057" y="9085028"/>
            <a:ext cx="5489486" cy="325205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055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58" y="0"/>
            <a:ext cx="12971264" cy="9757579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590034" y="571968"/>
            <a:ext cx="6557248" cy="8609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847907" y="2511070"/>
            <a:ext cx="8527634" cy="4731462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13004800" cy="97536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82120" y="2059093"/>
            <a:ext cx="1583667" cy="65024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2694" y="2059093"/>
            <a:ext cx="6281865" cy="65024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0C07-454B-41AB-ADF0-C744DD4C43A0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5933" y="9053153"/>
            <a:ext cx="5489486" cy="325205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096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02" y="1318540"/>
            <a:ext cx="9022111" cy="1009586"/>
          </a:xfrm>
        </p:spPr>
        <p:txBody>
          <a:bodyPr anchor="ctr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4F19-612C-439D-A035-A49E6F867174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255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8049" y="3210792"/>
            <a:ext cx="4395622" cy="4295600"/>
          </a:xfrm>
        </p:spPr>
        <p:txBody>
          <a:bodyPr anchor="ctr"/>
          <a:lstStyle>
            <a:lvl1pPr algn="l">
              <a:defRPr sz="4551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0727" y="3210792"/>
            <a:ext cx="4384023" cy="4295600"/>
          </a:xfrm>
        </p:spPr>
        <p:txBody>
          <a:bodyPr anchor="ctr"/>
          <a:lstStyle>
            <a:lvl1pPr marL="0" indent="0" algn="l">
              <a:buNone/>
              <a:defRPr sz="2844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06EB-87AC-4A4C-B130-82A654649F75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29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2270" y="3540196"/>
            <a:ext cx="5172594" cy="502130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9937" y="3540200"/>
            <a:ext cx="5172594" cy="502129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A65F-AF50-4A7A-B273-DE3B3E6E0298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48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217" y="3540196"/>
            <a:ext cx="5167647" cy="1079879"/>
          </a:xfrm>
        </p:spPr>
        <p:txBody>
          <a:bodyPr anchor="b">
            <a:noAutofit/>
          </a:bodyPr>
          <a:lstStyle>
            <a:lvl1pPr marL="0" indent="0">
              <a:buNone/>
              <a:defRPr sz="341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2270" y="4620075"/>
            <a:ext cx="5172594" cy="394142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9938" y="3540196"/>
            <a:ext cx="5172592" cy="1076103"/>
          </a:xfrm>
        </p:spPr>
        <p:txBody>
          <a:bodyPr anchor="b">
            <a:noAutofit/>
          </a:bodyPr>
          <a:lstStyle>
            <a:lvl1pPr marL="0" indent="0">
              <a:buNone/>
              <a:defRPr sz="341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9937" y="4616299"/>
            <a:ext cx="5172594" cy="394519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4850-AA71-4C02-8A41-0DC431550F25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35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4AB9-4C24-4BE9-8E6D-DAA41A0BB093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34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30C1-439D-419B-8BF4-7D91E1F7DD31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516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0" y="2059094"/>
            <a:ext cx="3857906" cy="2127058"/>
          </a:xfrm>
        </p:spPr>
        <p:txBody>
          <a:bodyPr anchor="b"/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8030" y="2059093"/>
            <a:ext cx="5166720" cy="6502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232273" y="4390180"/>
            <a:ext cx="3857904" cy="4172375"/>
          </a:xfrm>
        </p:spPr>
        <p:txBody>
          <a:bodyPr/>
          <a:lstStyle>
            <a:lvl1pPr marL="0" indent="0">
              <a:buNone/>
              <a:defRPr sz="1991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55F-21A7-4732-B76C-8D0E79EFAA4C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9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1" y="1964644"/>
            <a:ext cx="4248304" cy="22397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17026" y="1878471"/>
            <a:ext cx="3969567" cy="59966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2271" y="4389120"/>
            <a:ext cx="4248304" cy="3486009"/>
          </a:xfrm>
        </p:spPr>
        <p:txBody>
          <a:bodyPr>
            <a:normAutofit/>
          </a:bodyPr>
          <a:lstStyle>
            <a:lvl1pPr marL="0" indent="0">
              <a:buNone/>
              <a:defRPr sz="1991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ADEE-8BB9-4016-AFB8-CFDE6339002E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27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232270" y="1318541"/>
            <a:ext cx="9024370" cy="10095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343" y="3540195"/>
            <a:ext cx="9024370" cy="5021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72542" y="9053153"/>
            <a:ext cx="1408852" cy="3252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80" b="1" i="0">
                <a:solidFill>
                  <a:schemeClr val="accent1"/>
                </a:solidFill>
              </a:defRPr>
            </a:lvl1pPr>
          </a:lstStyle>
          <a:p>
            <a:fld id="{9C3C6E28-1AF4-4120-8604-EECBA41DE406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0311" y="9053151"/>
            <a:ext cx="5489486" cy="325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8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75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  <p:sldLayoutId id="2147483820" r:id="rId15"/>
    <p:sldLayoutId id="2147483821" r:id="rId16"/>
    <p:sldLayoutId id="2147483822" r:id="rId17"/>
  </p:sldLayoutIdLst>
  <p:hf sldNum="0" hdr="0" ftr="0" dt="0"/>
  <p:txStyles>
    <p:titleStyle>
      <a:lvl1pPr algn="l" defTabSz="650230" rtl="0" eaLnBrk="1" latinLnBrk="0" hangingPunct="1">
        <a:spcBef>
          <a:spcPct val="0"/>
        </a:spcBef>
        <a:buNone/>
        <a:defRPr sz="4551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75345" indent="-403143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65483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55621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45758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80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4651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212750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53587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741760" y="2899087"/>
            <a:ext cx="10513168" cy="6658233"/>
          </a:xfrm>
          <a:ln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800" dirty="0" smtClean="0"/>
              <a:t>Introduction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Background</a:t>
            </a: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Distributed Database Design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Database Integration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Semantic Data Control</a:t>
            </a:r>
          </a:p>
          <a:p>
            <a:pPr>
              <a:lnSpc>
                <a:spcPct val="80000"/>
              </a:lnSpc>
            </a:pPr>
            <a:r>
              <a:rPr lang="en-US" sz="1800" dirty="0" smtClean="0">
                <a:solidFill>
                  <a:srgbClr val="1771A9"/>
                </a:solidFill>
              </a:rPr>
              <a:t>Distributed Query Processing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Overview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rgbClr val="1771A9"/>
                </a:solidFill>
              </a:rPr>
              <a:t>Query decomposition and localization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rgbClr val="1771A9"/>
                </a:solidFill>
              </a:rPr>
              <a:t>Distributed query optimization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Multidatabase Query Processing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Distributed Transaction Management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Data Replication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Parallel Database Systems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Distributed Object DBMS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Peer-to-Peer Data Management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Web Data Management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Current Issues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536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6124">
              <a:spcAft>
                <a:spcPts val="18"/>
              </a:spcAft>
              <a:tabLst>
                <a:tab pos="0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</a:tabLst>
            </a:pPr>
            <a:r>
              <a:rPr lang="en-US" dirty="0"/>
              <a:t>Query Optimization Issues – </a:t>
            </a:r>
            <a:r>
              <a:rPr lang="en-US" sz="3600" dirty="0"/>
              <a:t>Optimization Granularity</a:t>
            </a:r>
            <a:endParaRPr lang="en-US" sz="4400" dirty="0"/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1229342" y="3540194"/>
            <a:ext cx="10816771" cy="5959405"/>
          </a:xfrm>
          <a:noFill/>
        </p:spPr>
        <p:txBody>
          <a:bodyPr>
            <a:normAutofit/>
          </a:bodyPr>
          <a:lstStyle/>
          <a:p>
            <a:pPr marL="487672" indent="-487672">
              <a:lnSpc>
                <a:spcPts val="4124"/>
              </a:lnSpc>
              <a:spcAft>
                <a:spcPts val="2418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r>
              <a:rPr lang="en-US" sz="2800" dirty="0">
                <a:solidFill>
                  <a:srgbClr val="0000D4"/>
                </a:solidFill>
              </a:rPr>
              <a:t>Single query at a time</a:t>
            </a:r>
          </a:p>
          <a:p>
            <a:pPr marL="1144676" lvl="1" indent="-494446">
              <a:lnSpc>
                <a:spcPts val="3413"/>
              </a:lnSpc>
              <a:spcAft>
                <a:spcPts val="1991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r>
              <a:rPr lang="en-US" sz="3200" dirty="0"/>
              <a:t>Cannot use common intermediate </a:t>
            </a:r>
            <a:r>
              <a:rPr lang="en-US" sz="3200" dirty="0" smtClean="0"/>
              <a:t>results</a:t>
            </a:r>
          </a:p>
          <a:p>
            <a:pPr marL="650230" lvl="1" indent="0">
              <a:spcBef>
                <a:spcPts val="600"/>
              </a:spcBef>
              <a:spcAft>
                <a:spcPts val="600"/>
              </a:spcAft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endParaRPr lang="en-US" sz="2400" dirty="0"/>
          </a:p>
          <a:p>
            <a:pPr marL="487672" indent="-487672">
              <a:lnSpc>
                <a:spcPts val="4124"/>
              </a:lnSpc>
              <a:spcAft>
                <a:spcPts val="2418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r>
              <a:rPr lang="en-US" sz="2800" dirty="0">
                <a:solidFill>
                  <a:srgbClr val="0000D4"/>
                </a:solidFill>
              </a:rPr>
              <a:t>Multiple queries at a time</a:t>
            </a:r>
          </a:p>
          <a:p>
            <a:pPr marL="1144676" lvl="1" indent="-494446">
              <a:lnSpc>
                <a:spcPts val="3413"/>
              </a:lnSpc>
              <a:spcAft>
                <a:spcPts val="1991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r>
              <a:rPr lang="en-US" sz="3200" dirty="0"/>
              <a:t>Efficient if many similar queries</a:t>
            </a:r>
          </a:p>
          <a:p>
            <a:pPr marL="1144676" lvl="1" indent="-494446">
              <a:lnSpc>
                <a:spcPts val="3413"/>
              </a:lnSpc>
              <a:spcAft>
                <a:spcPts val="18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r>
              <a:rPr lang="en-US" sz="3200" dirty="0"/>
              <a:t>Decision space is much larger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534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Optimization Issues – </a:t>
            </a:r>
            <a:r>
              <a:rPr lang="en-US" sz="3600" dirty="0"/>
              <a:t>Optimization Timing</a:t>
            </a:r>
          </a:p>
        </p:txBody>
      </p:sp>
      <p:sp>
        <p:nvSpPr>
          <p:cNvPr id="190471" name="Rectangle 7"/>
          <p:cNvSpPr>
            <a:spLocks noGrp="1" noChangeArrowheads="1"/>
          </p:cNvSpPr>
          <p:nvPr>
            <p:ph idx="1"/>
          </p:nvPr>
        </p:nvSpPr>
        <p:spPr>
          <a:xfrm>
            <a:off x="885776" y="3364632"/>
            <a:ext cx="11521280" cy="610342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en-US" dirty="0"/>
              <a:t>Static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 smtClean="0"/>
              <a:t>Compilation-time optimization </a:t>
            </a:r>
            <a:r>
              <a:rPr lang="en-US" sz="28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800" dirty="0" smtClean="0"/>
              <a:t> optimize </a:t>
            </a:r>
            <a:r>
              <a:rPr lang="en-US" sz="2800" dirty="0"/>
              <a:t>prior to the execution</a:t>
            </a:r>
          </a:p>
          <a:p>
            <a:pPr marL="572202" lvl="1" indent="0">
              <a:lnSpc>
                <a:spcPct val="95000"/>
              </a:lnSpc>
              <a:spcBef>
                <a:spcPct val="5000"/>
              </a:spcBef>
              <a:buNone/>
            </a:pPr>
            <a:r>
              <a:rPr lang="en-US" sz="2800" dirty="0" smtClean="0"/>
              <a:t>+ The </a:t>
            </a:r>
            <a:r>
              <a:rPr lang="en-US" sz="2800" dirty="0"/>
              <a:t>size of the intermediate </a:t>
            </a:r>
            <a:r>
              <a:rPr lang="en-US" sz="2800" dirty="0" smtClean="0"/>
              <a:t>results are estimated (using database statistics).</a:t>
            </a:r>
          </a:p>
          <a:p>
            <a:pPr lvl="2">
              <a:lnSpc>
                <a:spcPct val="95000"/>
              </a:lnSpc>
              <a:spcBef>
                <a:spcPct val="5000"/>
              </a:spcBef>
            </a:pPr>
            <a:r>
              <a:rPr lang="en-US" sz="2515" dirty="0" smtClean="0"/>
              <a:t>Errors in the estimates may lead to suboptimal strategies.</a:t>
            </a:r>
            <a:endParaRPr lang="en-US" sz="2515" dirty="0"/>
          </a:p>
          <a:p>
            <a:pPr marL="572202" lvl="1" indent="0">
              <a:lnSpc>
                <a:spcPct val="95000"/>
              </a:lnSpc>
              <a:spcBef>
                <a:spcPct val="5000"/>
              </a:spcBef>
              <a:buNone/>
            </a:pPr>
            <a:r>
              <a:rPr lang="en-US" sz="2800" dirty="0" smtClean="0"/>
              <a:t>- The optimization cost can </a:t>
            </a:r>
            <a:r>
              <a:rPr lang="en-US" sz="2800" dirty="0"/>
              <a:t>amortize over </a:t>
            </a:r>
            <a:r>
              <a:rPr lang="en-US" sz="2800" dirty="0" smtClean="0"/>
              <a:t>multiple executions.</a:t>
            </a:r>
          </a:p>
          <a:p>
            <a:pPr marL="572202" lvl="1" indent="0">
              <a:lnSpc>
                <a:spcPct val="95000"/>
              </a:lnSpc>
              <a:spcBef>
                <a:spcPct val="5000"/>
              </a:spcBef>
              <a:buNone/>
            </a:pPr>
            <a:endParaRPr lang="en-US" sz="2800" dirty="0"/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en-US" dirty="0"/>
              <a:t>Dynamic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 smtClean="0"/>
              <a:t>Run-time </a:t>
            </a:r>
            <a:r>
              <a:rPr lang="en-US" sz="2800" dirty="0"/>
              <a:t>optimization</a:t>
            </a:r>
          </a:p>
          <a:p>
            <a:pPr marL="572202" lvl="1" indent="0">
              <a:lnSpc>
                <a:spcPct val="95000"/>
              </a:lnSpc>
              <a:spcBef>
                <a:spcPct val="5000"/>
              </a:spcBef>
              <a:buNone/>
            </a:pPr>
            <a:r>
              <a:rPr lang="en-US" sz="2800" dirty="0" smtClean="0"/>
              <a:t>+ Exact </a:t>
            </a:r>
            <a:r>
              <a:rPr lang="en-US" sz="2800" dirty="0"/>
              <a:t>information on the intermediate relation </a:t>
            </a:r>
            <a:r>
              <a:rPr lang="en-US" sz="2800" dirty="0" smtClean="0"/>
              <a:t>sizes </a:t>
            </a:r>
            <a:r>
              <a:rPr lang="en-US" sz="2800" dirty="0" smtClean="0">
                <a:sym typeface="Wingdings" panose="05000000000000000000" pitchFamily="2" charset="2"/>
              </a:rPr>
              <a:t> Estimation errors are minimized.</a:t>
            </a:r>
            <a:endParaRPr lang="en-US" sz="2800" dirty="0"/>
          </a:p>
          <a:p>
            <a:pPr marL="572202" lvl="1" indent="0">
              <a:lnSpc>
                <a:spcPct val="95000"/>
              </a:lnSpc>
              <a:spcBef>
                <a:spcPct val="5000"/>
              </a:spcBef>
              <a:buNone/>
            </a:pPr>
            <a:r>
              <a:rPr lang="en-US" sz="2800" dirty="0" smtClean="0"/>
              <a:t>- Have </a:t>
            </a:r>
            <a:r>
              <a:rPr lang="en-US" sz="2800" dirty="0"/>
              <a:t>to </a:t>
            </a:r>
            <a:r>
              <a:rPr lang="en-US" sz="2800" dirty="0" smtClean="0"/>
              <a:t>re-optimize </a:t>
            </a:r>
            <a:r>
              <a:rPr lang="en-US" sz="2800" dirty="0"/>
              <a:t>for multiple </a:t>
            </a:r>
            <a:r>
              <a:rPr lang="en-US" sz="2800" dirty="0" smtClean="0"/>
              <a:t>executions of the same query</a:t>
            </a:r>
            <a:endParaRPr lang="en-US" sz="2800" dirty="0"/>
          </a:p>
          <a:p>
            <a:pPr marL="572202" lvl="1" indent="0">
              <a:lnSpc>
                <a:spcPct val="95000"/>
              </a:lnSpc>
              <a:spcBef>
                <a:spcPct val="5000"/>
              </a:spcBef>
              <a:buNone/>
            </a:pPr>
            <a:endParaRPr lang="en-US" sz="2800" dirty="0"/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en-US" dirty="0"/>
              <a:t>Hybrid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/>
              <a:t>Compile using a static algorithm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/>
              <a:t>If the error in estimate sizes &gt; threshold, </a:t>
            </a:r>
            <a:r>
              <a:rPr lang="en-US" sz="2800" dirty="0" smtClean="0"/>
              <a:t>re-optimize </a:t>
            </a:r>
            <a:r>
              <a:rPr lang="en-US" sz="2800" dirty="0"/>
              <a:t>at run </a:t>
            </a:r>
            <a:r>
              <a:rPr lang="en-US" sz="2800" dirty="0" smtClean="0"/>
              <a:t>time.</a:t>
            </a:r>
            <a:endParaRPr lang="en-US" sz="2800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00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Optimization Issues – </a:t>
            </a:r>
            <a:r>
              <a:rPr lang="en-US" sz="3600" dirty="0" smtClean="0"/>
              <a:t>Statistics on the database</a:t>
            </a:r>
            <a:endParaRPr lang="en-US" dirty="0"/>
          </a:p>
        </p:txBody>
      </p:sp>
      <p:sp>
        <p:nvSpPr>
          <p:cNvPr id="191493" name="Rectangle 5"/>
          <p:cNvSpPr>
            <a:spLocks noGrp="1" noChangeArrowheads="1"/>
          </p:cNvSpPr>
          <p:nvPr>
            <p:ph idx="1"/>
          </p:nvPr>
        </p:nvSpPr>
        <p:spPr>
          <a:xfrm>
            <a:off x="1229342" y="3292624"/>
            <a:ext cx="10816771" cy="6192688"/>
          </a:xfrm>
        </p:spPr>
        <p:txBody>
          <a:bodyPr>
            <a:noAutofit/>
          </a:bodyPr>
          <a:lstStyle/>
          <a:p>
            <a:r>
              <a:rPr lang="en-US" sz="2400" dirty="0"/>
              <a:t>Relation</a:t>
            </a:r>
          </a:p>
          <a:p>
            <a:pPr lvl="1"/>
            <a:r>
              <a:rPr lang="en-US" sz="2400" dirty="0" smtClean="0"/>
              <a:t>Cardinality of relations (or fragments of relations)</a:t>
            </a:r>
            <a:endParaRPr lang="en-US" sz="2400" dirty="0"/>
          </a:p>
          <a:p>
            <a:pPr lvl="1"/>
            <a:r>
              <a:rPr lang="en-US" sz="2400" dirty="0"/>
              <a:t>Size of a </a:t>
            </a:r>
            <a:r>
              <a:rPr lang="en-US" sz="2400" dirty="0" err="1"/>
              <a:t>tuple</a:t>
            </a:r>
            <a:endParaRPr lang="en-US" sz="2400" dirty="0"/>
          </a:p>
          <a:p>
            <a:pPr lvl="1"/>
            <a:r>
              <a:rPr lang="en-US" sz="2400" dirty="0"/>
              <a:t>Fraction of tuples participating in a join with another relation</a:t>
            </a:r>
          </a:p>
          <a:p>
            <a:r>
              <a:rPr lang="en-US" sz="2400" dirty="0"/>
              <a:t>Attribute</a:t>
            </a:r>
          </a:p>
          <a:p>
            <a:pPr lvl="1"/>
            <a:r>
              <a:rPr lang="en-US" sz="2400" dirty="0"/>
              <a:t>Cardinality of domain</a:t>
            </a:r>
          </a:p>
          <a:p>
            <a:pPr lvl="1"/>
            <a:r>
              <a:rPr lang="en-US" sz="2400" dirty="0"/>
              <a:t>Actual number of distinct values</a:t>
            </a:r>
          </a:p>
          <a:p>
            <a:r>
              <a:rPr lang="en-US" sz="2400" dirty="0"/>
              <a:t>Common assumptions</a:t>
            </a:r>
          </a:p>
          <a:p>
            <a:pPr lvl="1"/>
            <a:r>
              <a:rPr lang="en-US" sz="2400" u="sng" dirty="0">
                <a:solidFill>
                  <a:schemeClr val="tx1"/>
                </a:solidFill>
              </a:rPr>
              <a:t>Independence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between different attribute values</a:t>
            </a:r>
          </a:p>
          <a:p>
            <a:pPr lvl="1"/>
            <a:r>
              <a:rPr lang="en-US" sz="2400" u="sng" dirty="0">
                <a:solidFill>
                  <a:schemeClr val="tx1"/>
                </a:solidFill>
              </a:rPr>
              <a:t>Uniform distribution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of attribute values within their </a:t>
            </a:r>
            <a:r>
              <a:rPr lang="en-US" sz="2400" dirty="0" smtClean="0"/>
              <a:t>domain</a:t>
            </a:r>
          </a:p>
          <a:p>
            <a:r>
              <a:rPr lang="en-US" sz="2400" dirty="0" smtClean="0"/>
              <a:t>Periodic updates of statistics to maintain accuracy</a:t>
            </a:r>
            <a:endParaRPr lang="en-US" sz="2400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72610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003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Query Optimization Issues – </a:t>
            </a:r>
            <a:r>
              <a:rPr lang="en-US" sz="3600" dirty="0"/>
              <a:t>Decision Sites</a:t>
            </a:r>
            <a:endParaRPr lang="en-US" sz="4400" dirty="0"/>
          </a:p>
        </p:txBody>
      </p:sp>
      <p:sp>
        <p:nvSpPr>
          <p:cNvPr id="192517" name="Rectangle 5"/>
          <p:cNvSpPr>
            <a:spLocks noGrp="1" noChangeArrowheads="1"/>
          </p:cNvSpPr>
          <p:nvPr>
            <p:ph idx="1"/>
          </p:nvPr>
        </p:nvSpPr>
        <p:spPr>
          <a:xfrm>
            <a:off x="1101800" y="3148608"/>
            <a:ext cx="10816771" cy="6532984"/>
          </a:xfrm>
        </p:spPr>
        <p:txBody>
          <a:bodyPr>
            <a:noAutofit/>
          </a:bodyPr>
          <a:lstStyle/>
          <a:p>
            <a:r>
              <a:rPr lang="en-US" sz="2400" dirty="0"/>
              <a:t>Centralized</a:t>
            </a:r>
          </a:p>
          <a:p>
            <a:pPr lvl="1"/>
            <a:r>
              <a:rPr lang="en-US" sz="2000" dirty="0"/>
              <a:t>Single site determines the “best” schedule</a:t>
            </a:r>
          </a:p>
          <a:p>
            <a:pPr lvl="1"/>
            <a:r>
              <a:rPr lang="en-US" sz="2000" dirty="0"/>
              <a:t>Simple</a:t>
            </a:r>
          </a:p>
          <a:p>
            <a:pPr lvl="1"/>
            <a:r>
              <a:rPr lang="en-US" sz="2000" dirty="0"/>
              <a:t>Need knowledge about the entire distributed </a:t>
            </a:r>
            <a:r>
              <a:rPr lang="en-US" sz="2000" dirty="0" smtClean="0"/>
              <a:t>database</a:t>
            </a:r>
          </a:p>
          <a:p>
            <a:pPr marL="572202" lvl="1" indent="0">
              <a:buNone/>
            </a:pPr>
            <a:endParaRPr lang="en-US" sz="1100" dirty="0"/>
          </a:p>
          <a:p>
            <a:r>
              <a:rPr lang="en-US" sz="2400" dirty="0"/>
              <a:t>Distributed</a:t>
            </a:r>
          </a:p>
          <a:p>
            <a:pPr lvl="1"/>
            <a:r>
              <a:rPr lang="en-US" sz="2000" dirty="0"/>
              <a:t>Cooperation among sites to determine the schedule</a:t>
            </a:r>
          </a:p>
          <a:p>
            <a:pPr lvl="1"/>
            <a:r>
              <a:rPr lang="en-US" sz="2000" dirty="0"/>
              <a:t>Need only local information</a:t>
            </a:r>
          </a:p>
          <a:p>
            <a:pPr lvl="1"/>
            <a:r>
              <a:rPr lang="en-US" sz="2000" dirty="0"/>
              <a:t>Cost of </a:t>
            </a:r>
            <a:r>
              <a:rPr lang="en-US" sz="2000" dirty="0" smtClean="0"/>
              <a:t>cooperation</a:t>
            </a:r>
          </a:p>
          <a:p>
            <a:pPr marL="572202" lvl="1" indent="0">
              <a:buNone/>
            </a:pPr>
            <a:endParaRPr lang="en-US" sz="1050" dirty="0"/>
          </a:p>
          <a:p>
            <a:r>
              <a:rPr lang="en-US" sz="2400" dirty="0"/>
              <a:t>Hybrid</a:t>
            </a:r>
          </a:p>
          <a:p>
            <a:pPr lvl="1"/>
            <a:r>
              <a:rPr lang="en-US" sz="2000" dirty="0"/>
              <a:t>One site determines the global schedule</a:t>
            </a:r>
          </a:p>
          <a:p>
            <a:pPr lvl="1"/>
            <a:r>
              <a:rPr lang="en-US" sz="2000" dirty="0"/>
              <a:t>Each site optimizes the local subqueries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z="3600" smtClean="0"/>
              <a:pPr/>
              <a:t>13</a:t>
            </a:fld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4954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Query Optimization Issues – </a:t>
            </a:r>
            <a:r>
              <a:rPr lang="en-US" sz="3600" dirty="0"/>
              <a:t>Network Topology</a:t>
            </a:r>
            <a:endParaRPr lang="en-US" sz="4400" dirty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>
          <a:xfrm>
            <a:off x="669752" y="3292624"/>
            <a:ext cx="11825786" cy="6259810"/>
          </a:xfrm>
          <a:noFill/>
        </p:spPr>
        <p:txBody>
          <a:bodyPr>
            <a:noAutofit/>
          </a:bodyPr>
          <a:lstStyle/>
          <a:p>
            <a:pPr marL="487672" indent="-487672">
              <a:lnSpc>
                <a:spcPts val="3271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dirty="0">
                <a:solidFill>
                  <a:srgbClr val="0000D4"/>
                </a:solidFill>
              </a:rPr>
              <a:t>Wide area networks </a:t>
            </a:r>
            <a:r>
              <a:rPr lang="en-US" sz="2400" dirty="0"/>
              <a:t>(WAN) – point-to-point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dirty="0" smtClean="0"/>
              <a:t>Characteristics: Low bandwidth, Low speed, High </a:t>
            </a:r>
            <a:r>
              <a:rPr lang="en-US" sz="2400" dirty="0"/>
              <a:t>protocol overhead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u="sng" dirty="0"/>
              <a:t>Communication cost</a:t>
            </a:r>
            <a:r>
              <a:rPr lang="en-US" sz="2400" dirty="0"/>
              <a:t> will dominate; ignore all other cost factors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u="sng" dirty="0"/>
              <a:t>Global schedule to minimize communication cost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dirty="0"/>
              <a:t>Local schedules according to centralized query </a:t>
            </a:r>
            <a:r>
              <a:rPr lang="en-US" sz="2400" dirty="0" smtClean="0"/>
              <a:t>optimization</a:t>
            </a:r>
          </a:p>
          <a:p>
            <a:pPr marL="650230" lvl="1" indent="0">
              <a:spcBef>
                <a:spcPts val="0"/>
              </a:spcBef>
              <a:spcAft>
                <a:spcPts val="0"/>
              </a:spcAft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endParaRPr lang="en-US" sz="1050" dirty="0"/>
          </a:p>
          <a:p>
            <a:pPr marL="487672" indent="-487672">
              <a:lnSpc>
                <a:spcPts val="3271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dirty="0">
                <a:solidFill>
                  <a:srgbClr val="0000D4"/>
                </a:solidFill>
              </a:rPr>
              <a:t>Local area networks </a:t>
            </a:r>
            <a:r>
              <a:rPr lang="en-US" sz="2400" dirty="0"/>
              <a:t>(LAN)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dirty="0"/>
              <a:t>Communication cost not that dominant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u="sng" dirty="0"/>
              <a:t>Total cost</a:t>
            </a:r>
            <a:r>
              <a:rPr lang="en-US" sz="2400" dirty="0"/>
              <a:t> function should be considered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dirty="0" smtClean="0"/>
              <a:t>LAN </a:t>
            </a:r>
            <a:r>
              <a:rPr lang="en-US" sz="2400" u="sng" dirty="0" smtClean="0"/>
              <a:t>broadcasting</a:t>
            </a:r>
            <a:r>
              <a:rPr lang="en-US" sz="2400" dirty="0" smtClean="0"/>
              <a:t> </a:t>
            </a:r>
            <a:r>
              <a:rPr lang="en-US" sz="2400" dirty="0"/>
              <a:t>can be exploited </a:t>
            </a:r>
            <a:r>
              <a:rPr lang="en-US" sz="2400" dirty="0" smtClean="0"/>
              <a:t>(to optimize processing of </a:t>
            </a:r>
            <a:r>
              <a:rPr lang="en-US" sz="2400" u="sng" dirty="0" smtClean="0"/>
              <a:t>joins</a:t>
            </a:r>
            <a:r>
              <a:rPr lang="en-US" sz="2400" dirty="0" smtClean="0"/>
              <a:t>)</a:t>
            </a:r>
          </a:p>
          <a:p>
            <a:pPr marL="162557" indent="0">
              <a:spcBef>
                <a:spcPts val="0"/>
              </a:spcBef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endParaRPr lang="en-US" sz="1050" dirty="0"/>
          </a:p>
          <a:p>
            <a:pPr marL="657003" indent="-494446">
              <a:lnSpc>
                <a:spcPts val="2702"/>
              </a:lnSpc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684" dirty="0" smtClean="0"/>
              <a:t>In client-server systems, query optimization involves </a:t>
            </a:r>
            <a:r>
              <a:rPr lang="en-US" sz="2684" u="sng" dirty="0" smtClean="0"/>
              <a:t>data shipping</a:t>
            </a:r>
            <a:r>
              <a:rPr lang="en-US" sz="2684" dirty="0" smtClean="0"/>
              <a:t> and/or </a:t>
            </a:r>
            <a:r>
              <a:rPr lang="en-US" sz="2684" u="sng" dirty="0" smtClean="0"/>
              <a:t>query shipping</a:t>
            </a:r>
            <a:r>
              <a:rPr lang="en-US" sz="2684" dirty="0" smtClean="0"/>
              <a:t>.</a:t>
            </a:r>
            <a:endParaRPr lang="en-US" sz="2684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614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02" y="1318540"/>
            <a:ext cx="10311358" cy="1009586"/>
          </a:xfrm>
        </p:spPr>
        <p:txBody>
          <a:bodyPr/>
          <a:lstStyle/>
          <a:p>
            <a:r>
              <a:rPr lang="en-US" dirty="0" smtClean="0"/>
              <a:t>Query Processing in Client/Server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776" y="3220616"/>
            <a:ext cx="11249721" cy="619268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query shipping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The client sends a query to the server.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The server processes the query and sends the result back to the client.</a:t>
            </a:r>
          </a:p>
          <a:p>
            <a:pPr marL="572202" lvl="1" indent="0">
              <a:spcBef>
                <a:spcPts val="600"/>
              </a:spcBef>
              <a:buNone/>
            </a:pPr>
            <a:r>
              <a:rPr lang="en-US" sz="2400" dirty="0" smtClean="0"/>
              <a:t>+ Only the query and the result are sent over the network.</a:t>
            </a:r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US" sz="2400" dirty="0" smtClean="0"/>
              <a:t>The client resources are not exploited.</a:t>
            </a:r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US" sz="2400" dirty="0" smtClean="0"/>
              <a:t>High workload on the server</a:t>
            </a:r>
          </a:p>
          <a:p>
            <a:r>
              <a:rPr lang="en-US" sz="2800" dirty="0" smtClean="0"/>
              <a:t>data </a:t>
            </a:r>
            <a:r>
              <a:rPr lang="en-US" sz="2800" dirty="0"/>
              <a:t>shipping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The server sends the data to the clients, and coordinates with the clients in processing</a:t>
            </a:r>
            <a:r>
              <a:rPr lang="en-US" sz="2400" dirty="0"/>
              <a:t> </a:t>
            </a:r>
            <a:r>
              <a:rPr lang="en-US" sz="2400" dirty="0" smtClean="0"/>
              <a:t>the query.</a:t>
            </a:r>
            <a:endParaRPr lang="en-US" sz="2800" dirty="0" smtClean="0"/>
          </a:p>
          <a:p>
            <a:pPr lvl="1">
              <a:spcBef>
                <a:spcPts val="600"/>
              </a:spcBef>
            </a:pPr>
            <a:r>
              <a:rPr lang="en-US" sz="2400" dirty="0"/>
              <a:t>The clients are doing the actual data processing.</a:t>
            </a:r>
          </a:p>
          <a:p>
            <a:pPr marL="572202" lvl="1" indent="0">
              <a:spcBef>
                <a:spcPts val="600"/>
              </a:spcBef>
              <a:buNone/>
            </a:pPr>
            <a:r>
              <a:rPr lang="en-US" sz="2400" dirty="0" smtClean="0"/>
              <a:t>+ Client resources are utilized in query processing.</a:t>
            </a:r>
          </a:p>
          <a:p>
            <a:pPr marL="572202" lvl="1" indent="0">
              <a:spcBef>
                <a:spcPts val="600"/>
              </a:spcBef>
              <a:buNone/>
            </a:pPr>
            <a:r>
              <a:rPr lang="en-US" sz="2400" dirty="0" smtClean="0"/>
              <a:t>- More complex, coordinated query processing</a:t>
            </a:r>
          </a:p>
          <a:p>
            <a:pPr marL="572202" lvl="1" indent="0">
              <a:spcBef>
                <a:spcPts val="0"/>
              </a:spcBef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45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Query Optimization Issues – </a:t>
            </a:r>
            <a:r>
              <a:rPr lang="en-US" sz="3600" dirty="0" smtClean="0"/>
              <a:t>Replicated Fragments</a:t>
            </a:r>
            <a:endParaRPr lang="en-US" sz="4400" dirty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>
          <a:xfrm>
            <a:off x="669752" y="3292624"/>
            <a:ext cx="11825786" cy="6259810"/>
          </a:xfrm>
          <a:noFill/>
        </p:spPr>
        <p:txBody>
          <a:bodyPr>
            <a:noAutofit/>
          </a:bodyPr>
          <a:lstStyle/>
          <a:p>
            <a:pPr marL="657003" indent="-494446">
              <a:lnSpc>
                <a:spcPts val="2702"/>
              </a:lnSpc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A distributed relation is usually divided into relation </a:t>
            </a:r>
            <a:r>
              <a:rPr lang="en-US" u="sng" dirty="0" smtClean="0"/>
              <a:t>fragments</a:t>
            </a:r>
            <a:r>
              <a:rPr lang="en-US" dirty="0" smtClean="0"/>
              <a:t>.</a:t>
            </a:r>
          </a:p>
          <a:p>
            <a:r>
              <a:rPr lang="en-US" sz="2800" b="1" dirty="0" smtClean="0"/>
              <a:t>Localization</a:t>
            </a:r>
            <a:r>
              <a:rPr lang="en-US" sz="2800" dirty="0" smtClean="0"/>
              <a:t>: </a:t>
            </a:r>
            <a:r>
              <a:rPr lang="en-US" dirty="0"/>
              <a:t>Distributed queries expressed on global relations are mapped into queries </a:t>
            </a:r>
            <a:r>
              <a:rPr lang="en-US" dirty="0" smtClean="0"/>
              <a:t>on physical </a:t>
            </a:r>
            <a:r>
              <a:rPr lang="en-US" dirty="0"/>
              <a:t>fragments of relations by translating relations into fragments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The fragments are replicated at different sites.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Why?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Implications to query optimization?</a:t>
            </a:r>
            <a:endParaRPr lang="en-US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98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Query Optimization Issues – </a:t>
            </a:r>
            <a:r>
              <a:rPr lang="en-US" sz="3600" dirty="0" err="1" smtClean="0"/>
              <a:t>Semijoins</a:t>
            </a:r>
            <a:endParaRPr lang="en-US" sz="4400" dirty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>
          <a:xfrm>
            <a:off x="669752" y="4012704"/>
            <a:ext cx="11825786" cy="5539730"/>
          </a:xfrm>
          <a:noFill/>
        </p:spPr>
        <p:txBody>
          <a:bodyPr>
            <a:noAutofit/>
          </a:bodyPr>
          <a:lstStyle/>
          <a:p>
            <a:r>
              <a:rPr lang="en-US" sz="2800" dirty="0" smtClean="0"/>
              <a:t>Using </a:t>
            </a:r>
            <a:r>
              <a:rPr lang="en-US" sz="2800" u="sng" dirty="0" smtClean="0"/>
              <a:t>joins</a:t>
            </a:r>
            <a:r>
              <a:rPr lang="en-US" sz="2800" dirty="0" smtClean="0"/>
              <a:t> or </a:t>
            </a:r>
            <a:r>
              <a:rPr lang="en-US" sz="2800" u="sng" dirty="0" err="1" smtClean="0"/>
              <a:t>semijoins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A </a:t>
            </a:r>
            <a:r>
              <a:rPr lang="en-US" sz="2800" b="1" dirty="0" smtClean="0"/>
              <a:t>semijoin</a:t>
            </a:r>
            <a:r>
              <a:rPr lang="en-US" sz="2800" dirty="0" smtClean="0"/>
              <a:t> </a:t>
            </a:r>
            <a:r>
              <a:rPr lang="en-US" sz="2800" dirty="0"/>
              <a:t>is particularly useful for improving the processing of </a:t>
            </a:r>
            <a:r>
              <a:rPr lang="en-US" sz="2800" dirty="0" smtClean="0"/>
              <a:t>distributed join </a:t>
            </a:r>
            <a:r>
              <a:rPr lang="en-US" sz="2800" dirty="0"/>
              <a:t>operators as it reduces the size of data exchanged between sites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Semijoins</a:t>
            </a:r>
            <a:r>
              <a:rPr lang="en-US" sz="2800" dirty="0" smtClean="0"/>
              <a:t> help to reduce the join operands.</a:t>
            </a:r>
          </a:p>
          <a:p>
            <a:r>
              <a:rPr lang="en-US" sz="2800" dirty="0" smtClean="0"/>
              <a:t>Trade-offs?</a:t>
            </a:r>
          </a:p>
          <a:p>
            <a:endParaRPr lang="en-US" sz="2800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51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Distributed Query Processing </a:t>
            </a:r>
            <a:r>
              <a:rPr lang="en-US" sz="3600" dirty="0"/>
              <a:t>Methodology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893888" y="3238500"/>
            <a:ext cx="9066106" cy="6246812"/>
            <a:chOff x="2288393" y="2356520"/>
            <a:chExt cx="9063714" cy="7068069"/>
          </a:xfrm>
        </p:grpSpPr>
        <p:sp>
          <p:nvSpPr>
            <p:cNvPr id="27651" name="Rectangle 3"/>
            <p:cNvSpPr>
              <a:spLocks noChangeArrowheads="1"/>
            </p:cNvSpPr>
            <p:nvPr/>
          </p:nvSpPr>
          <p:spPr bwMode="auto">
            <a:xfrm>
              <a:off x="4054128" y="2356520"/>
              <a:ext cx="5211222" cy="371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Calculus Query on </a:t>
              </a:r>
              <a:r>
                <a:rPr lang="en-US" sz="2000" dirty="0" smtClean="0">
                  <a:solidFill>
                    <a:srgbClr val="000000"/>
                  </a:solidFill>
                  <a:latin typeface="Book Antiqua"/>
                </a:rPr>
                <a:t>Distributed Relations</a:t>
              </a:r>
              <a:endParaRPr lang="en-US" sz="20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2318739" y="4608699"/>
              <a:ext cx="1587217" cy="7432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CONTROL</a:t>
              </a:r>
            </a:p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SITE</a:t>
              </a:r>
            </a:p>
          </p:txBody>
        </p:sp>
        <p:sp>
          <p:nvSpPr>
            <p:cNvPr id="27671" name="Rectangle 23"/>
            <p:cNvSpPr>
              <a:spLocks noChangeArrowheads="1"/>
            </p:cNvSpPr>
            <p:nvPr/>
          </p:nvSpPr>
          <p:spPr bwMode="auto">
            <a:xfrm>
              <a:off x="2288393" y="8130832"/>
              <a:ext cx="1146682" cy="7432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LOCAL</a:t>
              </a:r>
            </a:p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SITES</a:t>
              </a:r>
            </a:p>
          </p:txBody>
        </p:sp>
        <p:sp>
          <p:nvSpPr>
            <p:cNvPr id="27672" name="Rectangle 24"/>
            <p:cNvSpPr>
              <a:spLocks noChangeArrowheads="1"/>
            </p:cNvSpPr>
            <p:nvPr/>
          </p:nvSpPr>
          <p:spPr bwMode="auto">
            <a:xfrm>
              <a:off x="5172570" y="3129854"/>
              <a:ext cx="2384213" cy="52380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128691" tIns="63217" rIns="128691" bIns="63217"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75000"/>
                </a:lnSpc>
              </a:pPr>
              <a:r>
                <a:rPr lang="en-US" sz="2000" b="1" dirty="0">
                  <a:latin typeface="Book Antiqua"/>
                </a:rPr>
                <a:t>Query</a:t>
              </a:r>
            </a:p>
            <a:p>
              <a:pPr>
                <a:lnSpc>
                  <a:spcPct val="75000"/>
                </a:lnSpc>
              </a:pPr>
              <a:r>
                <a:rPr lang="en-US" sz="2000" b="1" dirty="0">
                  <a:latin typeface="Book Antiqua"/>
                </a:rPr>
                <a:t>Decomposition</a:t>
              </a:r>
            </a:p>
          </p:txBody>
        </p:sp>
        <p:sp>
          <p:nvSpPr>
            <p:cNvPr id="27673" name="Rectangle 25"/>
            <p:cNvSpPr>
              <a:spLocks noChangeArrowheads="1"/>
            </p:cNvSpPr>
            <p:nvPr/>
          </p:nvSpPr>
          <p:spPr bwMode="auto">
            <a:xfrm>
              <a:off x="5172570" y="4863828"/>
              <a:ext cx="2384213" cy="52380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128691" tIns="63217" rIns="128691" bIns="63217" anchor="ctr" anchorCtr="1">
              <a:prstTxWarp prst="textNoShape">
                <a:avLst/>
              </a:prstTxWarp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Data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Localization</a:t>
              </a:r>
            </a:p>
          </p:txBody>
        </p:sp>
        <p:sp>
          <p:nvSpPr>
            <p:cNvPr id="27674" name="Rectangle 26"/>
            <p:cNvSpPr>
              <a:spLocks noChangeArrowheads="1"/>
            </p:cNvSpPr>
            <p:nvPr/>
          </p:nvSpPr>
          <p:spPr bwMode="auto">
            <a:xfrm>
              <a:off x="4430847" y="3951686"/>
              <a:ext cx="3865400" cy="6021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Algebraic Query on Distributed</a:t>
              </a:r>
            </a:p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Relations</a:t>
              </a:r>
            </a:p>
          </p:txBody>
        </p:sp>
        <p:sp>
          <p:nvSpPr>
            <p:cNvPr id="27675" name="Rectangle 27"/>
            <p:cNvSpPr>
              <a:spLocks noChangeArrowheads="1"/>
            </p:cNvSpPr>
            <p:nvPr/>
          </p:nvSpPr>
          <p:spPr bwMode="auto">
            <a:xfrm>
              <a:off x="5172570" y="6344930"/>
              <a:ext cx="2384213" cy="52380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128691" tIns="63217" rIns="128691" bIns="63217" anchor="ctr" anchorCtr="1">
              <a:prstTxWarp prst="textNoShape">
                <a:avLst/>
              </a:prstTxWarp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Global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Optimization</a:t>
              </a:r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5285751" y="5647278"/>
              <a:ext cx="2157851" cy="435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Fragment Query</a:t>
              </a:r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5172570" y="8151152"/>
              <a:ext cx="2384213" cy="52380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128691" tIns="63217" rIns="128691" bIns="63217" anchor="ctr" anchorCtr="1">
              <a:prstTxWarp prst="textNoShape">
                <a:avLst/>
              </a:prstTxWarp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Local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Optimization</a:t>
              </a:r>
            </a:p>
          </p:txBody>
        </p:sp>
        <p:sp>
          <p:nvSpPr>
            <p:cNvPr id="27678" name="Rectangle 30"/>
            <p:cNvSpPr>
              <a:spLocks noChangeArrowheads="1"/>
            </p:cNvSpPr>
            <p:nvPr/>
          </p:nvSpPr>
          <p:spPr bwMode="auto">
            <a:xfrm>
              <a:off x="4357139" y="7239010"/>
              <a:ext cx="4017334" cy="6021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Optimized Fragment Query</a:t>
              </a:r>
            </a:p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with Communication Operations</a:t>
              </a:r>
            </a:p>
          </p:txBody>
        </p:sp>
        <p:sp>
          <p:nvSpPr>
            <p:cNvPr id="27679" name="Rectangle 31"/>
            <p:cNvSpPr>
              <a:spLocks noChangeArrowheads="1"/>
            </p:cNvSpPr>
            <p:nvPr/>
          </p:nvSpPr>
          <p:spPr bwMode="auto">
            <a:xfrm>
              <a:off x="4702200" y="9053264"/>
              <a:ext cx="3400485" cy="371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Optimized </a:t>
              </a:r>
              <a:r>
                <a:rPr lang="en-US" sz="2000" dirty="0" smtClean="0">
                  <a:solidFill>
                    <a:srgbClr val="000000"/>
                  </a:solidFill>
                  <a:latin typeface="Book Antiqua"/>
                </a:rPr>
                <a:t>Local Queries</a:t>
              </a:r>
              <a:endParaRPr lang="en-US" sz="20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27680" name="Line 32"/>
            <p:cNvSpPr>
              <a:spLocks noChangeShapeType="1"/>
            </p:cNvSpPr>
            <p:nvPr/>
          </p:nvSpPr>
          <p:spPr bwMode="auto">
            <a:xfrm flipV="1">
              <a:off x="6364676" y="8711081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1" name="Line 33"/>
            <p:cNvSpPr>
              <a:spLocks noChangeShapeType="1"/>
            </p:cNvSpPr>
            <p:nvPr/>
          </p:nvSpPr>
          <p:spPr bwMode="auto">
            <a:xfrm flipV="1">
              <a:off x="6364676" y="7762814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2" name="Line 34"/>
            <p:cNvSpPr>
              <a:spLocks noChangeShapeType="1"/>
            </p:cNvSpPr>
            <p:nvPr/>
          </p:nvSpPr>
          <p:spPr bwMode="auto">
            <a:xfrm flipV="1">
              <a:off x="6364676" y="6922921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3" name="Line 35"/>
            <p:cNvSpPr>
              <a:spLocks noChangeShapeType="1"/>
            </p:cNvSpPr>
            <p:nvPr/>
          </p:nvSpPr>
          <p:spPr bwMode="auto">
            <a:xfrm flipV="1">
              <a:off x="6364676" y="5983685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4" name="Line 36"/>
            <p:cNvSpPr>
              <a:spLocks noChangeShapeType="1"/>
            </p:cNvSpPr>
            <p:nvPr/>
          </p:nvSpPr>
          <p:spPr bwMode="auto">
            <a:xfrm flipV="1">
              <a:off x="6364676" y="5405694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5" name="Line 37"/>
            <p:cNvSpPr>
              <a:spLocks noChangeShapeType="1"/>
            </p:cNvSpPr>
            <p:nvPr/>
          </p:nvSpPr>
          <p:spPr bwMode="auto">
            <a:xfrm flipV="1">
              <a:off x="6364676" y="4448396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6" name="Line 38"/>
            <p:cNvSpPr>
              <a:spLocks noChangeShapeType="1"/>
            </p:cNvSpPr>
            <p:nvPr/>
          </p:nvSpPr>
          <p:spPr bwMode="auto">
            <a:xfrm flipV="1">
              <a:off x="6364676" y="3671721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7" name="Line 39"/>
            <p:cNvSpPr>
              <a:spLocks noChangeShapeType="1"/>
            </p:cNvSpPr>
            <p:nvPr/>
          </p:nvSpPr>
          <p:spPr bwMode="auto">
            <a:xfrm flipV="1">
              <a:off x="6364676" y="2750547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8" name="Oval 40"/>
            <p:cNvSpPr>
              <a:spLocks noChangeArrowheads="1"/>
            </p:cNvSpPr>
            <p:nvPr/>
          </p:nvSpPr>
          <p:spPr bwMode="auto">
            <a:xfrm>
              <a:off x="9293014" y="3030512"/>
              <a:ext cx="2059093" cy="722489"/>
            </a:xfrm>
            <a:prstGeom prst="ellipse">
              <a:avLst/>
            </a:prstGeom>
            <a:solidFill>
              <a:srgbClr val="037C0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rgbClr val="037C03">
                  <a:alpha val="74998"/>
                </a:srgbClr>
              </a:outerShdw>
            </a:effectLst>
          </p:spPr>
          <p:txBody>
            <a:bodyPr wrap="none" lIns="128691" tIns="63217" rIns="128691" bIns="63217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GLOBAL</a:t>
              </a:r>
            </a:p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SCHEMA</a:t>
              </a:r>
            </a:p>
          </p:txBody>
        </p:sp>
        <p:sp>
          <p:nvSpPr>
            <p:cNvPr id="27689" name="Oval 41"/>
            <p:cNvSpPr>
              <a:spLocks noChangeArrowheads="1"/>
            </p:cNvSpPr>
            <p:nvPr/>
          </p:nvSpPr>
          <p:spPr bwMode="auto">
            <a:xfrm>
              <a:off x="9293014" y="4764485"/>
              <a:ext cx="2059093" cy="722489"/>
            </a:xfrm>
            <a:prstGeom prst="ellipse">
              <a:avLst/>
            </a:prstGeom>
            <a:solidFill>
              <a:srgbClr val="037C0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rgbClr val="037C03">
                  <a:alpha val="74998"/>
                </a:srgbClr>
              </a:outerShdw>
            </a:effectLst>
          </p:spPr>
          <p:txBody>
            <a:bodyPr wrap="none" lIns="128691" tIns="63217" rIns="128691" bIns="63217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FRAGMENT</a:t>
              </a:r>
            </a:p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SCHEMA</a:t>
              </a:r>
            </a:p>
          </p:txBody>
        </p:sp>
        <p:sp>
          <p:nvSpPr>
            <p:cNvPr id="27690" name="Oval 42"/>
            <p:cNvSpPr>
              <a:spLocks noChangeArrowheads="1"/>
            </p:cNvSpPr>
            <p:nvPr/>
          </p:nvSpPr>
          <p:spPr bwMode="auto">
            <a:xfrm>
              <a:off x="9293014" y="6245587"/>
              <a:ext cx="2059093" cy="722489"/>
            </a:xfrm>
            <a:prstGeom prst="ellipse">
              <a:avLst/>
            </a:prstGeom>
            <a:solidFill>
              <a:srgbClr val="037C0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rgbClr val="037C03">
                  <a:alpha val="74998"/>
                </a:srgbClr>
              </a:outerShdw>
            </a:effectLst>
          </p:spPr>
          <p:txBody>
            <a:bodyPr wrap="none" lIns="128691" tIns="63217" rIns="128691" bIns="63217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STATS ON</a:t>
              </a:r>
            </a:p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FRAGMENTS</a:t>
              </a:r>
            </a:p>
          </p:txBody>
        </p:sp>
        <p:sp>
          <p:nvSpPr>
            <p:cNvPr id="27691" name="Oval 43"/>
            <p:cNvSpPr>
              <a:spLocks noChangeArrowheads="1"/>
            </p:cNvSpPr>
            <p:nvPr/>
          </p:nvSpPr>
          <p:spPr bwMode="auto">
            <a:xfrm>
              <a:off x="9293014" y="8051810"/>
              <a:ext cx="2059093" cy="722489"/>
            </a:xfrm>
            <a:prstGeom prst="ellipse">
              <a:avLst/>
            </a:prstGeom>
            <a:solidFill>
              <a:srgbClr val="037C0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rgbClr val="037C03">
                  <a:alpha val="74998"/>
                </a:srgbClr>
              </a:outerShdw>
            </a:effectLst>
          </p:spPr>
          <p:txBody>
            <a:bodyPr wrap="none" lIns="128691" tIns="63217" rIns="128691" bIns="63217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LOCAL</a:t>
              </a:r>
            </a:p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SCHEMAS</a:t>
              </a:r>
            </a:p>
          </p:txBody>
        </p:sp>
        <p:sp>
          <p:nvSpPr>
            <p:cNvPr id="27692" name="Line 44"/>
            <p:cNvSpPr>
              <a:spLocks noChangeShapeType="1"/>
            </p:cNvSpPr>
            <p:nvPr/>
          </p:nvSpPr>
          <p:spPr bwMode="auto">
            <a:xfrm flipH="1">
              <a:off x="7586133" y="3382725"/>
              <a:ext cx="16978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93" name="Line 45"/>
            <p:cNvSpPr>
              <a:spLocks noChangeShapeType="1"/>
            </p:cNvSpPr>
            <p:nvPr/>
          </p:nvSpPr>
          <p:spPr bwMode="auto">
            <a:xfrm flipH="1">
              <a:off x="7586133" y="5134761"/>
              <a:ext cx="16978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94" name="Line 46"/>
            <p:cNvSpPr>
              <a:spLocks noChangeShapeType="1"/>
            </p:cNvSpPr>
            <p:nvPr/>
          </p:nvSpPr>
          <p:spPr bwMode="auto">
            <a:xfrm flipH="1">
              <a:off x="7586133" y="6597801"/>
              <a:ext cx="16978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95" name="Line 47"/>
            <p:cNvSpPr>
              <a:spLocks noChangeShapeType="1"/>
            </p:cNvSpPr>
            <p:nvPr/>
          </p:nvSpPr>
          <p:spPr bwMode="auto">
            <a:xfrm flipH="1">
              <a:off x="7568071" y="8422085"/>
              <a:ext cx="16978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96" name="AutoShape 48"/>
            <p:cNvSpPr>
              <a:spLocks/>
            </p:cNvSpPr>
            <p:nvPr/>
          </p:nvSpPr>
          <p:spPr bwMode="auto">
            <a:xfrm>
              <a:off x="4009813" y="2967294"/>
              <a:ext cx="541867" cy="4009813"/>
            </a:xfrm>
            <a:prstGeom prst="leftBrace">
              <a:avLst>
                <a:gd name="adj1" fmla="val 61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97" name="AutoShape 49"/>
            <p:cNvSpPr>
              <a:spLocks/>
            </p:cNvSpPr>
            <p:nvPr/>
          </p:nvSpPr>
          <p:spPr bwMode="auto">
            <a:xfrm>
              <a:off x="4118187" y="7952468"/>
              <a:ext cx="433493" cy="1083733"/>
            </a:xfrm>
            <a:prstGeom prst="leftBrace">
              <a:avLst>
                <a:gd name="adj1" fmla="val 208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33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86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Query Processing in a DDBMS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198144" y="3364632"/>
            <a:ext cx="4584797" cy="681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solidFill>
                  <a:schemeClr val="tx2"/>
                </a:solidFill>
                <a:latin typeface="Book Antiqua"/>
              </a:rPr>
              <a:t>high level user query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431842" y="5313395"/>
            <a:ext cx="2143291" cy="1282418"/>
          </a:xfrm>
          <a:prstGeom prst="rect">
            <a:avLst/>
          </a:prstGeom>
          <a:solidFill>
            <a:schemeClr val="accent4">
              <a:lumMod val="90000"/>
              <a:lumOff val="10000"/>
            </a:schemeClr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578555" y="5395880"/>
            <a:ext cx="1827422" cy="9515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Book Antiqua"/>
              </a:rPr>
              <a:t>query</a:t>
            </a:r>
          </a:p>
          <a:p>
            <a:pPr algn="ctr"/>
            <a:r>
              <a:rPr lang="en-US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Book Antiqua"/>
              </a:rPr>
              <a:t>processor </a:t>
            </a:r>
            <a:endParaRPr lang="en-US" sz="2800" b="1" dirty="0">
              <a:solidFill>
                <a:schemeClr val="bg2">
                  <a:lumMod val="20000"/>
                  <a:lumOff val="80000"/>
                </a:schemeClr>
              </a:solidFill>
              <a:latin typeface="Book Antiqua"/>
            </a:endParaRPr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6477565" y="4058071"/>
            <a:ext cx="0" cy="125532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6477565" y="6604845"/>
            <a:ext cx="0" cy="139079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035907" y="8214642"/>
            <a:ext cx="4879280" cy="9930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tx2"/>
                </a:solidFill>
                <a:latin typeface="Book Antiqua"/>
              </a:rPr>
              <a:t>Low-level data manipulation</a:t>
            </a:r>
          </a:p>
          <a:p>
            <a:pPr algn="ctr"/>
            <a:r>
              <a:rPr lang="en-US" sz="2800" dirty="0">
                <a:solidFill>
                  <a:schemeClr val="tx2"/>
                </a:solidFill>
                <a:latin typeface="Book Antiqua"/>
              </a:rPr>
              <a:t> commands for D-DBMS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544618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60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Query Processing Components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229342" y="3540194"/>
            <a:ext cx="10745665" cy="5959405"/>
          </a:xfrm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Query language that is used</a:t>
            </a:r>
          </a:p>
          <a:p>
            <a:pPr lvl="1"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SQL: “intergalactic </a:t>
            </a:r>
            <a:r>
              <a:rPr lang="en-US" dirty="0" err="1"/>
              <a:t>dataspeak</a:t>
            </a:r>
            <a:r>
              <a:rPr lang="en-US" dirty="0"/>
              <a:t>”</a:t>
            </a:r>
          </a:p>
          <a:p>
            <a:pPr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Query execution methodology</a:t>
            </a:r>
          </a:p>
          <a:p>
            <a:pPr lvl="1"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The steps that one goes through in executing high-level (declarative) user queries.</a:t>
            </a:r>
          </a:p>
          <a:p>
            <a:pPr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Query optimization</a:t>
            </a:r>
          </a:p>
          <a:p>
            <a:pPr lvl="1"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How do we determine the “best” execution plan?</a:t>
            </a:r>
          </a:p>
          <a:p>
            <a:pPr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We assume a homogeneous D-DBMS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09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Selecting Alternatives</a:t>
            </a:r>
          </a:p>
        </p:txBody>
      </p:sp>
      <p:sp>
        <p:nvSpPr>
          <p:cNvPr id="183298" name="Rectangle 2"/>
          <p:cNvSpPr>
            <a:spLocks noGrp="1" noChangeArrowheads="1"/>
          </p:cNvSpPr>
          <p:nvPr>
            <p:ph idx="1"/>
          </p:nvPr>
        </p:nvSpPr>
        <p:spPr>
          <a:xfrm>
            <a:off x="1245816" y="3292624"/>
            <a:ext cx="10081120" cy="5977012"/>
          </a:xfrm>
          <a:noFill/>
        </p:spPr>
        <p:txBody>
          <a:bodyPr>
            <a:normAutofit fontScale="92500" lnSpcReduction="10000"/>
          </a:bodyPr>
          <a:lstStyle/>
          <a:p>
            <a:pPr marL="1031789">
              <a:spcBef>
                <a:spcPct val="0"/>
              </a:spcBef>
              <a:spcAft>
                <a:spcPct val="5000"/>
              </a:spcAft>
              <a:buNone/>
              <a:tabLst>
                <a:tab pos="1300460" algn="l"/>
                <a:tab pos="17813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SELECT</a:t>
            </a:r>
            <a:r>
              <a:rPr lang="en-US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ENAME</a:t>
            </a:r>
          </a:p>
          <a:p>
            <a:pPr marL="1031789">
              <a:spcBef>
                <a:spcPct val="0"/>
              </a:spcBef>
              <a:spcAft>
                <a:spcPct val="5000"/>
              </a:spcAft>
              <a:buNone/>
              <a:tabLst>
                <a:tab pos="1300460" algn="l"/>
                <a:tab pos="17813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FROM</a:t>
            </a:r>
            <a:r>
              <a:rPr lang="en-US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	EMP,ASG</a:t>
            </a:r>
          </a:p>
          <a:p>
            <a:pPr marL="1031789">
              <a:spcBef>
                <a:spcPct val="0"/>
              </a:spcBef>
              <a:spcAft>
                <a:spcPct val="5000"/>
              </a:spcAft>
              <a:buNone/>
              <a:tabLst>
                <a:tab pos="1300460" algn="l"/>
                <a:tab pos="17813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WHERE</a:t>
            </a:r>
            <a:r>
              <a:rPr lang="en-US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	EMP.ENO = ASG.ENO </a:t>
            </a:r>
          </a:p>
          <a:p>
            <a:pPr marL="1031789">
              <a:spcBef>
                <a:spcPct val="0"/>
              </a:spcBef>
              <a:spcAft>
                <a:spcPct val="5000"/>
              </a:spcAft>
              <a:buNone/>
              <a:tabLst>
                <a:tab pos="1300460" algn="l"/>
                <a:tab pos="17813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AND		</a:t>
            </a:r>
            <a:r>
              <a:rPr lang="en-US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RESP </a:t>
            </a:r>
            <a:r>
              <a:rPr lang="en-US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= "Manager"</a:t>
            </a:r>
          </a:p>
          <a:p>
            <a:pPr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endParaRPr lang="en-US" dirty="0">
              <a:solidFill>
                <a:schemeClr val="tx2"/>
              </a:solidFill>
            </a:endParaRPr>
          </a:p>
          <a:p>
            <a:pPr lvl="1"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sz="2600" dirty="0" smtClean="0">
                <a:solidFill>
                  <a:schemeClr val="tx2"/>
                </a:solidFill>
              </a:rPr>
              <a:t>Strategy 1</a:t>
            </a:r>
          </a:p>
          <a:p>
            <a:pPr lvl="1"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sz="2600" dirty="0" smtClean="0">
                <a:solidFill>
                  <a:schemeClr val="tx2"/>
                </a:solidFill>
                <a:latin typeface="Symbol" charset="2"/>
                <a:sym typeface="Symbol"/>
              </a:rPr>
              <a:t>	</a:t>
            </a:r>
            <a:r>
              <a:rPr lang="en-US" sz="2600" dirty="0" smtClean="0">
                <a:solidFill>
                  <a:schemeClr val="tx2"/>
                </a:solidFill>
                <a:latin typeface="Symbol" charset="2"/>
                <a:sym typeface="Symbol"/>
              </a:rPr>
              <a:t> </a:t>
            </a:r>
            <a:r>
              <a:rPr lang="en-US" sz="2600" baseline="-25000" dirty="0" smtClean="0">
                <a:solidFill>
                  <a:schemeClr val="tx2"/>
                </a:solidFill>
              </a:rPr>
              <a:t>ENAME </a:t>
            </a:r>
            <a:r>
              <a:rPr lang="en-US" sz="2600" dirty="0" smtClean="0">
                <a:solidFill>
                  <a:schemeClr val="tx2"/>
                </a:solidFill>
              </a:rPr>
              <a:t>(</a:t>
            </a:r>
            <a:r>
              <a:rPr lang="en-US" sz="2600" dirty="0" smtClean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baseline="-25000" dirty="0" smtClean="0">
                <a:solidFill>
                  <a:schemeClr val="tx2"/>
                </a:solidFill>
              </a:rPr>
              <a:t>RESP=“Manager</a:t>
            </a:r>
            <a:r>
              <a:rPr lang="en-US" sz="2600" baseline="-25000" dirty="0" smtClean="0">
                <a:solidFill>
                  <a:schemeClr val="tx2"/>
                </a:solidFill>
              </a:rPr>
              <a:t>” </a:t>
            </a:r>
            <a:r>
              <a:rPr lang="en-US" sz="2600" baseline="-25000" dirty="0" smtClean="0">
                <a:solidFill>
                  <a:schemeClr val="tx2"/>
                </a:solidFill>
                <a:latin typeface="Symbol" charset="2"/>
                <a:sym typeface="Symbol"/>
              </a:rPr>
              <a:t> </a:t>
            </a:r>
            <a:r>
              <a:rPr lang="en-US" sz="2600" baseline="-25000" dirty="0" smtClean="0">
                <a:solidFill>
                  <a:schemeClr val="tx2"/>
                </a:solidFill>
              </a:rPr>
              <a:t>EMP.ENO=ASG.ENO </a:t>
            </a:r>
            <a:r>
              <a:rPr lang="en-US" sz="2600" dirty="0" smtClean="0">
                <a:solidFill>
                  <a:schemeClr val="tx2"/>
                </a:solidFill>
              </a:rPr>
              <a:t>(EMP×ASG))</a:t>
            </a:r>
          </a:p>
          <a:p>
            <a:pPr lvl="1"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endParaRPr lang="en-US" sz="2600" dirty="0" smtClean="0">
              <a:solidFill>
                <a:schemeClr val="tx2"/>
              </a:solidFill>
            </a:endParaRPr>
          </a:p>
          <a:p>
            <a:pPr lvl="1"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sz="2600" dirty="0" smtClean="0">
                <a:solidFill>
                  <a:schemeClr val="tx2"/>
                </a:solidFill>
              </a:rPr>
              <a:t>Strategy 2</a:t>
            </a:r>
          </a:p>
          <a:p>
            <a:pPr lvl="1">
              <a:lnSpc>
                <a:spcPts val="4267"/>
              </a:lnSpc>
              <a:spcAft>
                <a:spcPts val="1422"/>
              </a:spcAft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sz="2600" dirty="0" smtClean="0">
                <a:solidFill>
                  <a:schemeClr val="tx2"/>
                </a:solidFill>
                <a:latin typeface="Symbol" charset="2"/>
                <a:sym typeface="Symbol"/>
              </a:rPr>
              <a:t>	 </a:t>
            </a:r>
            <a:r>
              <a:rPr lang="en-US" sz="2600" baseline="-25000" dirty="0" smtClean="0">
                <a:solidFill>
                  <a:schemeClr val="tx2"/>
                </a:solidFill>
              </a:rPr>
              <a:t>ENAME </a:t>
            </a:r>
            <a:r>
              <a:rPr lang="en-US" sz="2600" dirty="0" smtClean="0">
                <a:solidFill>
                  <a:schemeClr val="tx2"/>
                </a:solidFill>
              </a:rPr>
              <a:t>(</a:t>
            </a:r>
            <a:r>
              <a:rPr lang="en-US" sz="2600" dirty="0" smtClean="0">
                <a:solidFill>
                  <a:schemeClr val="tx2"/>
                </a:solidFill>
              </a:rPr>
              <a:t>EMP</a:t>
            </a:r>
            <a:r>
              <a:rPr lang="en-US" sz="2600" baseline="-25000" dirty="0" smtClean="0">
                <a:solidFill>
                  <a:schemeClr val="tx2"/>
                </a:solidFill>
              </a:rPr>
              <a:t> </a:t>
            </a:r>
            <a:r>
              <a:rPr lang="en-US" sz="2600" dirty="0" smtClean="0"/>
              <a:t>⋈</a:t>
            </a:r>
            <a:r>
              <a:rPr lang="en-US" sz="2600" baseline="-25000" dirty="0" smtClean="0">
                <a:solidFill>
                  <a:schemeClr val="tx2"/>
                </a:solidFill>
              </a:rPr>
              <a:t>ENO</a:t>
            </a:r>
            <a:r>
              <a:rPr lang="en-US" sz="2600" dirty="0" smtClean="0">
                <a:solidFill>
                  <a:schemeClr val="tx2"/>
                </a:solidFill>
              </a:rPr>
              <a:t> (</a:t>
            </a:r>
            <a:r>
              <a:rPr lang="en-US" sz="2600" dirty="0" smtClean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baseline="-25000" dirty="0" smtClean="0">
                <a:solidFill>
                  <a:schemeClr val="tx2"/>
                </a:solidFill>
              </a:rPr>
              <a:t>RESP=“Manager” </a:t>
            </a:r>
            <a:r>
              <a:rPr lang="en-US" sz="2600" dirty="0" smtClean="0">
                <a:solidFill>
                  <a:schemeClr val="tx2"/>
                </a:solidFill>
              </a:rPr>
              <a:t>(ASG</a:t>
            </a:r>
            <a:r>
              <a:rPr lang="en-US" sz="2600" dirty="0" smtClean="0">
                <a:solidFill>
                  <a:schemeClr val="tx2"/>
                </a:solidFill>
              </a:rPr>
              <a:t>))</a:t>
            </a:r>
          </a:p>
          <a:p>
            <a:pPr>
              <a:lnSpc>
                <a:spcPts val="2800"/>
              </a:lnSpc>
              <a:spcBef>
                <a:spcPts val="0"/>
              </a:spcBef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>
              <a:spcAft>
                <a:spcPts val="18"/>
              </a:spcAft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Strategy 2 avoids Cartesian product, so may be “better</a:t>
            </a:r>
            <a:r>
              <a:rPr lang="en-US" dirty="0" smtClean="0">
                <a:solidFill>
                  <a:schemeClr val="tx2"/>
                </a:solidFill>
              </a:rPr>
              <a:t>”.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544618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170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32270" y="916360"/>
            <a:ext cx="9024370" cy="1709247"/>
          </a:xfrm>
          <a:noFill/>
          <a:ln/>
        </p:spPr>
        <p:txBody>
          <a:bodyPr/>
          <a:lstStyle/>
          <a:p>
            <a:r>
              <a:rPr lang="en-US" dirty="0"/>
              <a:t>What is the Problem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sz="4000" dirty="0" smtClean="0"/>
              <a:t>- </a:t>
            </a:r>
            <a:r>
              <a:rPr lang="en-US" sz="4000" dirty="0" smtClean="0"/>
              <a:t>Selecting the “best” strategy</a:t>
            </a:r>
            <a:endParaRPr lang="en-US" sz="4000" dirty="0"/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1037489" y="3278900"/>
            <a:ext cx="973023" cy="52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200" u="sng" dirty="0">
                <a:solidFill>
                  <a:schemeClr val="tx2"/>
                </a:solidFill>
                <a:latin typeface="Book Antiqua"/>
              </a:rPr>
              <a:t>Site 1</a:t>
            </a: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3990663" y="3278900"/>
            <a:ext cx="973023" cy="52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200" u="sng" dirty="0">
                <a:solidFill>
                  <a:schemeClr val="tx2"/>
                </a:solidFill>
                <a:latin typeface="Book Antiqua"/>
              </a:rPr>
              <a:t>Site 2</a:t>
            </a: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6508084" y="3278900"/>
            <a:ext cx="973023" cy="52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200" u="sng" dirty="0">
                <a:solidFill>
                  <a:schemeClr val="tx2"/>
                </a:solidFill>
                <a:latin typeface="Book Antiqua"/>
              </a:rPr>
              <a:t>Site 3</a:t>
            </a:r>
          </a:p>
        </p:txBody>
      </p:sp>
      <p:sp>
        <p:nvSpPr>
          <p:cNvPr id="54" name="Text Box 6"/>
          <p:cNvSpPr txBox="1">
            <a:spLocks noChangeArrowheads="1"/>
          </p:cNvSpPr>
          <p:nvPr/>
        </p:nvSpPr>
        <p:spPr bwMode="auto">
          <a:xfrm>
            <a:off x="9013415" y="3278900"/>
            <a:ext cx="974626" cy="52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200" u="sng" dirty="0">
                <a:solidFill>
                  <a:schemeClr val="tx2"/>
                </a:solidFill>
                <a:latin typeface="Book Antiqua"/>
              </a:rPr>
              <a:t>Site 4</a:t>
            </a: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11441329" y="3278900"/>
            <a:ext cx="973023" cy="52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200" u="sng" dirty="0">
                <a:solidFill>
                  <a:schemeClr val="tx2"/>
                </a:solidFill>
                <a:latin typeface="Book Antiqua"/>
              </a:rPr>
              <a:t>Site 5</a:t>
            </a:r>
          </a:p>
        </p:txBody>
      </p: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5563165" y="4048802"/>
            <a:ext cx="2768048" cy="3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  <a:tab pos="1300460" algn="l"/>
                <a:tab pos="2600919" algn="l"/>
              </a:tabLst>
            </a:pPr>
            <a:r>
              <a:rPr lang="en-US" sz="1700" dirty="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1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=</a:t>
            </a:r>
            <a:r>
              <a:rPr lang="en-US" sz="1700" dirty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 </a:t>
            </a:r>
            <a:r>
              <a:rPr lang="el-GR" dirty="0"/>
              <a:t>σ</a:t>
            </a:r>
            <a:r>
              <a:rPr lang="en-US" sz="27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≤“E3”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(EMP)</a:t>
            </a:r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8380871" y="4048802"/>
            <a:ext cx="2693561" cy="28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  <a:tab pos="1300460" algn="l"/>
                <a:tab pos="2600919" algn="l"/>
              </a:tabLst>
            </a:pPr>
            <a:r>
              <a:rPr lang="en-US" sz="1700" dirty="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=</a:t>
            </a:r>
            <a:r>
              <a:rPr lang="en-US" sz="1700" dirty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 </a:t>
            </a:r>
            <a:r>
              <a:rPr lang="el-GR" dirty="0"/>
              <a:t>σ</a:t>
            </a:r>
            <a:r>
              <a:rPr lang="en-US" sz="27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&gt;“E3”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(EMP)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2853831" y="4044286"/>
            <a:ext cx="2734162" cy="3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  <a:tab pos="1300460" algn="l"/>
                <a:tab pos="2600919" algn="l"/>
              </a:tabLst>
            </a:pPr>
            <a:r>
              <a:rPr lang="en-US" sz="1700" dirty="0">
                <a:solidFill>
                  <a:schemeClr val="tx2"/>
                </a:solidFill>
                <a:latin typeface="Arial" charset="0"/>
              </a:rPr>
              <a:t>ASG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700" dirty="0">
                <a:solidFill>
                  <a:schemeClr val="tx2"/>
                </a:solidFill>
                <a:latin typeface="Courier New"/>
              </a:rPr>
              <a:t>=</a:t>
            </a:r>
            <a:r>
              <a:rPr lang="en-US" sz="1700" dirty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 </a:t>
            </a:r>
            <a:r>
              <a:rPr lang="el-GR" dirty="0"/>
              <a:t>σ</a:t>
            </a:r>
            <a:r>
              <a:rPr lang="en-US" sz="27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&gt;“E3”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(ASG)</a:t>
            </a:r>
          </a:p>
        </p:txBody>
      </p:sp>
      <p:sp>
        <p:nvSpPr>
          <p:cNvPr id="59" name="Text Box 11"/>
          <p:cNvSpPr txBox="1">
            <a:spLocks noChangeArrowheads="1"/>
          </p:cNvSpPr>
          <p:nvPr/>
        </p:nvSpPr>
        <p:spPr bwMode="auto">
          <a:xfrm>
            <a:off x="144499" y="4048803"/>
            <a:ext cx="2616765" cy="3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  <a:tab pos="1300460" algn="l"/>
                <a:tab pos="2600919" algn="l"/>
              </a:tabLst>
            </a:pPr>
            <a:r>
              <a:rPr lang="en-US" sz="1700" dirty="0" smtClean="0">
                <a:solidFill>
                  <a:schemeClr val="tx2"/>
                </a:solidFill>
                <a:latin typeface="Arial" charset="0"/>
              </a:rPr>
              <a:t>ASG</a:t>
            </a:r>
            <a:r>
              <a:rPr lang="en-US" sz="2700" baseline="-25000" dirty="0" smtClean="0">
                <a:solidFill>
                  <a:schemeClr val="tx2"/>
                </a:solidFill>
                <a:latin typeface="Arial" charset="0"/>
              </a:rPr>
              <a:t>1</a:t>
            </a:r>
            <a:r>
              <a:rPr lang="en-US" sz="1700" dirty="0" smtClean="0">
                <a:solidFill>
                  <a:schemeClr val="tx2"/>
                </a:solidFill>
                <a:latin typeface="Arial" charset="0"/>
              </a:rPr>
              <a:t>=</a:t>
            </a:r>
            <a:r>
              <a:rPr lang="el-GR" dirty="0"/>
              <a:t>σ</a:t>
            </a:r>
            <a:r>
              <a:rPr lang="en-US" sz="27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≤“E3”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(ASG)</a:t>
            </a:r>
          </a:p>
        </p:txBody>
      </p:sp>
      <p:sp>
        <p:nvSpPr>
          <p:cNvPr id="60" name="Text Box 12"/>
          <p:cNvSpPr txBox="1">
            <a:spLocks noChangeArrowheads="1"/>
          </p:cNvSpPr>
          <p:nvPr/>
        </p:nvSpPr>
        <p:spPr bwMode="auto">
          <a:xfrm>
            <a:off x="11520659" y="4046545"/>
            <a:ext cx="617939" cy="302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1700">
                <a:solidFill>
                  <a:schemeClr val="tx2"/>
                </a:solidFill>
                <a:latin typeface="Arial" charset="0"/>
              </a:rPr>
              <a:t>Result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9739" y="5092824"/>
            <a:ext cx="5908605" cy="2261648"/>
            <a:chOff x="7044267" y="5532162"/>
            <a:chExt cx="5908605" cy="2261648"/>
          </a:xfrm>
        </p:grpSpPr>
        <p:sp>
          <p:nvSpPr>
            <p:cNvPr id="61" name="Text Box 14"/>
            <p:cNvSpPr txBox="1">
              <a:spLocks noChangeArrowheads="1"/>
            </p:cNvSpPr>
            <p:nvPr/>
          </p:nvSpPr>
          <p:spPr bwMode="auto">
            <a:xfrm>
              <a:off x="7537338" y="5532162"/>
              <a:ext cx="729767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5</a:t>
              </a:r>
            </a:p>
          </p:txBody>
        </p:sp>
        <p:sp>
          <p:nvSpPr>
            <p:cNvPr id="62" name="Text Box 15"/>
            <p:cNvSpPr txBox="1">
              <a:spLocks noChangeArrowheads="1"/>
            </p:cNvSpPr>
            <p:nvPr/>
          </p:nvSpPr>
          <p:spPr bwMode="auto">
            <a:xfrm>
              <a:off x="7749569" y="7473851"/>
              <a:ext cx="729767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1</a:t>
              </a:r>
            </a:p>
          </p:txBody>
        </p:sp>
        <p:sp>
          <p:nvSpPr>
            <p:cNvPr id="63" name="Text Box 16"/>
            <p:cNvSpPr txBox="1">
              <a:spLocks noChangeArrowheads="1"/>
            </p:cNvSpPr>
            <p:nvPr/>
          </p:nvSpPr>
          <p:spPr bwMode="auto">
            <a:xfrm>
              <a:off x="9085001" y="7473851"/>
              <a:ext cx="729767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2</a:t>
              </a:r>
            </a:p>
          </p:txBody>
        </p:sp>
        <p:sp>
          <p:nvSpPr>
            <p:cNvPr id="64" name="Text Box 17"/>
            <p:cNvSpPr txBox="1">
              <a:spLocks noChangeArrowheads="1"/>
            </p:cNvSpPr>
            <p:nvPr/>
          </p:nvSpPr>
          <p:spPr bwMode="auto">
            <a:xfrm>
              <a:off x="10525161" y="7473851"/>
              <a:ext cx="729767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3</a:t>
              </a:r>
            </a:p>
          </p:txBody>
        </p:sp>
        <p:sp>
          <p:nvSpPr>
            <p:cNvPr id="65" name="Text Box 18"/>
            <p:cNvSpPr txBox="1">
              <a:spLocks noChangeArrowheads="1"/>
            </p:cNvSpPr>
            <p:nvPr/>
          </p:nvSpPr>
          <p:spPr bwMode="auto">
            <a:xfrm>
              <a:off x="11930372" y="7473851"/>
              <a:ext cx="730969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4</a:t>
              </a:r>
            </a:p>
          </p:txBody>
        </p:sp>
        <p:sp>
          <p:nvSpPr>
            <p:cNvPr id="66" name="Text Box 19"/>
            <p:cNvSpPr txBox="1">
              <a:spLocks noChangeArrowheads="1"/>
            </p:cNvSpPr>
            <p:nvPr/>
          </p:nvSpPr>
          <p:spPr bwMode="auto">
            <a:xfrm>
              <a:off x="8013082" y="6943364"/>
              <a:ext cx="649558" cy="309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000" dirty="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2000" baseline="-25000" dirty="0">
                  <a:solidFill>
                    <a:schemeClr val="tx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67" name="Text Box 20"/>
            <p:cNvSpPr txBox="1">
              <a:spLocks noChangeArrowheads="1"/>
            </p:cNvSpPr>
            <p:nvPr/>
          </p:nvSpPr>
          <p:spPr bwMode="auto">
            <a:xfrm>
              <a:off x="10606856" y="6965032"/>
              <a:ext cx="650886" cy="309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000" dirty="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2000" baseline="-25000" dirty="0">
                  <a:solidFill>
                    <a:schemeClr val="tx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68" name="Text Box 21"/>
            <p:cNvSpPr txBox="1">
              <a:spLocks noChangeArrowheads="1"/>
            </p:cNvSpPr>
            <p:nvPr/>
          </p:nvSpPr>
          <p:spPr bwMode="auto">
            <a:xfrm>
              <a:off x="11830992" y="6871356"/>
              <a:ext cx="650886" cy="309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000" dirty="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2000" baseline="-25000" dirty="0">
                  <a:solidFill>
                    <a:schemeClr val="tx2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69" name="Text Box 22"/>
            <p:cNvSpPr txBox="1">
              <a:spLocks noChangeArrowheads="1"/>
            </p:cNvSpPr>
            <p:nvPr/>
          </p:nvSpPr>
          <p:spPr bwMode="auto">
            <a:xfrm>
              <a:off x="9094688" y="6952305"/>
              <a:ext cx="649558" cy="309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000" dirty="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2000" baseline="-25000" dirty="0">
                  <a:solidFill>
                    <a:schemeClr val="tx2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70" name="Line 24"/>
            <p:cNvSpPr>
              <a:spLocks noChangeShapeType="1"/>
            </p:cNvSpPr>
            <p:nvPr/>
          </p:nvSpPr>
          <p:spPr bwMode="auto">
            <a:xfrm rot="10800000" flipH="1">
              <a:off x="8146062" y="6586544"/>
              <a:ext cx="559929" cy="86698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71" name="Line 25"/>
            <p:cNvSpPr>
              <a:spLocks noChangeShapeType="1"/>
            </p:cNvSpPr>
            <p:nvPr/>
          </p:nvSpPr>
          <p:spPr bwMode="auto">
            <a:xfrm rot="10800000" flipH="1">
              <a:off x="9473958" y="6586543"/>
              <a:ext cx="171269" cy="79623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72" name="Line 26"/>
            <p:cNvSpPr>
              <a:spLocks noChangeShapeType="1"/>
            </p:cNvSpPr>
            <p:nvPr/>
          </p:nvSpPr>
          <p:spPr bwMode="auto">
            <a:xfrm rot="10800000">
              <a:off x="10512212" y="6586543"/>
              <a:ext cx="293059" cy="86698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73" name="Line 27"/>
            <p:cNvSpPr>
              <a:spLocks noChangeShapeType="1"/>
            </p:cNvSpPr>
            <p:nvPr/>
          </p:nvSpPr>
          <p:spPr bwMode="auto">
            <a:xfrm rot="10800000">
              <a:off x="11787859" y="6586544"/>
              <a:ext cx="577991" cy="86698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106" name="Freeform 13"/>
            <p:cNvSpPr>
              <a:spLocks/>
            </p:cNvSpPr>
            <p:nvPr/>
          </p:nvSpPr>
          <p:spPr bwMode="auto">
            <a:xfrm>
              <a:off x="7044267" y="5909211"/>
              <a:ext cx="5908605" cy="6773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0" y="0"/>
                </a:cxn>
                <a:cxn ang="0">
                  <a:pos x="10000" y="10000"/>
                </a:cxn>
                <a:cxn ang="0">
                  <a:pos x="0" y="10000"/>
                </a:cxn>
                <a:cxn ang="0">
                  <a:pos x="0" y="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109" name="Text Box 81"/>
            <p:cNvSpPr txBox="1">
              <a:spLocks noChangeArrowheads="1"/>
            </p:cNvSpPr>
            <p:nvPr/>
          </p:nvSpPr>
          <p:spPr bwMode="auto">
            <a:xfrm>
              <a:off x="7078464" y="6053096"/>
              <a:ext cx="574378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  <a:tab pos="1300460" algn="l"/>
                  <a:tab pos="2600919" algn="l"/>
                </a:tabLst>
              </a:pPr>
              <a:r>
                <a:rPr lang="en-US" sz="1700" dirty="0">
                  <a:solidFill>
                    <a:schemeClr val="tx2"/>
                  </a:solidFill>
                  <a:latin typeface="Arial" charset="0"/>
                </a:rPr>
                <a:t>result= (</a:t>
              </a:r>
              <a:r>
                <a:rPr lang="en-US" sz="1700" dirty="0" smtClean="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1700" baseline="-25000" dirty="0" smtClean="0">
                  <a:solidFill>
                    <a:schemeClr val="tx2"/>
                  </a:solidFill>
                  <a:latin typeface="Arial" charset="0"/>
                </a:rPr>
                <a:t>1</a:t>
              </a:r>
              <a:r>
                <a:rPr lang="en-US" sz="17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 </a:t>
              </a:r>
              <a:r>
                <a:rPr lang="en-US" dirty="0" smtClean="0"/>
                <a:t>⋃ </a:t>
              </a:r>
              <a:r>
                <a:rPr lang="en-US" sz="1700" dirty="0" smtClean="0">
                  <a:solidFill>
                    <a:schemeClr val="tx2"/>
                  </a:solidFill>
                  <a:latin typeface="Arial" charset="0"/>
                  <a:sym typeface="Symbol" charset="2"/>
                </a:rPr>
                <a:t>EMP</a:t>
              </a:r>
              <a:r>
                <a:rPr lang="en-US" sz="1700" baseline="-25000" dirty="0" smtClean="0">
                  <a:solidFill>
                    <a:schemeClr val="tx2"/>
                  </a:solidFill>
                  <a:latin typeface="Arial" charset="0"/>
                  <a:sym typeface="Symbol" charset="2"/>
                </a:rPr>
                <a:t>2</a:t>
              </a:r>
              <a:r>
                <a:rPr lang="en-US" sz="1700" dirty="0" smtClean="0">
                  <a:solidFill>
                    <a:schemeClr val="tx2"/>
                  </a:solidFill>
                  <a:latin typeface="Arial" charset="0"/>
                  <a:sym typeface="Symbol" charset="2"/>
                </a:rPr>
                <a:t>)</a:t>
              </a:r>
              <a:r>
                <a:rPr lang="en-US" sz="1800" dirty="0" smtClean="0">
                  <a:latin typeface="Book Antiqua"/>
                </a:rPr>
                <a:t>⋈</a:t>
              </a:r>
              <a:r>
                <a:rPr lang="en-US" sz="1700" baseline="-25000" dirty="0" err="1" smtClean="0">
                  <a:solidFill>
                    <a:schemeClr val="tx2"/>
                  </a:solidFill>
                  <a:latin typeface="Arial" charset="0"/>
                  <a:sym typeface="Symbol" charset="2"/>
                </a:rPr>
                <a:t>ENO</a:t>
              </a:r>
              <a:r>
                <a:rPr lang="en-US" sz="1700" dirty="0" err="1" smtClean="0">
                  <a:solidFill>
                    <a:schemeClr val="tx2"/>
                  </a:solidFill>
                  <a:latin typeface="Arial" charset="0"/>
                </a:rPr>
                <a:t>σ</a:t>
              </a:r>
              <a:r>
                <a:rPr lang="en-US" sz="1700" baseline="-25000" dirty="0" err="1" smtClean="0">
                  <a:solidFill>
                    <a:schemeClr val="tx2"/>
                  </a:solidFill>
                  <a:latin typeface="Arial" charset="0"/>
                </a:rPr>
                <a:t>RESP</a:t>
              </a:r>
              <a:r>
                <a:rPr lang="en-US" sz="1700" baseline="-25000" dirty="0">
                  <a:solidFill>
                    <a:schemeClr val="tx2"/>
                  </a:solidFill>
                  <a:latin typeface="Arial" charset="0"/>
                </a:rPr>
                <a:t>=“Manager”</a:t>
              </a:r>
              <a:r>
                <a:rPr lang="en-US" sz="1700" dirty="0">
                  <a:solidFill>
                    <a:schemeClr val="tx2"/>
                  </a:solidFill>
                  <a:latin typeface="Arial" charset="0"/>
                </a:rPr>
                <a:t>(</a:t>
              </a:r>
              <a:r>
                <a:rPr lang="en-US" sz="1700" dirty="0" smtClean="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1700" baseline="-25000" dirty="0" smtClean="0">
                  <a:solidFill>
                    <a:schemeClr val="tx2"/>
                  </a:solidFill>
                  <a:latin typeface="Arial" charset="0"/>
                </a:rPr>
                <a:t>1</a:t>
              </a:r>
              <a:r>
                <a:rPr lang="en-US" dirty="0">
                  <a:solidFill>
                    <a:schemeClr val="tx2"/>
                  </a:solidFill>
                  <a:latin typeface="Book Antiqua"/>
                </a:rPr>
                <a:t> </a:t>
              </a:r>
              <a:r>
                <a:rPr lang="en-US" dirty="0"/>
                <a:t>⋃</a:t>
              </a:r>
              <a:r>
                <a:rPr lang="en-US" sz="17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 </a:t>
              </a:r>
              <a:r>
                <a:rPr lang="en-US" sz="1700" dirty="0" smtClean="0">
                  <a:solidFill>
                    <a:schemeClr val="tx2"/>
                  </a:solidFill>
                  <a:latin typeface="Arial" charset="0"/>
                  <a:sym typeface="Symbol" charset="2"/>
                </a:rPr>
                <a:t>ASG</a:t>
              </a:r>
              <a:r>
                <a:rPr lang="en-US" sz="1700" baseline="-25000" dirty="0" smtClean="0">
                  <a:solidFill>
                    <a:schemeClr val="tx2"/>
                  </a:solidFill>
                  <a:latin typeface="Arial" charset="0"/>
                  <a:sym typeface="Symbol" charset="2"/>
                </a:rPr>
                <a:t>2</a:t>
              </a:r>
              <a:r>
                <a:rPr lang="en-US" sz="1700" dirty="0">
                  <a:solidFill>
                    <a:schemeClr val="tx2"/>
                  </a:solidFill>
                  <a:latin typeface="Arial" charset="0"/>
                </a:rPr>
                <a:t>)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5997557" y="5106359"/>
            <a:ext cx="6883965" cy="3856307"/>
            <a:chOff x="541867" y="5556997"/>
            <a:chExt cx="6883965" cy="3856307"/>
          </a:xfrm>
        </p:grpSpPr>
        <p:sp>
          <p:nvSpPr>
            <p:cNvPr id="85" name="Text Box 32"/>
            <p:cNvSpPr txBox="1">
              <a:spLocks noChangeArrowheads="1"/>
            </p:cNvSpPr>
            <p:nvPr/>
          </p:nvSpPr>
          <p:spPr bwMode="auto">
            <a:xfrm>
              <a:off x="4192969" y="6891345"/>
              <a:ext cx="730969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4</a:t>
              </a:r>
            </a:p>
          </p:txBody>
        </p:sp>
        <p:sp>
          <p:nvSpPr>
            <p:cNvPr id="86" name="Text Box 34"/>
            <p:cNvSpPr txBox="1">
              <a:spLocks noChangeArrowheads="1"/>
            </p:cNvSpPr>
            <p:nvPr/>
          </p:nvSpPr>
          <p:spPr bwMode="auto">
            <a:xfrm>
              <a:off x="643429" y="6891345"/>
              <a:ext cx="729767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3</a:t>
              </a:r>
            </a:p>
          </p:txBody>
        </p:sp>
        <p:sp>
          <p:nvSpPr>
            <p:cNvPr id="87" name="Text Box 35"/>
            <p:cNvSpPr txBox="1">
              <a:spLocks noChangeArrowheads="1"/>
            </p:cNvSpPr>
            <p:nvPr/>
          </p:nvSpPr>
          <p:spPr bwMode="auto">
            <a:xfrm>
              <a:off x="976236" y="8516945"/>
              <a:ext cx="729767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1</a:t>
              </a:r>
            </a:p>
          </p:txBody>
        </p:sp>
        <p:sp>
          <p:nvSpPr>
            <p:cNvPr id="90" name="Text Box 36"/>
            <p:cNvSpPr txBox="1">
              <a:spLocks noChangeArrowheads="1"/>
            </p:cNvSpPr>
            <p:nvPr/>
          </p:nvSpPr>
          <p:spPr bwMode="auto">
            <a:xfrm>
              <a:off x="4338067" y="8516945"/>
              <a:ext cx="729767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2</a:t>
              </a:r>
            </a:p>
          </p:txBody>
        </p:sp>
        <p:sp>
          <p:nvSpPr>
            <p:cNvPr id="91" name="Line 41"/>
            <p:cNvSpPr>
              <a:spLocks noChangeShapeType="1"/>
            </p:cNvSpPr>
            <p:nvPr/>
          </p:nvSpPr>
          <p:spPr bwMode="auto">
            <a:xfrm rot="10800000" flipH="1">
              <a:off x="2210365" y="7814775"/>
              <a:ext cx="18062" cy="102954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92" name="Line 42"/>
            <p:cNvSpPr>
              <a:spLocks noChangeShapeType="1"/>
            </p:cNvSpPr>
            <p:nvPr/>
          </p:nvSpPr>
          <p:spPr bwMode="auto">
            <a:xfrm rot="10800000" flipH="1">
              <a:off x="5791201" y="7796713"/>
              <a:ext cx="18062" cy="102954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93" name="Text Box 43"/>
            <p:cNvSpPr txBox="1">
              <a:spLocks noChangeArrowheads="1"/>
            </p:cNvSpPr>
            <p:nvPr/>
          </p:nvSpPr>
          <p:spPr bwMode="auto">
            <a:xfrm>
              <a:off x="2586032" y="5556997"/>
              <a:ext cx="729767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5</a:t>
              </a:r>
            </a:p>
          </p:txBody>
        </p:sp>
        <p:sp>
          <p:nvSpPr>
            <p:cNvPr id="94" name="Line 44"/>
            <p:cNvSpPr>
              <a:spLocks noChangeShapeType="1"/>
            </p:cNvSpPr>
            <p:nvPr/>
          </p:nvSpPr>
          <p:spPr bwMode="auto">
            <a:xfrm rot="10800000" flipH="1">
              <a:off x="2167468" y="6478171"/>
              <a:ext cx="1415627" cy="75861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107" name="Line 45"/>
            <p:cNvSpPr>
              <a:spLocks noChangeShapeType="1"/>
            </p:cNvSpPr>
            <p:nvPr/>
          </p:nvSpPr>
          <p:spPr bwMode="auto">
            <a:xfrm rot="10800000">
              <a:off x="3901440" y="6478171"/>
              <a:ext cx="1842347" cy="75861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>
              <a:off x="541867" y="7251137"/>
              <a:ext cx="3307645" cy="5779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0" y="0"/>
                </a:cxn>
                <a:cxn ang="0">
                  <a:pos x="10000" y="10000"/>
                </a:cxn>
                <a:cxn ang="0">
                  <a:pos x="0" y="10000"/>
                </a:cxn>
                <a:cxn ang="0">
                  <a:pos x="0" y="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EMP</a:t>
              </a:r>
              <a:r>
                <a:rPr lang="en-US" sz="2000" baseline="30000" dirty="0">
                  <a:solidFill>
                    <a:schemeClr val="tx2"/>
                  </a:solidFill>
                  <a:latin typeface="Arial"/>
                </a:rPr>
                <a:t>’</a:t>
              </a:r>
              <a:r>
                <a:rPr lang="en-US" sz="2000" baseline="-25000" dirty="0">
                  <a:solidFill>
                    <a:schemeClr val="tx2"/>
                  </a:solidFill>
                  <a:latin typeface="Arial"/>
                </a:rPr>
                <a:t>1</a:t>
              </a:r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=EMP</a:t>
              </a:r>
              <a:r>
                <a:rPr lang="en-US" sz="2000" baseline="-25000" dirty="0">
                  <a:solidFill>
                    <a:schemeClr val="tx2"/>
                  </a:solidFill>
                  <a:latin typeface="Arial"/>
                </a:rPr>
                <a:t>1</a:t>
              </a:r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 </a:t>
              </a:r>
              <a:r>
                <a:rPr lang="en-US" sz="2000" dirty="0" smtClean="0">
                  <a:latin typeface="Book Antiqua"/>
                </a:rPr>
                <a:t>⋈</a:t>
              </a:r>
              <a:r>
                <a:rPr lang="en-US" sz="2000" baseline="-25000" dirty="0" smtClean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ENO</a:t>
              </a:r>
              <a:r>
                <a:rPr lang="en-US" sz="2000" dirty="0" smtClean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  </a:t>
              </a:r>
              <a:r>
                <a:rPr lang="en-US" sz="2000" dirty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ASG</a:t>
              </a:r>
              <a:r>
                <a:rPr lang="en-US" sz="2000" baseline="30000" dirty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’</a:t>
              </a:r>
              <a:r>
                <a:rPr lang="en-US" sz="2000" baseline="-25000" dirty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1</a:t>
              </a:r>
              <a:endParaRPr lang="en-US" sz="2000" baseline="-25000" dirty="0">
                <a:solidFill>
                  <a:schemeClr val="tx2"/>
                </a:solidFill>
                <a:latin typeface="Arial"/>
                <a:cs typeface="Arial"/>
              </a:endParaRPr>
            </a:p>
          </p:txBody>
        </p:sp>
        <p:sp>
          <p:nvSpPr>
            <p:cNvPr id="110" name="Freeform 28"/>
            <p:cNvSpPr>
              <a:spLocks/>
            </p:cNvSpPr>
            <p:nvPr/>
          </p:nvSpPr>
          <p:spPr bwMode="auto">
            <a:xfrm>
              <a:off x="2384213" y="5909211"/>
              <a:ext cx="2709333" cy="5599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0" y="0"/>
                </a:cxn>
                <a:cxn ang="0">
                  <a:pos x="10000" y="10000"/>
                </a:cxn>
                <a:cxn ang="0">
                  <a:pos x="0" y="10000"/>
                </a:cxn>
                <a:cxn ang="0">
                  <a:pos x="0" y="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graphicFrame>
          <p:nvGraphicFramePr>
            <p:cNvPr id="111" name="Object 54"/>
            <p:cNvGraphicFramePr>
              <a:graphicFrameLocks noChangeAspect="1"/>
            </p:cNvGraphicFramePr>
            <p:nvPr>
              <p:extLst/>
            </p:nvPr>
          </p:nvGraphicFramePr>
          <p:xfrm>
            <a:off x="2438400" y="5983719"/>
            <a:ext cx="2600960" cy="4109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5" name="Equation" r:id="rId4" imgW="1447387" imgH="228738" progId="Equation.3">
                    <p:embed/>
                  </p:oleObj>
                </mc:Choice>
                <mc:Fallback>
                  <p:oleObj name="Equation" r:id="rId4" imgW="1447387" imgH="228738" progId="Equation.3">
                    <p:embed/>
                    <p:pic>
                      <p:nvPicPr>
                        <p:cNvPr id="111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8400" y="5983719"/>
                          <a:ext cx="2600960" cy="4109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12" name="Group 72"/>
            <p:cNvGrpSpPr>
              <a:grpSpLocks/>
            </p:cNvGrpSpPr>
            <p:nvPr/>
          </p:nvGrpSpPr>
          <p:grpSpPr bwMode="auto">
            <a:xfrm>
              <a:off x="812801" y="8853353"/>
              <a:ext cx="2797387" cy="559929"/>
              <a:chOff x="360" y="3308"/>
              <a:chExt cx="1239" cy="248"/>
            </a:xfrm>
          </p:grpSpPr>
          <p:sp>
            <p:nvSpPr>
              <p:cNvPr id="121" name="Freeform 30"/>
              <p:cNvSpPr>
                <a:spLocks/>
              </p:cNvSpPr>
              <p:nvPr/>
            </p:nvSpPr>
            <p:spPr bwMode="auto">
              <a:xfrm>
                <a:off x="360" y="3308"/>
                <a:ext cx="1239" cy="2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000" y="0"/>
                  </a:cxn>
                  <a:cxn ang="0">
                    <a:pos x="10000" y="10000"/>
                  </a:cxn>
                  <a:cxn ang="0">
                    <a:pos x="0" y="10000"/>
                  </a:cxn>
                  <a:cxn ang="0">
                    <a:pos x="0" y="0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lnTo>
                      <a:pt x="10000" y="0"/>
                    </a:lnTo>
                    <a:lnTo>
                      <a:pt x="10000" y="10000"/>
                    </a:lnTo>
                    <a:lnTo>
                      <a:pt x="0" y="10000"/>
                    </a:lnTo>
                    <a:close/>
                    <a:moveTo>
                      <a:pt x="0" y="0"/>
                    </a:moveTo>
                  </a:path>
                </a:pathLst>
              </a:custGeom>
              <a:solidFill>
                <a:srgbClr val="FFFFFF"/>
              </a:solidFill>
              <a:ln w="9525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2"/>
                  </a:solidFill>
                  <a:latin typeface="Arial"/>
                </a:endParaRPr>
              </a:p>
            </p:txBody>
          </p:sp>
          <p:graphicFrame>
            <p:nvGraphicFramePr>
              <p:cNvPr id="122" name="Object 68"/>
              <p:cNvGraphicFramePr>
                <a:graphicFrameLocks noChangeAspect="1"/>
              </p:cNvGraphicFramePr>
              <p:nvPr/>
            </p:nvGraphicFramePr>
            <p:xfrm>
              <a:off x="369" y="3344"/>
              <a:ext cx="1221" cy="17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46" name="Equation" r:id="rId6" imgW="1752187" imgH="254092" progId="Equation.3">
                      <p:embed/>
                    </p:oleObj>
                  </mc:Choice>
                  <mc:Fallback>
                    <p:oleObj name="Equation" r:id="rId6" imgW="1752187" imgH="254092" progId="Equation.3">
                      <p:embed/>
                      <p:pic>
                        <p:nvPicPr>
                          <p:cNvPr id="122" name="Object 6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9" y="3344"/>
                            <a:ext cx="1221" cy="17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13" name="Group 71"/>
            <p:cNvGrpSpPr>
              <a:grpSpLocks/>
            </p:cNvGrpSpPr>
            <p:nvPr/>
          </p:nvGrpSpPr>
          <p:grpSpPr bwMode="auto">
            <a:xfrm>
              <a:off x="4389121" y="8853374"/>
              <a:ext cx="2815450" cy="559930"/>
              <a:chOff x="1916" y="3360"/>
              <a:chExt cx="1247" cy="248"/>
            </a:xfrm>
          </p:grpSpPr>
          <p:sp>
            <p:nvSpPr>
              <p:cNvPr id="119" name="Freeform 69"/>
              <p:cNvSpPr>
                <a:spLocks/>
              </p:cNvSpPr>
              <p:nvPr/>
            </p:nvSpPr>
            <p:spPr bwMode="auto">
              <a:xfrm>
                <a:off x="1920" y="3360"/>
                <a:ext cx="1239" cy="2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000" y="0"/>
                  </a:cxn>
                  <a:cxn ang="0">
                    <a:pos x="10000" y="10000"/>
                  </a:cxn>
                  <a:cxn ang="0">
                    <a:pos x="0" y="10000"/>
                  </a:cxn>
                  <a:cxn ang="0">
                    <a:pos x="0" y="0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lnTo>
                      <a:pt x="10000" y="0"/>
                    </a:lnTo>
                    <a:lnTo>
                      <a:pt x="10000" y="10000"/>
                    </a:lnTo>
                    <a:lnTo>
                      <a:pt x="0" y="10000"/>
                    </a:lnTo>
                    <a:close/>
                    <a:moveTo>
                      <a:pt x="0" y="0"/>
                    </a:moveTo>
                  </a:path>
                </a:pathLst>
              </a:custGeom>
              <a:solidFill>
                <a:srgbClr val="FFFFFF"/>
              </a:solidFill>
              <a:ln w="9525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2"/>
                  </a:solidFill>
                  <a:latin typeface="Arial"/>
                </a:endParaRPr>
              </a:p>
            </p:txBody>
          </p:sp>
          <p:graphicFrame>
            <p:nvGraphicFramePr>
              <p:cNvPr id="120" name="Object 70"/>
              <p:cNvGraphicFramePr>
                <a:graphicFrameLocks noChangeAspect="1"/>
              </p:cNvGraphicFramePr>
              <p:nvPr/>
            </p:nvGraphicFramePr>
            <p:xfrm>
              <a:off x="1916" y="3396"/>
              <a:ext cx="1247" cy="17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47" name="Equation" r:id="rId8" imgW="1790218" imgH="254092" progId="Equation.3">
                      <p:embed/>
                    </p:oleObj>
                  </mc:Choice>
                  <mc:Fallback>
                    <p:oleObj name="Equation" r:id="rId8" imgW="1790218" imgH="254092" progId="Equation.3">
                      <p:embed/>
                      <p:pic>
                        <p:nvPicPr>
                          <p:cNvPr id="120" name="Object 7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16" y="3396"/>
                            <a:ext cx="1247" cy="17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14" name="Object 73"/>
            <p:cNvGraphicFramePr>
              <a:graphicFrameLocks noChangeAspect="1"/>
            </p:cNvGraphicFramePr>
            <p:nvPr>
              <p:extLst/>
            </p:nvPr>
          </p:nvGraphicFramePr>
          <p:xfrm>
            <a:off x="2275840" y="8103771"/>
            <a:ext cx="650240" cy="3657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8" name="Equation" r:id="rId10" imgW="405972" imgH="228600" progId="Equation.3">
                    <p:embed/>
                  </p:oleObj>
                </mc:Choice>
                <mc:Fallback>
                  <p:oleObj name="Equation" r:id="rId10" imgW="405972" imgH="228600" progId="Equation.3">
                    <p:embed/>
                    <p:pic>
                      <p:nvPicPr>
                        <p:cNvPr id="114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5840" y="8103771"/>
                          <a:ext cx="650240" cy="3657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5" name="Object 74"/>
            <p:cNvGraphicFramePr>
              <a:graphicFrameLocks noChangeAspect="1"/>
            </p:cNvGraphicFramePr>
            <p:nvPr>
              <p:extLst/>
            </p:nvPr>
          </p:nvGraphicFramePr>
          <p:xfrm>
            <a:off x="5940215" y="8103771"/>
            <a:ext cx="690880" cy="3657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9" name="Equation" r:id="rId12" imgW="431570" imgH="228738" progId="Equation.3">
                    <p:embed/>
                  </p:oleObj>
                </mc:Choice>
                <mc:Fallback>
                  <p:oleObj name="Equation" r:id="rId12" imgW="431570" imgH="228738" progId="Equation.3">
                    <p:embed/>
                    <p:pic>
                      <p:nvPicPr>
                        <p:cNvPr id="115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0215" y="8103771"/>
                          <a:ext cx="690880" cy="3657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6" name="Object 75"/>
            <p:cNvGraphicFramePr>
              <a:graphicFrameLocks noChangeAspect="1"/>
            </p:cNvGraphicFramePr>
            <p:nvPr>
              <p:extLst/>
            </p:nvPr>
          </p:nvGraphicFramePr>
          <p:xfrm>
            <a:off x="2068125" y="6586545"/>
            <a:ext cx="629921" cy="3657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0" name="Equation" r:id="rId14" imgW="393302" imgH="228600" progId="Equation.3">
                    <p:embed/>
                  </p:oleObj>
                </mc:Choice>
                <mc:Fallback>
                  <p:oleObj name="Equation" r:id="rId14" imgW="393302" imgH="228600" progId="Equation.3">
                    <p:embed/>
                    <p:pic>
                      <p:nvPicPr>
                        <p:cNvPr id="116" name="Object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8125" y="6586545"/>
                          <a:ext cx="629921" cy="3657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" name="Object 76"/>
            <p:cNvGraphicFramePr>
              <a:graphicFrameLocks noChangeAspect="1"/>
            </p:cNvGraphicFramePr>
            <p:nvPr>
              <p:extLst/>
            </p:nvPr>
          </p:nvGraphicFramePr>
          <p:xfrm>
            <a:off x="4876800" y="6586545"/>
            <a:ext cx="650240" cy="3657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1" name="Equation" r:id="rId16" imgW="405972" imgH="228600" progId="Equation.3">
                    <p:embed/>
                  </p:oleObj>
                </mc:Choice>
                <mc:Fallback>
                  <p:oleObj name="Equation" r:id="rId16" imgW="405972" imgH="228600" progId="Equation.3">
                    <p:embed/>
                    <p:pic>
                      <p:nvPicPr>
                        <p:cNvPr id="117" name="Object 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800" y="6586545"/>
                          <a:ext cx="650240" cy="3657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8" name="Freeform 29"/>
            <p:cNvSpPr>
              <a:spLocks/>
            </p:cNvSpPr>
            <p:nvPr/>
          </p:nvSpPr>
          <p:spPr bwMode="auto">
            <a:xfrm>
              <a:off x="4118187" y="7236784"/>
              <a:ext cx="3307645" cy="5779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0" y="0"/>
                </a:cxn>
                <a:cxn ang="0">
                  <a:pos x="10000" y="10000"/>
                </a:cxn>
                <a:cxn ang="0">
                  <a:pos x="0" y="10000"/>
                </a:cxn>
                <a:cxn ang="0">
                  <a:pos x="0" y="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EMP</a:t>
              </a:r>
              <a:r>
                <a:rPr lang="en-US" sz="2000" baseline="30000" dirty="0">
                  <a:solidFill>
                    <a:schemeClr val="tx2"/>
                  </a:solidFill>
                  <a:latin typeface="Arial"/>
                </a:rPr>
                <a:t>’</a:t>
              </a:r>
              <a:r>
                <a:rPr lang="en-US" sz="2000" baseline="-25000" dirty="0">
                  <a:solidFill>
                    <a:schemeClr val="tx2"/>
                  </a:solidFill>
                  <a:latin typeface="Arial"/>
                </a:rPr>
                <a:t>2</a:t>
              </a:r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=EMP</a:t>
              </a:r>
              <a:r>
                <a:rPr lang="en-US" sz="2000" baseline="-25000" dirty="0">
                  <a:solidFill>
                    <a:schemeClr val="tx2"/>
                  </a:solidFill>
                  <a:latin typeface="Arial"/>
                </a:rPr>
                <a:t>2</a:t>
              </a:r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 </a:t>
              </a:r>
              <a:r>
                <a:rPr lang="en-US" sz="2000" dirty="0" smtClean="0">
                  <a:latin typeface="Book Antiqua"/>
                </a:rPr>
                <a:t>⋈</a:t>
              </a:r>
              <a:r>
                <a:rPr lang="en-US" sz="2000" baseline="-25000" dirty="0" smtClean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ENO</a:t>
              </a:r>
              <a:r>
                <a:rPr lang="en-US" sz="2000" dirty="0" smtClean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  </a:t>
              </a:r>
              <a:r>
                <a:rPr lang="en-US" sz="2000" dirty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ASG</a:t>
              </a:r>
              <a:r>
                <a:rPr lang="en-US" sz="2000" baseline="30000" dirty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’</a:t>
              </a:r>
              <a:r>
                <a:rPr lang="en-US" sz="2000" baseline="-25000" dirty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2</a:t>
              </a:r>
              <a:endParaRPr lang="en-US" sz="2000" baseline="-25000" dirty="0">
                <a:solidFill>
                  <a:schemeClr val="tx2"/>
                </a:solidFill>
                <a:latin typeface="Arial"/>
                <a:cs typeface="Arial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883809" y="7599912"/>
            <a:ext cx="1877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Strategy X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260667" y="9163313"/>
            <a:ext cx="1877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Strategy 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93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</a:t>
            </a:r>
            <a:r>
              <a:rPr lang="en-US" dirty="0" smtClean="0"/>
              <a:t>Alternative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3292624"/>
            <a:ext cx="12293600" cy="6408712"/>
          </a:xfrm>
        </p:spPr>
        <p:txBody>
          <a:bodyPr/>
          <a:lstStyle/>
          <a:p>
            <a:r>
              <a:rPr lang="en-US" dirty="0" smtClean="0"/>
              <a:t>Assume</a:t>
            </a:r>
          </a:p>
          <a:p>
            <a:pPr lvl="1">
              <a:spcBef>
                <a:spcPts val="0"/>
              </a:spcBef>
            </a:pPr>
            <a:r>
              <a:rPr lang="en-US" i="1" dirty="0">
                <a:ea typeface="ＭＳ Ｐゴシック" charset="-128"/>
              </a:rPr>
              <a:t>size</a:t>
            </a:r>
            <a:r>
              <a:rPr lang="en-US" dirty="0">
                <a:ea typeface="ＭＳ Ｐゴシック" charset="-128"/>
              </a:rPr>
              <a:t>(EMP) = 400, </a:t>
            </a:r>
            <a:r>
              <a:rPr lang="en-US" i="1" dirty="0">
                <a:ea typeface="ＭＳ Ｐゴシック" charset="-128"/>
              </a:rPr>
              <a:t>size</a:t>
            </a:r>
            <a:r>
              <a:rPr lang="en-US" dirty="0">
                <a:ea typeface="ＭＳ Ｐゴシック" charset="-128"/>
              </a:rPr>
              <a:t>(ASG) = </a:t>
            </a:r>
            <a:r>
              <a:rPr lang="en-US" dirty="0" smtClean="0">
                <a:ea typeface="ＭＳ Ｐゴシック" charset="-128"/>
              </a:rPr>
              <a:t>1000</a:t>
            </a:r>
          </a:p>
          <a:p>
            <a:pPr lvl="1">
              <a:spcBef>
                <a:spcPts val="0"/>
              </a:spcBef>
            </a:pPr>
            <a:r>
              <a:rPr lang="en-US" dirty="0">
                <a:ea typeface="ＭＳ Ｐゴシック" charset="-128"/>
              </a:rPr>
              <a:t>tuple access cost = 1 unit; tuple transfer cost = 10 </a:t>
            </a:r>
            <a:r>
              <a:rPr lang="en-US" dirty="0" smtClean="0">
                <a:ea typeface="ＭＳ Ｐゴシック" charset="-128"/>
              </a:rPr>
              <a:t>units</a:t>
            </a:r>
          </a:p>
          <a:p>
            <a:r>
              <a:rPr lang="en-US" dirty="0" smtClean="0"/>
              <a:t>Strategy </a:t>
            </a:r>
            <a:r>
              <a:rPr lang="en-US" b="1" dirty="0" smtClean="0"/>
              <a:t>X</a:t>
            </a:r>
            <a:endParaRPr lang="en-US" b="1" dirty="0" smtClean="0"/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transfer EMP to site 5: 400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err="1" smtClean="0">
                <a:ea typeface="ＭＳ Ｐゴシック" charset="-128"/>
              </a:rPr>
              <a:t>tuple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dirty="0">
                <a:ea typeface="ＭＳ Ｐゴシック" charset="-128"/>
              </a:rPr>
              <a:t>transfer </a:t>
            </a:r>
            <a:r>
              <a:rPr lang="en-US" sz="2400" dirty="0" smtClean="0">
                <a:ea typeface="ＭＳ Ｐゴシック" charset="-128"/>
              </a:rPr>
              <a:t>cost	4,000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transfer ASG to site 5: 1000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err="1" smtClean="0">
                <a:ea typeface="ＭＳ Ｐゴシック" charset="-128"/>
              </a:rPr>
              <a:t>tuple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dirty="0">
                <a:ea typeface="ＭＳ Ｐゴシック" charset="-128"/>
              </a:rPr>
              <a:t>transfer </a:t>
            </a:r>
            <a:r>
              <a:rPr lang="en-US" sz="2400" dirty="0" smtClean="0">
                <a:ea typeface="ＭＳ Ｐゴシック" charset="-128"/>
              </a:rPr>
              <a:t>cost	10,000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produce ASG': 1000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err="1" smtClean="0">
                <a:ea typeface="ＭＳ Ｐゴシック" charset="-128"/>
              </a:rPr>
              <a:t>tuple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dirty="0">
                <a:ea typeface="ＭＳ Ｐゴシック" charset="-128"/>
              </a:rPr>
              <a:t>access </a:t>
            </a:r>
            <a:r>
              <a:rPr lang="en-US" sz="2400" dirty="0" smtClean="0">
                <a:ea typeface="ＭＳ Ｐゴシック" charset="-128"/>
              </a:rPr>
              <a:t>cost	1,000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join EMP and </a:t>
            </a:r>
            <a:r>
              <a:rPr lang="en-US" sz="2400" dirty="0" smtClean="0">
                <a:ea typeface="ＭＳ Ｐゴシック" charset="-128"/>
              </a:rPr>
              <a:t>ASG': 400</a:t>
            </a:r>
            <a:r>
              <a:rPr lang="en-US" sz="2400" dirty="0" smtClean="0">
                <a:latin typeface="Symbol" charset="2"/>
                <a:ea typeface="ＭＳ Ｐゴシック" charset="-128"/>
                <a:sym typeface="Symbol"/>
              </a:rPr>
              <a:t>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smtClean="0">
                <a:ea typeface="ＭＳ Ｐゴシック" charset="-128"/>
              </a:rPr>
              <a:t>20</a:t>
            </a:r>
            <a:r>
              <a:rPr lang="en-US" sz="2400" dirty="0" smtClean="0">
                <a:latin typeface="Symbol" charset="2"/>
                <a:ea typeface="ＭＳ Ｐゴシック" charset="-128"/>
                <a:sym typeface="Symbol"/>
              </a:rPr>
              <a:t>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err="1" smtClean="0">
                <a:ea typeface="ＭＳ Ｐゴシック" charset="-128"/>
              </a:rPr>
              <a:t>tuple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dirty="0">
                <a:ea typeface="ＭＳ Ｐゴシック" charset="-128"/>
              </a:rPr>
              <a:t>access cost	</a:t>
            </a:r>
            <a:r>
              <a:rPr lang="en-US" sz="2400" u="sng" dirty="0">
                <a:ea typeface="ＭＳ Ｐゴシック" charset="-128"/>
              </a:rPr>
              <a:t>       </a:t>
            </a:r>
            <a:r>
              <a:rPr lang="en-US" sz="2400" u="sng" dirty="0" smtClean="0">
                <a:ea typeface="ＭＳ Ｐゴシック" charset="-128"/>
              </a:rPr>
              <a:t>8,000</a:t>
            </a:r>
            <a:endParaRPr lang="en-US" sz="2400" u="sng" dirty="0">
              <a:ea typeface="ＭＳ Ｐゴシック" charset="-128"/>
            </a:endParaRPr>
          </a:p>
          <a:p>
            <a:pPr marL="1282700" lvl="3" indent="0">
              <a:buNone/>
              <a:tabLst>
                <a:tab pos="12022138" algn="r"/>
              </a:tabLst>
            </a:pPr>
            <a:r>
              <a:rPr lang="en-US" sz="2400" dirty="0">
                <a:solidFill>
                  <a:srgbClr val="FF0000"/>
                </a:solidFill>
                <a:ea typeface="ＭＳ Ｐゴシック" charset="-128"/>
              </a:rPr>
              <a:t>Total Cost	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-128"/>
              </a:rPr>
              <a:t>23,000</a:t>
            </a:r>
          </a:p>
          <a:p>
            <a:r>
              <a:rPr lang="en-US" dirty="0">
                <a:ea typeface="ＭＳ Ｐゴシック" charset="-128"/>
              </a:rPr>
              <a:t>Strategy </a:t>
            </a:r>
            <a:r>
              <a:rPr lang="en-US" b="1" dirty="0">
                <a:ea typeface="ＭＳ Ｐゴシック" charset="-128"/>
              </a:rPr>
              <a:t>Y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produce ASG': (10+10) </a:t>
            </a:r>
            <a:r>
              <a:rPr lang="en-US" sz="2400" dirty="0">
                <a:ea typeface="ＭＳ Ｐゴシック" charset="-128"/>
                <a:sym typeface="Symbol"/>
              </a:rPr>
              <a:t> </a:t>
            </a:r>
            <a:r>
              <a:rPr lang="en-US" sz="2400" dirty="0">
                <a:ea typeface="ＭＳ Ｐゴシック" charset="-128"/>
              </a:rPr>
              <a:t>tuple access cost	20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transfer ASG' to the sites of EMP: (10+10) </a:t>
            </a:r>
            <a:r>
              <a:rPr lang="en-US" sz="2400" dirty="0">
                <a:ea typeface="ＭＳ Ｐゴシック" charset="-128"/>
                <a:sym typeface="Symbol"/>
              </a:rPr>
              <a:t> </a:t>
            </a:r>
            <a:r>
              <a:rPr lang="en-US" sz="2400" dirty="0">
                <a:ea typeface="ＭＳ Ｐゴシック" charset="-128"/>
              </a:rPr>
              <a:t>tuple transfer cost	200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produce EMP': (10+10) </a:t>
            </a:r>
            <a:r>
              <a:rPr lang="en-US" sz="2400" dirty="0">
                <a:ea typeface="ＭＳ Ｐゴシック" charset="-128"/>
                <a:sym typeface="Symbol"/>
              </a:rPr>
              <a:t> </a:t>
            </a:r>
            <a:r>
              <a:rPr lang="en-US" sz="2400" dirty="0">
                <a:ea typeface="ＭＳ Ｐゴシック" charset="-128"/>
              </a:rPr>
              <a:t>tuple access cost </a:t>
            </a:r>
            <a:r>
              <a:rPr lang="en-US" sz="2400" dirty="0">
                <a:ea typeface="ＭＳ Ｐゴシック" charset="-128"/>
                <a:sym typeface="Symbol"/>
              </a:rPr>
              <a:t> </a:t>
            </a:r>
            <a:r>
              <a:rPr lang="en-US" sz="2400" dirty="0">
                <a:ea typeface="ＭＳ Ｐゴシック" charset="-128"/>
              </a:rPr>
              <a:t>2	40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transfer EMP' to result site: (10+10) </a:t>
            </a:r>
            <a:r>
              <a:rPr lang="en-US" sz="2400" dirty="0">
                <a:ea typeface="ＭＳ Ｐゴシック" charset="-128"/>
                <a:sym typeface="Symbol"/>
              </a:rPr>
              <a:t> </a:t>
            </a:r>
            <a:r>
              <a:rPr lang="en-US" sz="2400" dirty="0">
                <a:ea typeface="ＭＳ Ｐゴシック" charset="-128"/>
              </a:rPr>
              <a:t>tuple transfer cost	</a:t>
            </a:r>
            <a:r>
              <a:rPr lang="en-US" sz="2400" u="sng" dirty="0">
                <a:ea typeface="ＭＳ Ｐゴシック" charset="-128"/>
              </a:rPr>
              <a:t>       200</a:t>
            </a:r>
          </a:p>
          <a:p>
            <a:pPr marL="1282700" lvl="3" indent="0">
              <a:buNone/>
              <a:tabLst>
                <a:tab pos="12022138" algn="r"/>
              </a:tabLst>
            </a:pPr>
            <a:r>
              <a:rPr lang="en-US" sz="2400" dirty="0">
                <a:solidFill>
                  <a:srgbClr val="FF0000"/>
                </a:solidFill>
                <a:ea typeface="ＭＳ Ｐゴシック" charset="-128"/>
              </a:rPr>
              <a:t>Total Cost	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-128"/>
              </a:rPr>
              <a:t>460</a:t>
            </a:r>
            <a:endParaRPr lang="en-US" sz="2400" dirty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198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Query Optimization Objectives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1229342" y="3540194"/>
            <a:ext cx="10601649" cy="5585077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Minimize a cost function</a:t>
            </a:r>
          </a:p>
          <a:p>
            <a:pPr lvl="1">
              <a:spcBef>
                <a:spcPct val="25000"/>
              </a:spcBef>
              <a:buFont typeface="Century Schoolbook" charset="0"/>
              <a:buNone/>
            </a:pPr>
            <a:r>
              <a:rPr lang="en-US" dirty="0">
                <a:solidFill>
                  <a:schemeClr val="tx2"/>
                </a:solidFill>
              </a:rPr>
              <a:t>		I/O cost + CPU cost + communication cost</a:t>
            </a:r>
          </a:p>
          <a:p>
            <a:pPr marL="487673" lvl="1" indent="0">
              <a:spcBef>
                <a:spcPts val="600"/>
              </a:spcBef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chemeClr val="tx2"/>
                </a:solidFill>
              </a:rPr>
              <a:t>NOTE: These </a:t>
            </a:r>
            <a:r>
              <a:rPr lang="en-US" dirty="0">
                <a:solidFill>
                  <a:schemeClr val="tx2"/>
                </a:solidFill>
              </a:rPr>
              <a:t>might have different weights in different distributed </a:t>
            </a:r>
            <a:r>
              <a:rPr lang="en-US" dirty="0" smtClean="0">
                <a:solidFill>
                  <a:schemeClr val="tx2"/>
                </a:solidFill>
              </a:rPr>
              <a:t>environments.</a:t>
            </a:r>
          </a:p>
          <a:p>
            <a:pPr marL="0" indent="0">
              <a:spcBef>
                <a:spcPct val="25000"/>
              </a:spcBef>
              <a:buNone/>
            </a:pPr>
            <a:endParaRPr lang="en-US" sz="1500" dirty="0">
              <a:solidFill>
                <a:schemeClr val="tx2"/>
              </a:solidFill>
            </a:endParaRPr>
          </a:p>
          <a:p>
            <a:pPr lvl="1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Wide area networks </a:t>
            </a:r>
          </a:p>
          <a:p>
            <a:pPr lvl="2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communication cost may dominate or vary much</a:t>
            </a:r>
          </a:p>
          <a:p>
            <a:pPr lvl="3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bandwidth</a:t>
            </a:r>
          </a:p>
          <a:p>
            <a:pPr lvl="3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speed</a:t>
            </a:r>
          </a:p>
          <a:p>
            <a:pPr lvl="3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high protocol overhead</a:t>
            </a:r>
          </a:p>
          <a:p>
            <a:pPr lvl="1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Local area networks</a:t>
            </a:r>
          </a:p>
          <a:p>
            <a:pPr lvl="2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communication cost not that dominant</a:t>
            </a:r>
          </a:p>
          <a:p>
            <a:pPr lvl="2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total cost function should be considered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 smtClean="0">
                <a:solidFill>
                  <a:schemeClr val="tx2"/>
                </a:solidFill>
              </a:rPr>
              <a:t>Can </a:t>
            </a:r>
            <a:r>
              <a:rPr lang="en-US" dirty="0">
                <a:solidFill>
                  <a:schemeClr val="tx2"/>
                </a:solidFill>
              </a:rPr>
              <a:t>also maximize </a:t>
            </a:r>
            <a:r>
              <a:rPr lang="en-US" u="sng" dirty="0" smtClean="0">
                <a:solidFill>
                  <a:schemeClr val="tx2"/>
                </a:solidFill>
              </a:rPr>
              <a:t>throughput</a:t>
            </a:r>
            <a:endParaRPr lang="en-US" u="sng" dirty="0">
              <a:solidFill>
                <a:schemeClr val="tx2"/>
              </a:solidFill>
            </a:endParaRP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718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Complexity of Relational Operations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669752" y="4048341"/>
            <a:ext cx="5046836" cy="2149405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Assume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relations of </a:t>
            </a:r>
            <a:r>
              <a:rPr lang="en-US" u="sng" dirty="0">
                <a:solidFill>
                  <a:schemeClr val="tx2"/>
                </a:solidFill>
              </a:rPr>
              <a:t>cardinality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b="1" i="1" dirty="0">
                <a:solidFill>
                  <a:schemeClr val="tx2"/>
                </a:solidFill>
              </a:rPr>
              <a:t>n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sequential scan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638304" y="3398102"/>
            <a:ext cx="6538598" cy="6159218"/>
            <a:chOff x="6068833" y="2678022"/>
            <a:chExt cx="6538598" cy="6159218"/>
          </a:xfrm>
        </p:grpSpPr>
        <p:sp>
          <p:nvSpPr>
            <p:cNvPr id="14340" name="Rectangle 4"/>
            <p:cNvSpPr>
              <a:spLocks noChangeArrowheads="1"/>
            </p:cNvSpPr>
            <p:nvPr/>
          </p:nvSpPr>
          <p:spPr bwMode="auto">
            <a:xfrm>
              <a:off x="6123093" y="2678022"/>
              <a:ext cx="6484338" cy="615921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4341" name="Line 5"/>
            <p:cNvSpPr>
              <a:spLocks noChangeShapeType="1"/>
            </p:cNvSpPr>
            <p:nvPr/>
          </p:nvSpPr>
          <p:spPr bwMode="auto">
            <a:xfrm>
              <a:off x="10376747" y="2678022"/>
              <a:ext cx="0" cy="61592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4342" name="Line 6"/>
            <p:cNvSpPr>
              <a:spLocks noChangeShapeType="1"/>
            </p:cNvSpPr>
            <p:nvPr/>
          </p:nvSpPr>
          <p:spPr bwMode="auto">
            <a:xfrm>
              <a:off x="6123093" y="3328262"/>
              <a:ext cx="64843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>
              <a:off x="6123093" y="3490822"/>
              <a:ext cx="64843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>
              <a:off x="6123093" y="4791302"/>
              <a:ext cx="64843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>
              <a:off x="6123093" y="6091782"/>
              <a:ext cx="64843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4346" name="Line 10"/>
            <p:cNvSpPr>
              <a:spLocks noChangeShapeType="1"/>
            </p:cNvSpPr>
            <p:nvPr/>
          </p:nvSpPr>
          <p:spPr bwMode="auto">
            <a:xfrm>
              <a:off x="6123093" y="8205062"/>
              <a:ext cx="64843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6887361" y="2682537"/>
              <a:ext cx="1957476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b="1" dirty="0">
                  <a:solidFill>
                    <a:srgbClr val="000000"/>
                  </a:solidFill>
                  <a:latin typeface="Book Antiqua"/>
                </a:rPr>
                <a:t>Operation</a:t>
              </a: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10343455" y="2682537"/>
              <a:ext cx="2197927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b="1" dirty="0">
                  <a:solidFill>
                    <a:srgbClr val="000000"/>
                  </a:solidFill>
                  <a:latin typeface="Book Antiqua"/>
                </a:rPr>
                <a:t>Complexity</a:t>
              </a: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6670099" y="3526947"/>
              <a:ext cx="1010239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Select</a:t>
              </a:r>
            </a:p>
          </p:txBody>
        </p:sp>
        <p:sp>
          <p:nvSpPr>
            <p:cNvPr id="14350" name="Rectangle 14"/>
            <p:cNvSpPr>
              <a:spLocks noChangeArrowheads="1"/>
            </p:cNvSpPr>
            <p:nvPr/>
          </p:nvSpPr>
          <p:spPr bwMode="auto">
            <a:xfrm>
              <a:off x="6648815" y="3852067"/>
              <a:ext cx="1147634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Project</a:t>
              </a:r>
            </a:p>
          </p:txBody>
        </p:sp>
        <p:sp>
          <p:nvSpPr>
            <p:cNvPr id="14351" name="Rectangle 15"/>
            <p:cNvSpPr>
              <a:spLocks noChangeArrowheads="1"/>
            </p:cNvSpPr>
            <p:nvPr/>
          </p:nvSpPr>
          <p:spPr bwMode="auto">
            <a:xfrm>
              <a:off x="6068833" y="4177187"/>
              <a:ext cx="4354522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(without duplicate elimination)</a:t>
              </a:r>
            </a:p>
          </p:txBody>
        </p:sp>
        <p:sp>
          <p:nvSpPr>
            <p:cNvPr id="14352" name="Rectangle 16"/>
            <p:cNvSpPr>
              <a:spLocks noChangeArrowheads="1"/>
            </p:cNvSpPr>
            <p:nvPr/>
          </p:nvSpPr>
          <p:spPr bwMode="auto">
            <a:xfrm>
              <a:off x="11096377" y="3852067"/>
              <a:ext cx="865931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O(</a:t>
              </a:r>
              <a:r>
                <a:rPr lang="en-US" sz="2300" i="1" dirty="0">
                  <a:solidFill>
                    <a:srgbClr val="000000"/>
                  </a:solidFill>
                  <a:latin typeface="Book Antiqua"/>
                </a:rPr>
                <a:t>n</a:t>
              </a: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  <p:sp>
          <p:nvSpPr>
            <p:cNvPr id="14353" name="Rectangle 17"/>
            <p:cNvSpPr>
              <a:spLocks noChangeArrowheads="1"/>
            </p:cNvSpPr>
            <p:nvPr/>
          </p:nvSpPr>
          <p:spPr bwMode="auto">
            <a:xfrm>
              <a:off x="6648815" y="4827427"/>
              <a:ext cx="1147634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Project</a:t>
              </a:r>
            </a:p>
          </p:txBody>
        </p:sp>
        <p:sp>
          <p:nvSpPr>
            <p:cNvPr id="14354" name="Rectangle 18"/>
            <p:cNvSpPr>
              <a:spLocks noChangeArrowheads="1"/>
            </p:cNvSpPr>
            <p:nvPr/>
          </p:nvSpPr>
          <p:spPr bwMode="auto">
            <a:xfrm>
              <a:off x="6188602" y="5152547"/>
              <a:ext cx="3919439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(with duplicate elimination)</a:t>
              </a:r>
            </a:p>
          </p:txBody>
        </p:sp>
        <p:sp>
          <p:nvSpPr>
            <p:cNvPr id="14355" name="Rectangle 19"/>
            <p:cNvSpPr>
              <a:spLocks noChangeArrowheads="1"/>
            </p:cNvSpPr>
            <p:nvPr/>
          </p:nvSpPr>
          <p:spPr bwMode="auto">
            <a:xfrm>
              <a:off x="6616597" y="5477667"/>
              <a:ext cx="1117245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Group</a:t>
              </a:r>
            </a:p>
          </p:txBody>
        </p:sp>
        <p:sp>
          <p:nvSpPr>
            <p:cNvPr id="14356" name="Rectangle 20"/>
            <p:cNvSpPr>
              <a:spLocks noChangeArrowheads="1"/>
            </p:cNvSpPr>
            <p:nvPr/>
          </p:nvSpPr>
          <p:spPr bwMode="auto">
            <a:xfrm>
              <a:off x="10755763" y="5125454"/>
              <a:ext cx="1806794" cy="49700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 smtClean="0">
                  <a:solidFill>
                    <a:srgbClr val="000000"/>
                  </a:solidFill>
                  <a:latin typeface="Book Antiqua"/>
                </a:rPr>
                <a:t>O(</a:t>
              </a:r>
              <a:r>
                <a:rPr lang="en-US" sz="2300" i="1" dirty="0" smtClean="0">
                  <a:solidFill>
                    <a:srgbClr val="000000"/>
                  </a:solidFill>
                  <a:latin typeface="Book Antiqua"/>
                </a:rPr>
                <a:t>n </a:t>
              </a:r>
              <a:r>
                <a:rPr lang="en-US" sz="2400" dirty="0" smtClean="0">
                  <a:solidFill>
                    <a:srgbClr val="000000"/>
                  </a:solidFill>
                  <a:latin typeface="Book Antiqua"/>
                  <a:sym typeface="Symbol"/>
                </a:rPr>
                <a:t> </a:t>
              </a:r>
              <a:r>
                <a:rPr lang="en-US" sz="2300" dirty="0" smtClean="0">
                  <a:solidFill>
                    <a:srgbClr val="000000"/>
                  </a:solidFill>
                  <a:latin typeface="Book Antiqua"/>
                </a:rPr>
                <a:t>log </a:t>
              </a:r>
              <a:r>
                <a:rPr lang="en-US" sz="2300" i="1" dirty="0">
                  <a:solidFill>
                    <a:srgbClr val="000000"/>
                  </a:solidFill>
                  <a:latin typeface="Book Antiqua"/>
                </a:rPr>
                <a:t>n</a:t>
              </a: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  <p:sp>
          <p:nvSpPr>
            <p:cNvPr id="14357" name="Rectangle 21"/>
            <p:cNvSpPr>
              <a:spLocks noChangeArrowheads="1"/>
            </p:cNvSpPr>
            <p:nvPr/>
          </p:nvSpPr>
          <p:spPr bwMode="auto">
            <a:xfrm>
              <a:off x="6637440" y="6127907"/>
              <a:ext cx="800108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Join</a:t>
              </a:r>
            </a:p>
          </p:txBody>
        </p:sp>
        <p:sp>
          <p:nvSpPr>
            <p:cNvPr id="14358" name="Rectangle 22"/>
            <p:cNvSpPr>
              <a:spLocks noChangeArrowheads="1"/>
            </p:cNvSpPr>
            <p:nvPr/>
          </p:nvSpPr>
          <p:spPr bwMode="auto">
            <a:xfrm>
              <a:off x="6630006" y="6615587"/>
              <a:ext cx="1487796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Semi-join</a:t>
              </a:r>
            </a:p>
          </p:txBody>
        </p:sp>
        <p:sp>
          <p:nvSpPr>
            <p:cNvPr id="14359" name="Rectangle 23"/>
            <p:cNvSpPr>
              <a:spLocks noChangeArrowheads="1"/>
            </p:cNvSpPr>
            <p:nvPr/>
          </p:nvSpPr>
          <p:spPr bwMode="auto">
            <a:xfrm>
              <a:off x="6591819" y="7103267"/>
              <a:ext cx="1370000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Division</a:t>
              </a:r>
            </a:p>
          </p:txBody>
        </p:sp>
        <p:sp>
          <p:nvSpPr>
            <p:cNvPr id="14360" name="Rectangle 24"/>
            <p:cNvSpPr>
              <a:spLocks noChangeArrowheads="1"/>
            </p:cNvSpPr>
            <p:nvPr/>
          </p:nvSpPr>
          <p:spPr bwMode="auto">
            <a:xfrm>
              <a:off x="6654629" y="7590947"/>
              <a:ext cx="2039116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Set Operators</a:t>
              </a:r>
            </a:p>
          </p:txBody>
        </p:sp>
        <p:sp>
          <p:nvSpPr>
            <p:cNvPr id="14361" name="Rectangle 25"/>
            <p:cNvSpPr>
              <a:spLocks noChangeArrowheads="1"/>
            </p:cNvSpPr>
            <p:nvPr/>
          </p:nvSpPr>
          <p:spPr bwMode="auto">
            <a:xfrm>
              <a:off x="10794023" y="6723961"/>
              <a:ext cx="1728966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 smtClean="0">
                  <a:solidFill>
                    <a:srgbClr val="000000"/>
                  </a:solidFill>
                  <a:latin typeface="Book Antiqua"/>
                </a:rPr>
                <a:t>O(</a:t>
              </a:r>
              <a:r>
                <a:rPr lang="en-US" sz="2300" i="1" dirty="0" smtClean="0">
                  <a:solidFill>
                    <a:srgbClr val="000000"/>
                  </a:solidFill>
                  <a:latin typeface="Book Antiqua"/>
                </a:rPr>
                <a:t>n</a:t>
              </a:r>
              <a:r>
                <a:rPr lang="en-US" sz="2000" dirty="0" smtClean="0">
                  <a:solidFill>
                    <a:srgbClr val="000000"/>
                  </a:solidFill>
                  <a:latin typeface="Book Antiqua"/>
                  <a:sym typeface="Symbol"/>
                </a:rPr>
                <a:t>  </a:t>
              </a:r>
              <a:r>
                <a:rPr lang="en-US" sz="2300" dirty="0" smtClean="0">
                  <a:solidFill>
                    <a:srgbClr val="000000"/>
                  </a:solidFill>
                  <a:latin typeface="Book Antiqua"/>
                </a:rPr>
                <a:t>log </a:t>
              </a:r>
              <a:r>
                <a:rPr lang="en-US" sz="2300" i="1" dirty="0">
                  <a:solidFill>
                    <a:srgbClr val="000000"/>
                  </a:solidFill>
                  <a:latin typeface="Book Antiqua"/>
                </a:rPr>
                <a:t>n</a:t>
              </a: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  <p:sp>
          <p:nvSpPr>
            <p:cNvPr id="14362" name="Rectangle 26"/>
            <p:cNvSpPr>
              <a:spLocks noChangeArrowheads="1"/>
            </p:cNvSpPr>
            <p:nvPr/>
          </p:nvSpPr>
          <p:spPr bwMode="auto">
            <a:xfrm>
              <a:off x="6621162" y="8241187"/>
              <a:ext cx="2616310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Cartesian Product</a:t>
              </a:r>
            </a:p>
          </p:txBody>
        </p:sp>
        <p:sp>
          <p:nvSpPr>
            <p:cNvPr id="14363" name="Rectangle 27"/>
            <p:cNvSpPr>
              <a:spLocks noChangeArrowheads="1"/>
            </p:cNvSpPr>
            <p:nvPr/>
          </p:nvSpPr>
          <p:spPr bwMode="auto">
            <a:xfrm>
              <a:off x="11040569" y="8241187"/>
              <a:ext cx="975290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O(</a:t>
              </a:r>
              <a:r>
                <a:rPr lang="en-US" sz="2300" i="1" dirty="0">
                  <a:solidFill>
                    <a:srgbClr val="000000"/>
                  </a:solidFill>
                  <a:latin typeface="Book Antiqua"/>
                </a:rPr>
                <a:t>n</a:t>
              </a:r>
              <a:r>
                <a:rPr lang="en-US" sz="2300" baseline="30000" dirty="0">
                  <a:solidFill>
                    <a:srgbClr val="000000"/>
                  </a:solidFill>
                  <a:latin typeface="Book Antiqua"/>
                </a:rPr>
                <a:t>2</a:t>
              </a: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</p:grpSp>
      <p:sp>
        <p:nvSpPr>
          <p:cNvPr id="29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08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Query Optimization Issues – </a:t>
            </a:r>
            <a:r>
              <a:rPr lang="en-US" sz="3600" dirty="0"/>
              <a:t>Types Of Optimizers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1229342" y="3148608"/>
            <a:ext cx="11105705" cy="6350992"/>
          </a:xfrm>
          <a:noFill/>
        </p:spPr>
        <p:txBody>
          <a:bodyPr>
            <a:noAutofit/>
          </a:bodyPr>
          <a:lstStyle/>
          <a:p>
            <a:pPr marL="505734" indent="-505734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>
                <a:solidFill>
                  <a:srgbClr val="0000D4"/>
                </a:solidFill>
              </a:rPr>
              <a:t>Exhaustive search</a:t>
            </a:r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Cost-based</a:t>
            </a:r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Optimal</a:t>
            </a:r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Combinatorial complexity in the number of </a:t>
            </a:r>
            <a:r>
              <a:rPr lang="en-US" sz="2800" dirty="0" smtClean="0"/>
              <a:t>relations</a:t>
            </a:r>
          </a:p>
          <a:p>
            <a:pPr marL="650230" lvl="1" indent="0">
              <a:spcBef>
                <a:spcPts val="600"/>
              </a:spcBef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endParaRPr lang="en-US" sz="1600" dirty="0"/>
          </a:p>
          <a:p>
            <a:pPr marL="505734" indent="-505734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 smtClean="0">
                <a:solidFill>
                  <a:srgbClr val="0000D4"/>
                </a:solidFill>
              </a:rPr>
              <a:t>Heuristic search</a:t>
            </a:r>
            <a:endParaRPr lang="en-US" sz="2800" dirty="0">
              <a:solidFill>
                <a:srgbClr val="0000D4"/>
              </a:solidFill>
            </a:endParaRPr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 smtClean="0"/>
              <a:t>Try to restrict the search space in order to find a very good solution (although may not be optimal)</a:t>
            </a:r>
            <a:endParaRPr lang="en-US" sz="2800" dirty="0"/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Regroup common sub-expressions</a:t>
            </a:r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Perform </a:t>
            </a:r>
            <a:r>
              <a:rPr lang="en-US" sz="2800" u="sng" dirty="0"/>
              <a:t>selection</a:t>
            </a:r>
            <a:r>
              <a:rPr lang="en-US" sz="2800" dirty="0"/>
              <a:t>, </a:t>
            </a:r>
            <a:r>
              <a:rPr lang="en-US" sz="2800" u="sng" dirty="0"/>
              <a:t>projection</a:t>
            </a:r>
            <a:r>
              <a:rPr lang="en-US" sz="2800" dirty="0"/>
              <a:t> first</a:t>
            </a:r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Replace a join by a series of </a:t>
            </a:r>
            <a:r>
              <a:rPr lang="en-US" sz="2800" u="sng" dirty="0" err="1"/>
              <a:t>semijoins</a:t>
            </a:r>
            <a:endParaRPr lang="en-US" sz="2800" u="sng" dirty="0"/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Reorder operations </a:t>
            </a:r>
            <a:r>
              <a:rPr lang="en-US" sz="2800" u="sng" dirty="0"/>
              <a:t>to reduce intermediate relation size</a:t>
            </a:r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Optimize individual operations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017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2105</TotalTime>
  <Pages>0</Pages>
  <Words>1286</Words>
  <Characters>0</Characters>
  <Application>Microsoft Office PowerPoint</Application>
  <PresentationFormat>Custom</PresentationFormat>
  <Lines>0</Lines>
  <Paragraphs>290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ＭＳ Ｐゴシック</vt:lpstr>
      <vt:lpstr>ＭＳ Ｐゴシック</vt:lpstr>
      <vt:lpstr>Arial</vt:lpstr>
      <vt:lpstr>Book Antiqua</vt:lpstr>
      <vt:lpstr>Calibri</vt:lpstr>
      <vt:lpstr>Century Gothic</vt:lpstr>
      <vt:lpstr>Century Schoolbook</vt:lpstr>
      <vt:lpstr>Courier New</vt:lpstr>
      <vt:lpstr>Symbol</vt:lpstr>
      <vt:lpstr>Wingdings</vt:lpstr>
      <vt:lpstr>Wingdings 3</vt:lpstr>
      <vt:lpstr>Ion Boardroom</vt:lpstr>
      <vt:lpstr>Equation</vt:lpstr>
      <vt:lpstr>Outline</vt:lpstr>
      <vt:lpstr>Query Processing in a DDBMS</vt:lpstr>
      <vt:lpstr>Query Processing Components</vt:lpstr>
      <vt:lpstr>Selecting Alternatives</vt:lpstr>
      <vt:lpstr>What is the Problem? - Selecting the “best” strategy</vt:lpstr>
      <vt:lpstr>Cost of Alternative Strategies</vt:lpstr>
      <vt:lpstr>Query Optimization Objectives</vt:lpstr>
      <vt:lpstr>Complexity of Relational Operations</vt:lpstr>
      <vt:lpstr>Query Optimization Issues – Types Of Optimizers</vt:lpstr>
      <vt:lpstr>Query Optimization Issues – Optimization Granularity</vt:lpstr>
      <vt:lpstr>Query Optimization Issues – Optimization Timing</vt:lpstr>
      <vt:lpstr>Query Optimization Issues – Statistics on the database</vt:lpstr>
      <vt:lpstr>Query Optimization Issues – Decision Sites</vt:lpstr>
      <vt:lpstr>Query Optimization Issues – Network Topology</vt:lpstr>
      <vt:lpstr>Query Processing in Client/Server Systems</vt:lpstr>
      <vt:lpstr>Query Optimization Issues – Replicated Fragments</vt:lpstr>
      <vt:lpstr>Query Optimization Issues – Semijoins</vt:lpstr>
      <vt:lpstr>Distributed Query Processing Methodology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subject/>
  <dc:creator>Yang, T. Andrew</dc:creator>
  <cp:keywords/>
  <dc:description/>
  <cp:lastModifiedBy>andrew</cp:lastModifiedBy>
  <cp:revision>302</cp:revision>
  <dcterms:modified xsi:type="dcterms:W3CDTF">2020-03-03T06:55:04Z</dcterms:modified>
</cp:coreProperties>
</file>