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805" r:id="rId1"/>
  </p:sldMasterIdLst>
  <p:notesMasterIdLst>
    <p:notesMasterId r:id="rId36"/>
  </p:notesMasterIdLst>
  <p:sldIdLst>
    <p:sldId id="260" r:id="rId2"/>
    <p:sldId id="261" r:id="rId3"/>
    <p:sldId id="292" r:id="rId4"/>
    <p:sldId id="262" r:id="rId5"/>
    <p:sldId id="263" r:id="rId6"/>
    <p:sldId id="264" r:id="rId7"/>
    <p:sldId id="265" r:id="rId8"/>
    <p:sldId id="293" r:id="rId9"/>
    <p:sldId id="267" r:id="rId10"/>
    <p:sldId id="268" r:id="rId11"/>
    <p:sldId id="269" r:id="rId12"/>
    <p:sldId id="270" r:id="rId13"/>
    <p:sldId id="294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</p:sldIdLst>
  <p:sldSz cx="13004800" cy="975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71A9"/>
    <a:srgbClr val="005C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077" autoAdjust="0"/>
  </p:normalViewPr>
  <p:slideViewPr>
    <p:cSldViewPr>
      <p:cViewPr>
        <p:scale>
          <a:sx n="50" d="100"/>
          <a:sy n="50" d="100"/>
        </p:scale>
        <p:origin x="1056" y="-490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Book Antiqua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Book Antiqua"/>
              </a:defRPr>
            </a:lvl1pPr>
          </a:lstStyle>
          <a:p>
            <a:fld id="{379F297C-D7C6-6C48-A753-BCA696D45D54}" type="datetimeFigureOut">
              <a:rPr lang="en-US" smtClean="0"/>
              <a:pPr/>
              <a:t>4/20/2020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Book Antiqua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Book Antiqua"/>
              </a:defRPr>
            </a:lvl1pPr>
          </a:lstStyle>
          <a:p>
            <a:fld id="{D0A160C8-9684-D044-86BA-20D5C5FBA48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748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2253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41613" y="-403225"/>
            <a:ext cx="4537075" cy="3403600"/>
          </a:xfrm>
          <a:ln cap="flat"/>
        </p:spPr>
      </p:sp>
    </p:spTree>
    <p:extLst>
      <p:ext uri="{BB962C8B-B14F-4D97-AF65-F5344CB8AC3E}">
        <p14:creationId xmlns:p14="http://schemas.microsoft.com/office/powerpoint/2010/main" val="30334908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41613" y="-403225"/>
            <a:ext cx="4537075" cy="3403600"/>
          </a:xfrm>
          <a:ln cap="flat"/>
        </p:spPr>
      </p:sp>
    </p:spTree>
    <p:extLst>
      <p:ext uri="{BB962C8B-B14F-4D97-AF65-F5344CB8AC3E}">
        <p14:creationId xmlns:p14="http://schemas.microsoft.com/office/powerpoint/2010/main" val="25913449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Dirty data refer to data items whose values have been modified by a transaction that has not yet committed.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160C8-9684-D044-86BA-20D5C5FBA483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7423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41613" y="-403225"/>
            <a:ext cx="4537075" cy="3403600"/>
          </a:xfrm>
          <a:ln cap="flat"/>
        </p:spPr>
      </p:sp>
    </p:spTree>
    <p:extLst>
      <p:ext uri="{BB962C8B-B14F-4D97-AF65-F5344CB8AC3E}">
        <p14:creationId xmlns:p14="http://schemas.microsoft.com/office/powerpoint/2010/main" val="39019907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25930511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Dirty data refer to data items whose values have been modified by a transaction that has not yet committed.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160C8-9684-D044-86BA-20D5C5FBA483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5432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41613" y="-403225"/>
            <a:ext cx="4537075" cy="3403600"/>
          </a:xfrm>
          <a:ln cap="flat"/>
        </p:spPr>
      </p:sp>
    </p:spTree>
    <p:extLst>
      <p:ext uri="{BB962C8B-B14F-4D97-AF65-F5344CB8AC3E}">
        <p14:creationId xmlns:p14="http://schemas.microsoft.com/office/powerpoint/2010/main" val="3208997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41613" y="-403225"/>
            <a:ext cx="4537075" cy="3403600"/>
          </a:xfrm>
          <a:ln cap="flat"/>
        </p:spPr>
      </p:sp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DBMS guarantees that either all the transactions in a saga are successfully completed or compensating transactions are run to recover from a partial execution. A compensating transaction effectively does the inverse of the transaction that it is associated with.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2029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124950520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41613" y="-403225"/>
            <a:ext cx="4537075" cy="3403600"/>
          </a:xfrm>
          <a:ln cap="flat"/>
        </p:spPr>
      </p:sp>
    </p:spTree>
    <p:extLst>
      <p:ext uri="{BB962C8B-B14F-4D97-AF65-F5344CB8AC3E}">
        <p14:creationId xmlns:p14="http://schemas.microsoft.com/office/powerpoint/2010/main" val="8914010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4270492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360598373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360081006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ROWA: 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Read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operations on an object are allowed to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read any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copy, and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write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operations are required to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write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all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copies.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160C8-9684-D044-86BA-20D5C5FBA483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00083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21266093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180520481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34064933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13733737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1636084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9242280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21394983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Two operations, Oi(x) and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Oj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(x), are said to be in conflict if Oi = Write or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Oj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Write (i.e., at least one of them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 a Write and they access the same data item).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160C8-9684-D044-86BA-20D5C5FBA483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2267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160C8-9684-D044-86BA-20D5C5FBA483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9731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1116728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58" y="0"/>
            <a:ext cx="13007058" cy="9757579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2271" y="3166583"/>
            <a:ext cx="8416255" cy="3627914"/>
          </a:xfrm>
        </p:spPr>
        <p:txBody>
          <a:bodyPr anchor="b"/>
          <a:lstStyle>
            <a:lvl1pPr>
              <a:defRPr sz="68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2271" y="6794496"/>
            <a:ext cx="8416255" cy="1225131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663937" y="2600961"/>
            <a:ext cx="1408852" cy="325204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8183229-EE44-4BD7-863C-21EB8A6A73E7}" type="datetime1">
              <a:rPr lang="en-US" smtClean="0"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869274" y="4642714"/>
            <a:ext cx="5489486" cy="325205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1016027" y="0"/>
            <a:ext cx="975360" cy="15636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 anchor="b"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77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2258" y="0"/>
            <a:ext cx="13007058" cy="9757579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2272" y="7056290"/>
            <a:ext cx="9133517" cy="806027"/>
          </a:xfrm>
        </p:spPr>
        <p:txBody>
          <a:bodyPr anchor="b">
            <a:normAutofit/>
          </a:bodyPr>
          <a:lstStyle>
            <a:lvl1pPr algn="l">
              <a:defRPr sz="3413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32272" y="975360"/>
            <a:ext cx="9133517" cy="48768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276"/>
            </a:lvl1pPr>
            <a:lvl2pPr marL="650230" indent="0">
              <a:buNone/>
              <a:defRPr sz="2276"/>
            </a:lvl2pPr>
            <a:lvl3pPr marL="1300460" indent="0">
              <a:buNone/>
              <a:defRPr sz="2276"/>
            </a:lvl3pPr>
            <a:lvl4pPr marL="1950690" indent="0">
              <a:buNone/>
              <a:defRPr sz="2276"/>
            </a:lvl4pPr>
            <a:lvl5pPr marL="2600919" indent="0">
              <a:buNone/>
              <a:defRPr sz="2276"/>
            </a:lvl5pPr>
            <a:lvl6pPr marL="3251149" indent="0">
              <a:buNone/>
              <a:defRPr sz="2276"/>
            </a:lvl6pPr>
            <a:lvl7pPr marL="3901379" indent="0">
              <a:buNone/>
              <a:defRPr sz="2276"/>
            </a:lvl7pPr>
            <a:lvl8pPr marL="4551609" indent="0">
              <a:buNone/>
              <a:defRPr sz="2276"/>
            </a:lvl8pPr>
            <a:lvl9pPr marL="5201839" indent="0">
              <a:buNone/>
              <a:defRPr sz="227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232270" y="7862318"/>
            <a:ext cx="9133517" cy="702168"/>
          </a:xfrm>
        </p:spPr>
        <p:txBody>
          <a:bodyPr>
            <a:normAutofit/>
          </a:bodyPr>
          <a:lstStyle>
            <a:lvl1pPr marL="0" indent="0">
              <a:buNone/>
              <a:defRPr sz="1707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632FC-E18A-4613-BD81-D8B6747FE39D}" type="datetime1">
              <a:rPr lang="en-US" smtClean="0"/>
              <a:t>4/20/2020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1016027" y="0"/>
            <a:ext cx="975360" cy="15636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711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58" y="0"/>
            <a:ext cx="13007058" cy="9757579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2271" y="1318542"/>
            <a:ext cx="9133518" cy="2407424"/>
          </a:xfrm>
        </p:spPr>
        <p:txBody>
          <a:bodyPr/>
          <a:lstStyle>
            <a:lvl1pPr>
              <a:defRPr sz="51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2271" y="4960745"/>
            <a:ext cx="9133518" cy="3607974"/>
          </a:xfrm>
        </p:spPr>
        <p:txBody>
          <a:bodyPr anchor="ctr">
            <a:normAutofit/>
          </a:bodyPr>
          <a:lstStyle>
            <a:lvl1pPr marL="0" indent="0">
              <a:buNone/>
              <a:defRPr sz="2560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60FB1-F8CA-4977-AA9D-2A199C3CE9B2}" type="datetime1">
              <a:rPr lang="en-US" smtClean="0"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8" name="Rectangle 7"/>
          <p:cNvSpPr/>
          <p:nvPr/>
        </p:nvSpPr>
        <p:spPr>
          <a:xfrm>
            <a:off x="11016027" y="0"/>
            <a:ext cx="975360" cy="15636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167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58" y="0"/>
            <a:ext cx="13007058" cy="9757579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920790" y="926848"/>
            <a:ext cx="855596" cy="1843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378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10054284" y="4124860"/>
            <a:ext cx="880445" cy="1843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378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4353" y="1318542"/>
            <a:ext cx="8761436" cy="4099099"/>
          </a:xfrm>
        </p:spPr>
        <p:txBody>
          <a:bodyPr anchor="ctr"/>
          <a:lstStyle>
            <a:lvl1pPr>
              <a:defRPr sz="51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73018" y="5417640"/>
            <a:ext cx="8030070" cy="473761"/>
          </a:xfrm>
        </p:spPr>
        <p:txBody>
          <a:bodyPr>
            <a:normAutofit/>
          </a:bodyPr>
          <a:lstStyle>
            <a:lvl1pPr marL="0" indent="0">
              <a:buNone/>
              <a:defRPr lang="en-US" sz="1991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2271" y="7112272"/>
            <a:ext cx="9022113" cy="1437325"/>
          </a:xfrm>
        </p:spPr>
        <p:txBody>
          <a:bodyPr anchor="ctr">
            <a:normAutofit/>
          </a:bodyPr>
          <a:lstStyle>
            <a:lvl1pPr marL="0" indent="0">
              <a:buNone/>
              <a:defRPr sz="2560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78C68-0034-43EE-8AE6-31B66FA904EE}" type="datetime1">
              <a:rPr lang="en-US" smtClean="0"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Rectangle 8"/>
          <p:cNvSpPr/>
          <p:nvPr/>
        </p:nvSpPr>
        <p:spPr>
          <a:xfrm>
            <a:off x="11016027" y="0"/>
            <a:ext cx="975360" cy="15636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9329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2258" y="0"/>
            <a:ext cx="13007058" cy="9757579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2271" y="2926080"/>
            <a:ext cx="9133518" cy="2980267"/>
          </a:xfrm>
        </p:spPr>
        <p:txBody>
          <a:bodyPr anchor="b"/>
          <a:lstStyle>
            <a:lvl1pPr algn="l">
              <a:defRPr sz="568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2272" y="7146537"/>
            <a:ext cx="9133517" cy="1414956"/>
          </a:xfrm>
        </p:spPr>
        <p:txBody>
          <a:bodyPr anchor="t"/>
          <a:lstStyle>
            <a:lvl1pPr marL="0" indent="0" algn="l">
              <a:buNone/>
              <a:defRPr sz="2844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EF381-9EA5-42B9-871A-37D07ED0590E}" type="datetime1">
              <a:rPr lang="en-US" smtClean="0"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1016027" y="0"/>
            <a:ext cx="975360" cy="15636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4256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2271" y="1318542"/>
            <a:ext cx="9135777" cy="1009584"/>
          </a:xfrm>
        </p:spPr>
        <p:txBody>
          <a:bodyPr/>
          <a:lstStyle>
            <a:lvl1pPr>
              <a:defRPr sz="455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2270" y="3540196"/>
            <a:ext cx="3290214" cy="935768"/>
          </a:xfrm>
        </p:spPr>
        <p:txBody>
          <a:bodyPr anchor="b">
            <a:noAutofit/>
          </a:bodyPr>
          <a:lstStyle>
            <a:lvl1pPr marL="0" indent="0">
              <a:buNone/>
              <a:defRPr sz="2844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1232270" y="4475967"/>
            <a:ext cx="3290214" cy="4107898"/>
          </a:xfrm>
        </p:spPr>
        <p:txBody>
          <a:bodyPr anchor="t">
            <a:normAutofit/>
          </a:bodyPr>
          <a:lstStyle>
            <a:lvl1pPr marL="0" indent="0">
              <a:buNone/>
              <a:defRPr sz="1707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43540" y="3540196"/>
            <a:ext cx="3298017" cy="935768"/>
          </a:xfrm>
        </p:spPr>
        <p:txBody>
          <a:bodyPr anchor="b">
            <a:noAutofit/>
          </a:bodyPr>
          <a:lstStyle>
            <a:lvl1pPr marL="0" indent="0">
              <a:buNone/>
              <a:defRPr sz="2844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4847603" y="4475967"/>
            <a:ext cx="3298017" cy="4107898"/>
          </a:xfrm>
        </p:spPr>
        <p:txBody>
          <a:bodyPr anchor="t">
            <a:normAutofit/>
          </a:bodyPr>
          <a:lstStyle>
            <a:lvl1pPr marL="0" indent="0">
              <a:buNone/>
              <a:defRPr sz="1707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474513" y="3540196"/>
            <a:ext cx="3298017" cy="935768"/>
          </a:xfrm>
        </p:spPr>
        <p:txBody>
          <a:bodyPr anchor="b">
            <a:noAutofit/>
          </a:bodyPr>
          <a:lstStyle>
            <a:lvl1pPr marL="0" indent="0">
              <a:buNone/>
              <a:defRPr sz="2844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8477775" y="4475967"/>
            <a:ext cx="3294756" cy="4107898"/>
          </a:xfrm>
        </p:spPr>
        <p:txBody>
          <a:bodyPr anchor="t">
            <a:normAutofit/>
          </a:bodyPr>
          <a:lstStyle>
            <a:lvl1pPr marL="0" indent="0">
              <a:buNone/>
              <a:defRPr sz="1707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685554" y="3540197"/>
            <a:ext cx="0" cy="5043666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8319319" y="3540197"/>
            <a:ext cx="0" cy="5043666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1BDB4-5993-4A19-9DA4-22D02935DE7B}" type="datetime1">
              <a:rPr lang="en-US" smtClean="0"/>
              <a:t>4/20/2020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9385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2270" y="1318542"/>
            <a:ext cx="9024370" cy="1009584"/>
          </a:xfrm>
        </p:spPr>
        <p:txBody>
          <a:bodyPr/>
          <a:lstStyle>
            <a:lvl1pPr>
              <a:defRPr sz="455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2270" y="5944314"/>
            <a:ext cx="3290214" cy="935768"/>
          </a:xfrm>
        </p:spPr>
        <p:txBody>
          <a:bodyPr anchor="b">
            <a:noAutofit/>
          </a:bodyPr>
          <a:lstStyle>
            <a:lvl1pPr marL="0" indent="0">
              <a:buNone/>
              <a:defRPr sz="2844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449322" y="3540196"/>
            <a:ext cx="2865983" cy="20584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276"/>
            </a:lvl1pPr>
            <a:lvl2pPr marL="650230" indent="0">
              <a:buNone/>
              <a:defRPr sz="2276"/>
            </a:lvl2pPr>
            <a:lvl3pPr marL="1300460" indent="0">
              <a:buNone/>
              <a:defRPr sz="2276"/>
            </a:lvl3pPr>
            <a:lvl4pPr marL="1950690" indent="0">
              <a:buNone/>
              <a:defRPr sz="2276"/>
            </a:lvl4pPr>
            <a:lvl5pPr marL="2600919" indent="0">
              <a:buNone/>
              <a:defRPr sz="2276"/>
            </a:lvl5pPr>
            <a:lvl6pPr marL="3251149" indent="0">
              <a:buNone/>
              <a:defRPr sz="2276"/>
            </a:lvl6pPr>
            <a:lvl7pPr marL="3901379" indent="0">
              <a:buNone/>
              <a:defRPr sz="2276"/>
            </a:lvl7pPr>
            <a:lvl8pPr marL="4551609" indent="0">
              <a:buNone/>
              <a:defRPr sz="2276"/>
            </a:lvl8pPr>
            <a:lvl9pPr marL="5201839" indent="0">
              <a:buNone/>
              <a:defRPr sz="227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1232269" y="6880083"/>
            <a:ext cx="3290214" cy="1688634"/>
          </a:xfrm>
        </p:spPr>
        <p:txBody>
          <a:bodyPr anchor="t">
            <a:normAutofit/>
          </a:bodyPr>
          <a:lstStyle>
            <a:lvl1pPr marL="0" indent="0">
              <a:buNone/>
              <a:defRPr sz="1707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1378" y="5944313"/>
            <a:ext cx="3298017" cy="935768"/>
          </a:xfrm>
        </p:spPr>
        <p:txBody>
          <a:bodyPr anchor="b">
            <a:noAutofit/>
          </a:bodyPr>
          <a:lstStyle>
            <a:lvl1pPr marL="0" indent="0">
              <a:buNone/>
              <a:defRPr sz="2844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5053424" y="3540196"/>
            <a:ext cx="2865983" cy="20584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276"/>
            </a:lvl1pPr>
            <a:lvl2pPr marL="650230" indent="0">
              <a:buNone/>
              <a:defRPr sz="2276"/>
            </a:lvl2pPr>
            <a:lvl3pPr marL="1300460" indent="0">
              <a:buNone/>
              <a:defRPr sz="2276"/>
            </a:lvl3pPr>
            <a:lvl4pPr marL="1950690" indent="0">
              <a:buNone/>
              <a:defRPr sz="2276"/>
            </a:lvl4pPr>
            <a:lvl5pPr marL="2600919" indent="0">
              <a:buNone/>
              <a:defRPr sz="2276"/>
            </a:lvl5pPr>
            <a:lvl6pPr marL="3251149" indent="0">
              <a:buNone/>
              <a:defRPr sz="2276"/>
            </a:lvl6pPr>
            <a:lvl7pPr marL="3901379" indent="0">
              <a:buNone/>
              <a:defRPr sz="2276"/>
            </a:lvl7pPr>
            <a:lvl8pPr marL="4551609" indent="0">
              <a:buNone/>
              <a:defRPr sz="2276"/>
            </a:lvl8pPr>
            <a:lvl9pPr marL="5201839" indent="0">
              <a:buNone/>
              <a:defRPr sz="227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851378" y="6895230"/>
            <a:ext cx="3298017" cy="1688634"/>
          </a:xfrm>
        </p:spPr>
        <p:txBody>
          <a:bodyPr anchor="t">
            <a:normAutofit/>
          </a:bodyPr>
          <a:lstStyle>
            <a:lvl1pPr marL="0" indent="0">
              <a:buNone/>
              <a:defRPr sz="1707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474513" y="5944314"/>
            <a:ext cx="3298017" cy="935768"/>
          </a:xfrm>
        </p:spPr>
        <p:txBody>
          <a:bodyPr anchor="b">
            <a:noAutofit/>
          </a:bodyPr>
          <a:lstStyle>
            <a:lvl1pPr marL="0" indent="0">
              <a:buNone/>
              <a:defRPr sz="2844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687845" y="3540196"/>
            <a:ext cx="2865983" cy="20584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276"/>
            </a:lvl1pPr>
            <a:lvl2pPr marL="650230" indent="0">
              <a:buNone/>
              <a:defRPr sz="2276"/>
            </a:lvl2pPr>
            <a:lvl3pPr marL="1300460" indent="0">
              <a:buNone/>
              <a:defRPr sz="2276"/>
            </a:lvl3pPr>
            <a:lvl4pPr marL="1950690" indent="0">
              <a:buNone/>
              <a:defRPr sz="2276"/>
            </a:lvl4pPr>
            <a:lvl5pPr marL="2600919" indent="0">
              <a:buNone/>
              <a:defRPr sz="2276"/>
            </a:lvl5pPr>
            <a:lvl6pPr marL="3251149" indent="0">
              <a:buNone/>
              <a:defRPr sz="2276"/>
            </a:lvl6pPr>
            <a:lvl7pPr marL="3901379" indent="0">
              <a:buNone/>
              <a:defRPr sz="2276"/>
            </a:lvl7pPr>
            <a:lvl8pPr marL="4551609" indent="0">
              <a:buNone/>
              <a:defRPr sz="2276"/>
            </a:lvl8pPr>
            <a:lvl9pPr marL="5201839" indent="0">
              <a:buNone/>
              <a:defRPr sz="227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474513" y="6880083"/>
            <a:ext cx="3298017" cy="1688634"/>
          </a:xfrm>
        </p:spPr>
        <p:txBody>
          <a:bodyPr anchor="t">
            <a:normAutofit/>
          </a:bodyPr>
          <a:lstStyle>
            <a:lvl1pPr marL="0" indent="0">
              <a:buNone/>
              <a:defRPr sz="1707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4679138" y="3540197"/>
            <a:ext cx="0" cy="5043666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8319319" y="3540197"/>
            <a:ext cx="0" cy="5043666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02E83-E3C9-4356-B69B-31DE9E11607A}" type="datetime1">
              <a:rPr lang="en-US" smtClean="0"/>
              <a:t>4/20/2020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5988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839184" y="9085028"/>
            <a:ext cx="1408852" cy="325204"/>
          </a:xfrm>
        </p:spPr>
        <p:txBody>
          <a:bodyPr/>
          <a:lstStyle/>
          <a:p>
            <a:fld id="{595D34C1-3136-4B6C-B608-129A4675AF7B}" type="datetime1">
              <a:rPr lang="en-US" smtClean="0"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4057" y="9085028"/>
            <a:ext cx="5489486" cy="325205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0556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58" y="0"/>
            <a:ext cx="12971264" cy="9757579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590034" y="571968"/>
            <a:ext cx="6557248" cy="860966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847907" y="2511070"/>
            <a:ext cx="8527634" cy="4731462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13004800" cy="97536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82120" y="2059093"/>
            <a:ext cx="1583667" cy="6502401"/>
          </a:xfrm>
        </p:spPr>
        <p:txBody>
          <a:bodyPr vert="eaVert" anchor="ctr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2694" y="2059093"/>
            <a:ext cx="6281865" cy="65024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A0C07-454B-41AB-ADF0-C744DD4C43A0}" type="datetime1">
              <a:rPr lang="en-US" smtClean="0"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5933" y="9053153"/>
            <a:ext cx="5489486" cy="325205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Rectangle 8"/>
          <p:cNvSpPr/>
          <p:nvPr/>
        </p:nvSpPr>
        <p:spPr>
          <a:xfrm>
            <a:off x="11016027" y="0"/>
            <a:ext cx="975360" cy="15636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096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02" y="1318540"/>
            <a:ext cx="9022111" cy="1009586"/>
          </a:xfrm>
        </p:spPr>
        <p:txBody>
          <a:bodyPr anchor="ctr"/>
          <a:lstStyle>
            <a:lvl1pPr>
              <a:defRPr sz="455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4F19-612C-439D-A035-A49E6F867174}" type="datetime1">
              <a:rPr lang="en-US" smtClean="0"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 anchor="b"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255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58" y="0"/>
            <a:ext cx="13007058" cy="9757579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8049" y="3210792"/>
            <a:ext cx="4395622" cy="4295600"/>
          </a:xfrm>
        </p:spPr>
        <p:txBody>
          <a:bodyPr anchor="ctr"/>
          <a:lstStyle>
            <a:lvl1pPr algn="l">
              <a:defRPr sz="4551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80727" y="3210792"/>
            <a:ext cx="4384023" cy="4295600"/>
          </a:xfrm>
        </p:spPr>
        <p:txBody>
          <a:bodyPr anchor="ctr"/>
          <a:lstStyle>
            <a:lvl1pPr marL="0" indent="0" algn="l">
              <a:buNone/>
              <a:defRPr sz="2844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06EB-87AC-4A4C-B130-82A654649F75}" type="datetime1">
              <a:rPr lang="en-US" smtClean="0"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8" name="Rectangle 7"/>
          <p:cNvSpPr/>
          <p:nvPr/>
        </p:nvSpPr>
        <p:spPr>
          <a:xfrm>
            <a:off x="11016027" y="0"/>
            <a:ext cx="975360" cy="15636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 anchor="b"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429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2270" y="3540196"/>
            <a:ext cx="5172594" cy="502130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99937" y="3540200"/>
            <a:ext cx="5172594" cy="502129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BA65F-AF50-4A7A-B273-DE3B3E6E0298}" type="datetime1">
              <a:rPr lang="en-US" smtClean="0"/>
              <a:t>4/20/2020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 anchor="b"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487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217" y="3540196"/>
            <a:ext cx="5167647" cy="1079879"/>
          </a:xfrm>
        </p:spPr>
        <p:txBody>
          <a:bodyPr anchor="b">
            <a:noAutofit/>
          </a:bodyPr>
          <a:lstStyle>
            <a:lvl1pPr marL="0" indent="0">
              <a:buNone/>
              <a:defRPr sz="3413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2270" y="4620075"/>
            <a:ext cx="5172594" cy="394142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99938" y="3540196"/>
            <a:ext cx="5172592" cy="1076103"/>
          </a:xfrm>
        </p:spPr>
        <p:txBody>
          <a:bodyPr anchor="b">
            <a:noAutofit/>
          </a:bodyPr>
          <a:lstStyle>
            <a:lvl1pPr marL="0" indent="0">
              <a:buNone/>
              <a:defRPr sz="3413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99937" y="4616299"/>
            <a:ext cx="5172594" cy="394519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44850-AA71-4C02-8A41-0DC431550F25}" type="datetime1">
              <a:rPr lang="en-US" smtClean="0"/>
              <a:t>4/20/2020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 anchor="b"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353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C4AB9-4C24-4BE9-8E6D-DAA41A0BB093}" type="datetime1">
              <a:rPr lang="en-US" smtClean="0"/>
              <a:t>4/20/2020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 anchor="b"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343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016027" y="0"/>
            <a:ext cx="975360" cy="15636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430C1-439D-419B-8BF4-7D91E1F7DD31}" type="datetime1">
              <a:rPr lang="en-US" smtClean="0"/>
              <a:t>4/20/2020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516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2258" y="0"/>
            <a:ext cx="13007058" cy="9757579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2270" y="2059094"/>
            <a:ext cx="3857906" cy="2127058"/>
          </a:xfrm>
        </p:spPr>
        <p:txBody>
          <a:bodyPr anchor="b"/>
          <a:lstStyle>
            <a:lvl1pPr algn="l">
              <a:defRPr sz="3413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8030" y="2059093"/>
            <a:ext cx="5166720" cy="6502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232273" y="4390180"/>
            <a:ext cx="3857904" cy="4172375"/>
          </a:xfrm>
        </p:spPr>
        <p:txBody>
          <a:bodyPr/>
          <a:lstStyle>
            <a:lvl1pPr marL="0" indent="0">
              <a:buNone/>
              <a:defRPr sz="1991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B755F-21A7-4732-B76C-8D0E79EFAA4C}" type="datetime1">
              <a:rPr lang="en-US" smtClean="0"/>
              <a:t>4/20/2020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Rectangle 8"/>
          <p:cNvSpPr/>
          <p:nvPr/>
        </p:nvSpPr>
        <p:spPr>
          <a:xfrm>
            <a:off x="11016027" y="0"/>
            <a:ext cx="975360" cy="15636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92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2258" y="0"/>
            <a:ext cx="13007058" cy="9757579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2271" y="1964644"/>
            <a:ext cx="4248304" cy="2239727"/>
          </a:xfrm>
        </p:spPr>
        <p:txBody>
          <a:bodyPr anchor="b">
            <a:normAutofit/>
          </a:bodyPr>
          <a:lstStyle>
            <a:lvl1pPr algn="l">
              <a:defRPr sz="3413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17026" y="1878471"/>
            <a:ext cx="3969567" cy="599665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276"/>
            </a:lvl1pPr>
            <a:lvl2pPr marL="650230" indent="0">
              <a:buNone/>
              <a:defRPr sz="2276"/>
            </a:lvl2pPr>
            <a:lvl3pPr marL="1300460" indent="0">
              <a:buNone/>
              <a:defRPr sz="2276"/>
            </a:lvl3pPr>
            <a:lvl4pPr marL="1950690" indent="0">
              <a:buNone/>
              <a:defRPr sz="2276"/>
            </a:lvl4pPr>
            <a:lvl5pPr marL="2600919" indent="0">
              <a:buNone/>
              <a:defRPr sz="2276"/>
            </a:lvl5pPr>
            <a:lvl6pPr marL="3251149" indent="0">
              <a:buNone/>
              <a:defRPr sz="2276"/>
            </a:lvl6pPr>
            <a:lvl7pPr marL="3901379" indent="0">
              <a:buNone/>
              <a:defRPr sz="2276"/>
            </a:lvl7pPr>
            <a:lvl8pPr marL="4551609" indent="0">
              <a:buNone/>
              <a:defRPr sz="2276"/>
            </a:lvl8pPr>
            <a:lvl9pPr marL="5201839" indent="0">
              <a:buNone/>
              <a:defRPr sz="227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2271" y="4389120"/>
            <a:ext cx="4248304" cy="3486009"/>
          </a:xfrm>
        </p:spPr>
        <p:txBody>
          <a:bodyPr>
            <a:normAutofit/>
          </a:bodyPr>
          <a:lstStyle>
            <a:lvl1pPr marL="0" indent="0">
              <a:buNone/>
              <a:defRPr sz="1991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ADEE-8BB9-4016-AFB8-CFDE6339002E}" type="datetime1">
              <a:rPr lang="en-US" smtClean="0"/>
              <a:t>4/20/2020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1016027" y="0"/>
            <a:ext cx="975360" cy="15636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275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58" y="0"/>
            <a:ext cx="13007058" cy="9757579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232270" y="1318541"/>
            <a:ext cx="9024370" cy="10095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343" y="3540195"/>
            <a:ext cx="9024370" cy="50212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772542" y="9053153"/>
            <a:ext cx="1408852" cy="3252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80" b="1" i="0">
                <a:solidFill>
                  <a:schemeClr val="accent1"/>
                </a:solidFill>
              </a:defRPr>
            </a:lvl1pPr>
          </a:lstStyle>
          <a:p>
            <a:fld id="{9C3C6E28-1AF4-4120-8604-EECBA41DE406}" type="datetime1">
              <a:rPr lang="en-US" smtClean="0"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40311" y="9053151"/>
            <a:ext cx="5489486" cy="325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8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1016027" y="0"/>
            <a:ext cx="975360" cy="15636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920698" y="420594"/>
            <a:ext cx="1125416" cy="1091822"/>
          </a:xfrm>
          <a:prstGeom prst="rect">
            <a:avLst/>
          </a:prstGeom>
        </p:spPr>
        <p:txBody>
          <a:bodyPr anchor="b"/>
          <a:lstStyle>
            <a:lvl1pPr algn="ctr">
              <a:defRPr sz="3982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757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  <p:sldLayoutId id="2147483817" r:id="rId12"/>
    <p:sldLayoutId id="2147483818" r:id="rId13"/>
    <p:sldLayoutId id="2147483819" r:id="rId14"/>
    <p:sldLayoutId id="2147483820" r:id="rId15"/>
    <p:sldLayoutId id="2147483821" r:id="rId16"/>
    <p:sldLayoutId id="2147483822" r:id="rId17"/>
  </p:sldLayoutIdLst>
  <p:hf sldNum="0" hdr="0" ftr="0" dt="0"/>
  <p:txStyles>
    <p:titleStyle>
      <a:lvl1pPr algn="l" defTabSz="650230" rtl="0" eaLnBrk="1" latinLnBrk="0" hangingPunct="1">
        <a:spcBef>
          <a:spcPct val="0"/>
        </a:spcBef>
        <a:buNone/>
        <a:defRPr sz="4551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87672" indent="-487672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56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975345" indent="-403143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276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365483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991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755621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145758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8072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4651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212750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53587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57784" y="3004592"/>
            <a:ext cx="11606708" cy="6408712"/>
          </a:xfrm>
          <a:ln/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2000" dirty="0" smtClean="0"/>
              <a:t>Introduction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Background</a:t>
            </a: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 smtClean="0"/>
              <a:t>Distributed Database Design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Database Integration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Semantic Data Control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Distributed Query Processing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Multidatabase Query Processing</a:t>
            </a:r>
          </a:p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rgbClr val="1771A9"/>
                </a:solidFill>
              </a:rPr>
              <a:t>Distributed Transaction Management</a:t>
            </a:r>
          </a:p>
          <a:p>
            <a:pPr lvl="1">
              <a:lnSpc>
                <a:spcPct val="80000"/>
              </a:lnSpc>
              <a:spcBef>
                <a:spcPts val="600"/>
              </a:spcBef>
            </a:pPr>
            <a:r>
              <a:rPr lang="en-US" sz="1800" dirty="0">
                <a:solidFill>
                  <a:srgbClr val="FF0000"/>
                </a:solidFill>
              </a:rPr>
              <a:t>Transaction Concepts and Models</a:t>
            </a:r>
          </a:p>
          <a:p>
            <a:pPr lvl="1">
              <a:lnSpc>
                <a:spcPct val="80000"/>
              </a:lnSpc>
              <a:spcBef>
                <a:spcPts val="600"/>
              </a:spcBef>
            </a:pPr>
            <a:r>
              <a:rPr lang="en-US" sz="1800" dirty="0">
                <a:solidFill>
                  <a:srgbClr val="1771A9"/>
                </a:solidFill>
              </a:rPr>
              <a:t>Distributed Concurrency Control</a:t>
            </a:r>
          </a:p>
          <a:p>
            <a:pPr lvl="1">
              <a:lnSpc>
                <a:spcPct val="80000"/>
              </a:lnSpc>
              <a:spcBef>
                <a:spcPts val="600"/>
              </a:spcBef>
            </a:pPr>
            <a:r>
              <a:rPr lang="en-US" sz="1800" dirty="0">
                <a:solidFill>
                  <a:srgbClr val="1771A9"/>
                </a:solidFill>
              </a:rPr>
              <a:t>Distributed </a:t>
            </a:r>
            <a:r>
              <a:rPr lang="en-US" sz="1800" dirty="0" smtClean="0">
                <a:solidFill>
                  <a:srgbClr val="1771A9"/>
                </a:solidFill>
              </a:rPr>
              <a:t>Reliability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Data Replication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Parallel Database Systems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Distributed Object DBMS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Peer-to-Peer Data Management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Web Data Management 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Current Issues</a:t>
            </a: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176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xfrm>
            <a:off x="1231602" y="988368"/>
            <a:ext cx="9022111" cy="1512168"/>
          </a:xfrm>
          <a:noFill/>
          <a:ln/>
        </p:spPr>
        <p:txBody>
          <a:bodyPr/>
          <a:lstStyle/>
          <a:p>
            <a:r>
              <a:rPr lang="en-US" dirty="0" smtClean="0"/>
              <a:t>Formalization </a:t>
            </a:r>
            <a:br>
              <a:rPr lang="en-US" dirty="0" smtClean="0"/>
            </a:br>
            <a:r>
              <a:rPr lang="en-US" dirty="0" smtClean="0"/>
              <a:t>of Transaction Concepts</a:t>
            </a:r>
            <a:endParaRPr lang="en-US" dirty="0"/>
          </a:p>
        </p:txBody>
      </p:sp>
      <p:sp>
        <p:nvSpPr>
          <p:cNvPr id="19458" name="Rectangle 2"/>
          <p:cNvSpPr>
            <a:spLocks noGrp="1" noChangeArrowheads="1"/>
          </p:cNvSpPr>
          <p:nvPr>
            <p:ph idx="1"/>
          </p:nvPr>
        </p:nvSpPr>
        <p:spPr>
          <a:xfrm>
            <a:off x="885776" y="3108148"/>
            <a:ext cx="11305256" cy="6089132"/>
          </a:xfrm>
          <a:noFill/>
          <a:ln/>
        </p:spPr>
        <p:txBody>
          <a:bodyPr>
            <a:normAutofit fontScale="85000" lnSpcReduction="20000"/>
          </a:bodyPr>
          <a:lstStyle/>
          <a:p>
            <a:pPr marL="568951" indent="-568951">
              <a:lnSpc>
                <a:spcPct val="110000"/>
              </a:lnSpc>
              <a:buNone/>
            </a:pPr>
            <a:r>
              <a:rPr lang="en-US" dirty="0"/>
              <a:t>Let</a:t>
            </a:r>
          </a:p>
          <a:p>
            <a:pPr marL="1219181" lvl="1">
              <a:lnSpc>
                <a:spcPct val="120000"/>
              </a:lnSpc>
              <a:spcBef>
                <a:spcPts val="300"/>
              </a:spcBef>
            </a:pPr>
            <a:r>
              <a:rPr lang="en-US" i="1" dirty="0" err="1"/>
              <a:t>O</a:t>
            </a:r>
            <a:r>
              <a:rPr lang="en-US" i="1" baseline="-25000" dirty="0" err="1"/>
              <a:t>ij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be some operation </a:t>
            </a:r>
            <a:r>
              <a:rPr lang="en-US" i="1" dirty="0" err="1"/>
              <a:t>O</a:t>
            </a:r>
            <a:r>
              <a:rPr lang="en-US" i="1" baseline="-25000" dirty="0" err="1"/>
              <a:t>j</a:t>
            </a:r>
            <a:r>
              <a:rPr lang="en-US" dirty="0"/>
              <a:t> of transaction </a:t>
            </a:r>
            <a:r>
              <a:rPr lang="en-US" i="1" dirty="0"/>
              <a:t>T</a:t>
            </a:r>
            <a:r>
              <a:rPr lang="en-US" i="1" baseline="-25000" dirty="0"/>
              <a:t>i</a:t>
            </a:r>
            <a:r>
              <a:rPr lang="en-US" dirty="0"/>
              <a:t> operating on entity </a:t>
            </a:r>
            <a:r>
              <a:rPr lang="en-US" i="1" dirty="0"/>
              <a:t>x</a:t>
            </a:r>
            <a:r>
              <a:rPr lang="en-US" dirty="0"/>
              <a:t>, where</a:t>
            </a:r>
            <a:r>
              <a:rPr lang="en-US" i="1" dirty="0"/>
              <a:t>  </a:t>
            </a:r>
            <a:r>
              <a:rPr lang="en-US" i="1" dirty="0" err="1"/>
              <a:t>O</a:t>
            </a:r>
            <a:r>
              <a:rPr lang="en-US" i="1" baseline="-25000" dirty="0" err="1"/>
              <a:t>j</a:t>
            </a:r>
            <a:r>
              <a:rPr lang="en-US" dirty="0" smtClean="0"/>
              <a:t> </a:t>
            </a:r>
            <a:r>
              <a:rPr lang="en-US" dirty="0" smtClean="0">
                <a:latin typeface="Symbol" charset="2"/>
                <a:sym typeface="Symbol"/>
              </a:rPr>
              <a:t> </a:t>
            </a:r>
            <a:r>
              <a:rPr lang="en-US" dirty="0" smtClean="0"/>
              <a:t>{</a:t>
            </a:r>
            <a:r>
              <a:rPr lang="en-US" dirty="0" err="1"/>
              <a:t>read,write</a:t>
            </a:r>
            <a:r>
              <a:rPr lang="en-US" dirty="0"/>
              <a:t>} and </a:t>
            </a:r>
            <a:r>
              <a:rPr lang="en-US" i="1" dirty="0" err="1"/>
              <a:t>O</a:t>
            </a:r>
            <a:r>
              <a:rPr lang="en-US" i="1" baseline="-25000" dirty="0" err="1"/>
              <a:t>j</a:t>
            </a:r>
            <a:r>
              <a:rPr lang="en-US" dirty="0"/>
              <a:t> is </a:t>
            </a:r>
            <a:r>
              <a:rPr lang="en-US" dirty="0" smtClean="0"/>
              <a:t>atomic.</a:t>
            </a:r>
            <a:endParaRPr lang="en-US" dirty="0"/>
          </a:p>
          <a:p>
            <a:pPr marL="1219181" lvl="1">
              <a:lnSpc>
                <a:spcPct val="120000"/>
              </a:lnSpc>
              <a:spcBef>
                <a:spcPts val="300"/>
              </a:spcBef>
            </a:pPr>
            <a:r>
              <a:rPr lang="en-US" i="1" dirty="0" err="1"/>
              <a:t>OS</a:t>
            </a:r>
            <a:r>
              <a:rPr lang="en-US" i="1" baseline="-25000" dirty="0" err="1"/>
              <a:t>i</a:t>
            </a:r>
            <a:r>
              <a:rPr lang="en-US" dirty="0"/>
              <a:t> =</a:t>
            </a:r>
            <a:r>
              <a:rPr lang="en-US" dirty="0" smtClean="0"/>
              <a:t> </a:t>
            </a:r>
            <a:r>
              <a:rPr lang="en-US" sz="3400" dirty="0" smtClean="0">
                <a:latin typeface="Symbol" charset="2"/>
                <a:sym typeface="Symbol"/>
              </a:rPr>
              <a:t></a:t>
            </a:r>
            <a:r>
              <a:rPr lang="en-US" i="1" baseline="-25000" dirty="0" smtClean="0"/>
              <a:t>j</a:t>
            </a:r>
            <a:r>
              <a:rPr lang="en-US" dirty="0" smtClean="0"/>
              <a:t> </a:t>
            </a:r>
            <a:r>
              <a:rPr lang="en-US" i="1" dirty="0" err="1" smtClean="0"/>
              <a:t>O</a:t>
            </a:r>
            <a:r>
              <a:rPr lang="en-US" i="1" baseline="-25000" dirty="0" err="1" smtClean="0"/>
              <a:t>ij</a:t>
            </a:r>
            <a:r>
              <a:rPr lang="en-US" i="1" baseline="-25000" dirty="0" smtClean="0"/>
              <a:t>  </a:t>
            </a:r>
            <a:r>
              <a:rPr lang="en-US" i="1" dirty="0" smtClean="0"/>
              <a:t>  </a:t>
            </a:r>
            <a:r>
              <a:rPr lang="en-US" i="1" dirty="0" smtClean="0"/>
              <a:t>// the set of all operations in </a:t>
            </a:r>
            <a:r>
              <a:rPr lang="en-US" i="1" dirty="0" err="1" smtClean="0"/>
              <a:t>T</a:t>
            </a:r>
            <a:r>
              <a:rPr lang="en-US" i="1" baseline="-25000" dirty="0" err="1"/>
              <a:t>i</a:t>
            </a:r>
            <a:endParaRPr lang="en-US" i="1" dirty="0"/>
          </a:p>
          <a:p>
            <a:pPr marL="1219181" lvl="1">
              <a:lnSpc>
                <a:spcPct val="120000"/>
              </a:lnSpc>
              <a:spcBef>
                <a:spcPts val="300"/>
              </a:spcBef>
            </a:pPr>
            <a:r>
              <a:rPr lang="en-US" i="1" dirty="0"/>
              <a:t>N</a:t>
            </a:r>
            <a:r>
              <a:rPr lang="en-US" i="1" baseline="-25000" dirty="0"/>
              <a:t>i</a:t>
            </a:r>
            <a:r>
              <a:rPr lang="en-US" dirty="0" smtClean="0"/>
              <a:t> </a:t>
            </a:r>
            <a:r>
              <a:rPr lang="en-US" dirty="0" smtClean="0">
                <a:latin typeface="Symbol" charset="2"/>
                <a:sym typeface="Symbol"/>
              </a:rPr>
              <a:t> </a:t>
            </a:r>
            <a:r>
              <a:rPr lang="en-US" dirty="0" smtClean="0"/>
              <a:t>{</a:t>
            </a:r>
            <a:r>
              <a:rPr lang="en-US" dirty="0" err="1"/>
              <a:t>abort,commit</a:t>
            </a:r>
            <a:r>
              <a:rPr lang="en-US" dirty="0"/>
              <a:t>}</a:t>
            </a:r>
          </a:p>
          <a:p>
            <a:pPr marL="347663" indent="-347663">
              <a:lnSpc>
                <a:spcPct val="110000"/>
              </a:lnSpc>
              <a:spcBef>
                <a:spcPts val="3000"/>
              </a:spcBef>
              <a:buNone/>
            </a:pPr>
            <a:r>
              <a:rPr lang="en-US" dirty="0" smtClean="0"/>
              <a:t>A </a:t>
            </a:r>
            <a:r>
              <a:rPr lang="en-US" b="1" dirty="0" smtClean="0"/>
              <a:t>transaction </a:t>
            </a:r>
            <a:r>
              <a:rPr lang="en-US" b="1" i="1" dirty="0" err="1"/>
              <a:t>T</a:t>
            </a:r>
            <a:r>
              <a:rPr lang="en-US" b="1" i="1" baseline="-25000" dirty="0" err="1"/>
              <a:t>i</a:t>
            </a:r>
            <a:r>
              <a:rPr lang="en-US" dirty="0"/>
              <a:t> </a:t>
            </a:r>
            <a:r>
              <a:rPr lang="en-US" dirty="0" smtClean="0"/>
              <a:t>is defined as </a:t>
            </a:r>
            <a:r>
              <a:rPr lang="en-US" u="sng" dirty="0"/>
              <a:t>a partial </a:t>
            </a:r>
            <a:r>
              <a:rPr lang="en-US" u="sng" dirty="0" smtClean="0"/>
              <a:t>ordering</a:t>
            </a:r>
            <a:r>
              <a:rPr lang="en-US" dirty="0" smtClean="0"/>
              <a:t> over its operations and the termination </a:t>
            </a:r>
            <a:r>
              <a:rPr lang="en-US" dirty="0" smtClean="0"/>
              <a:t>conditions (i.e., a domain </a:t>
            </a:r>
            <a:r>
              <a:rPr lang="en-US" dirty="0" smtClean="0">
                <a:latin typeface="Symbol" charset="2"/>
                <a:sym typeface="Symbol"/>
              </a:rPr>
              <a:t> </a:t>
            </a:r>
            <a:r>
              <a:rPr lang="en-US" dirty="0" smtClean="0"/>
              <a:t>plus a set of ordering </a:t>
            </a:r>
            <a:r>
              <a:rPr lang="en-US" dirty="0" smtClean="0"/>
              <a:t>relationships </a:t>
            </a:r>
            <a:r>
              <a:rPr lang="en-US" dirty="0"/>
              <a:t>≺</a:t>
            </a:r>
            <a:r>
              <a:rPr lang="en-US" dirty="0" smtClean="0"/>
              <a:t>).</a:t>
            </a:r>
            <a:endParaRPr lang="en-US" dirty="0" smtClean="0"/>
          </a:p>
          <a:p>
            <a:pPr marL="568951" indent="-568951">
              <a:lnSpc>
                <a:spcPct val="110000"/>
              </a:lnSpc>
              <a:buNone/>
            </a:pPr>
            <a:r>
              <a:rPr lang="en-US" b="1" i="1" dirty="0"/>
              <a:t>	</a:t>
            </a:r>
            <a:r>
              <a:rPr lang="en-US" b="1" i="1" dirty="0" err="1" smtClean="0"/>
              <a:t>T</a:t>
            </a:r>
            <a:r>
              <a:rPr lang="en-US" b="1" i="1" baseline="-25000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{</a:t>
            </a:r>
            <a:r>
              <a:rPr lang="en-US" dirty="0" smtClean="0">
                <a:latin typeface="Symbol" charset="2"/>
                <a:sym typeface="Symbol"/>
              </a:rPr>
              <a:t></a:t>
            </a:r>
            <a:r>
              <a:rPr lang="en-US" i="1" baseline="-25000" dirty="0" err="1" smtClean="0"/>
              <a:t>i</a:t>
            </a:r>
            <a:r>
              <a:rPr lang="en-US" dirty="0"/>
              <a:t>,</a:t>
            </a:r>
            <a:r>
              <a:rPr lang="en-US" dirty="0" smtClean="0"/>
              <a:t> ≺</a:t>
            </a:r>
            <a:r>
              <a:rPr lang="en-US" i="1" baseline="-25000" dirty="0" err="1" smtClean="0"/>
              <a:t>i</a:t>
            </a:r>
            <a:r>
              <a:rPr lang="en-US" dirty="0"/>
              <a:t>} </a:t>
            </a:r>
            <a:r>
              <a:rPr lang="en-US" dirty="0" smtClean="0"/>
              <a:t>where</a:t>
            </a:r>
            <a:endParaRPr lang="en-US" dirty="0" smtClean="0"/>
          </a:p>
          <a:p>
            <a:pPr marL="568951" indent="-568951">
              <a:lnSpc>
                <a:spcPct val="110000"/>
              </a:lnSpc>
              <a:buSzPct val="95000"/>
              <a:buFont typeface="Wingdings" pitchFamily="2" charset="2"/>
              <a:buChar char=""/>
            </a:pPr>
            <a:r>
              <a:rPr lang="en-US" dirty="0" smtClean="0">
                <a:latin typeface="Symbol" charset="2"/>
                <a:sym typeface="Symbol"/>
              </a:rPr>
              <a:t></a:t>
            </a:r>
            <a:r>
              <a:rPr lang="en-US" i="1" baseline="-25000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i="1" dirty="0" err="1"/>
              <a:t>OS</a:t>
            </a:r>
            <a:r>
              <a:rPr lang="en-US" i="1" baseline="-25000" dirty="0" err="1"/>
              <a:t>i</a:t>
            </a:r>
            <a:r>
              <a:rPr lang="en-US" dirty="0" smtClean="0"/>
              <a:t> </a:t>
            </a:r>
            <a:r>
              <a:rPr lang="en-US" dirty="0" smtClean="0">
                <a:latin typeface="Symbol" charset="2"/>
                <a:sym typeface="Symbol"/>
              </a:rPr>
              <a:t></a:t>
            </a:r>
            <a:r>
              <a:rPr lang="en-US" dirty="0" smtClean="0">
                <a:latin typeface="Symbol" charset="2"/>
              </a:rPr>
              <a:t> </a:t>
            </a:r>
            <a:r>
              <a:rPr lang="en-US" dirty="0" smtClean="0"/>
              <a:t>{</a:t>
            </a:r>
            <a:r>
              <a:rPr lang="en-US" i="1" dirty="0" smtClean="0"/>
              <a:t>N</a:t>
            </a:r>
            <a:r>
              <a:rPr lang="en-US" i="1" baseline="-25000" dirty="0" smtClean="0"/>
              <a:t>i</a:t>
            </a:r>
            <a:r>
              <a:rPr lang="en-US" dirty="0" smtClean="0"/>
              <a:t>}      </a:t>
            </a:r>
            <a:r>
              <a:rPr lang="en-US" dirty="0" smtClean="0"/>
              <a:t>//</a:t>
            </a:r>
            <a:r>
              <a:rPr lang="en-US" dirty="0">
                <a:latin typeface="Symbol" charset="2"/>
                <a:sym typeface="Symbol"/>
              </a:rPr>
              <a:t>  </a:t>
            </a:r>
            <a:r>
              <a:rPr lang="en-US" dirty="0" smtClean="0"/>
              <a:t>the </a:t>
            </a:r>
            <a:r>
              <a:rPr lang="en-US" i="1" u="sng" dirty="0" smtClean="0"/>
              <a:t>domain</a:t>
            </a:r>
            <a:endParaRPr lang="en-US" i="1" u="sng" dirty="0"/>
          </a:p>
          <a:p>
            <a:pPr marL="568951" indent="-568951">
              <a:lnSpc>
                <a:spcPct val="110000"/>
              </a:lnSpc>
              <a:buSzPct val="95000"/>
              <a:buFont typeface="Wingdings" pitchFamily="2" charset="2"/>
              <a:buChar char=""/>
            </a:pPr>
            <a:r>
              <a:rPr lang="en-US" dirty="0"/>
              <a:t>For any two operations </a:t>
            </a:r>
            <a:r>
              <a:rPr lang="en-US" i="1" dirty="0" err="1"/>
              <a:t>O</a:t>
            </a:r>
            <a:r>
              <a:rPr lang="en-US" i="1" baseline="-25000" dirty="0" err="1"/>
              <a:t>ij</a:t>
            </a:r>
            <a:r>
              <a:rPr lang="en-US" i="1" dirty="0"/>
              <a:t> </a:t>
            </a:r>
            <a:r>
              <a:rPr lang="en-US" dirty="0"/>
              <a:t>, </a:t>
            </a:r>
            <a:r>
              <a:rPr lang="en-US" i="1" dirty="0" err="1"/>
              <a:t>O</a:t>
            </a:r>
            <a:r>
              <a:rPr lang="en-US" i="1" baseline="-25000" dirty="0" err="1"/>
              <a:t>ik</a:t>
            </a:r>
            <a:r>
              <a:rPr lang="en-US" dirty="0" smtClean="0"/>
              <a:t> </a:t>
            </a:r>
            <a:r>
              <a:rPr lang="en-US" dirty="0" smtClean="0">
                <a:latin typeface="Symbol" charset="2"/>
                <a:sym typeface="Symbol"/>
              </a:rPr>
              <a:t> </a:t>
            </a:r>
            <a:r>
              <a:rPr lang="en-US" i="1" dirty="0" err="1" smtClean="0"/>
              <a:t>OS</a:t>
            </a:r>
            <a:r>
              <a:rPr lang="en-US" i="1" baseline="-25000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, if </a:t>
            </a:r>
            <a:r>
              <a:rPr lang="en-US" i="1" dirty="0" err="1"/>
              <a:t>O</a:t>
            </a:r>
            <a:r>
              <a:rPr lang="en-US" i="1" baseline="-25000" dirty="0" err="1"/>
              <a:t>ij</a:t>
            </a:r>
            <a:r>
              <a:rPr lang="en-US" dirty="0"/>
              <a:t> = </a:t>
            </a:r>
            <a:r>
              <a:rPr lang="en-US" b="1" dirty="0" smtClean="0"/>
              <a:t>{</a:t>
            </a:r>
            <a:r>
              <a:rPr lang="en-US" b="1" i="1" dirty="0" smtClean="0"/>
              <a:t>R</a:t>
            </a:r>
            <a:r>
              <a:rPr lang="en-US" b="1" dirty="0" smtClean="0"/>
              <a:t>(</a:t>
            </a:r>
            <a:r>
              <a:rPr lang="en-US" b="1" i="1" dirty="0" smtClean="0"/>
              <a:t>x</a:t>
            </a:r>
            <a:r>
              <a:rPr lang="en-US" b="1" dirty="0" smtClean="0"/>
              <a:t>) or W(x)} </a:t>
            </a:r>
            <a:r>
              <a:rPr lang="en-US" dirty="0" smtClean="0"/>
              <a:t>and </a:t>
            </a:r>
            <a:r>
              <a:rPr lang="en-US" i="1" dirty="0" err="1"/>
              <a:t>O</a:t>
            </a:r>
            <a:r>
              <a:rPr lang="en-US" i="1" baseline="-25000" dirty="0" err="1"/>
              <a:t>ik</a:t>
            </a:r>
            <a:r>
              <a:rPr lang="en-US" dirty="0"/>
              <a:t> = </a:t>
            </a:r>
            <a:r>
              <a:rPr lang="en-US" b="1" i="1" dirty="0"/>
              <a:t>W</a:t>
            </a:r>
            <a:r>
              <a:rPr lang="en-US" b="1" dirty="0"/>
              <a:t>(</a:t>
            </a:r>
            <a:r>
              <a:rPr lang="en-US" b="1" i="1" dirty="0"/>
              <a:t>x</a:t>
            </a:r>
            <a:r>
              <a:rPr lang="en-US" b="1" dirty="0"/>
              <a:t>)</a:t>
            </a:r>
            <a:r>
              <a:rPr lang="en-US" dirty="0"/>
              <a:t> for any data item </a:t>
            </a:r>
            <a:r>
              <a:rPr lang="en-US" i="1" dirty="0"/>
              <a:t>x</a:t>
            </a:r>
            <a:r>
              <a:rPr lang="en-US" dirty="0"/>
              <a:t>, then either    </a:t>
            </a:r>
            <a:r>
              <a:rPr lang="en-US" i="1" dirty="0" err="1"/>
              <a:t>O</a:t>
            </a:r>
            <a:r>
              <a:rPr lang="en-US" i="1" baseline="-25000" dirty="0" err="1"/>
              <a:t>ij</a:t>
            </a:r>
            <a:r>
              <a:rPr lang="en-US" dirty="0" smtClean="0"/>
              <a:t> ≺</a:t>
            </a:r>
            <a:r>
              <a:rPr lang="en-US" i="1" baseline="-25000" dirty="0" err="1" smtClean="0"/>
              <a:t>i</a:t>
            </a:r>
            <a:r>
              <a:rPr lang="en-US" dirty="0" smtClean="0"/>
              <a:t> </a:t>
            </a:r>
            <a:r>
              <a:rPr lang="en-US" i="1" dirty="0" err="1"/>
              <a:t>O</a:t>
            </a:r>
            <a:r>
              <a:rPr lang="en-US" i="1" baseline="-25000" dirty="0" err="1"/>
              <a:t>ik</a:t>
            </a:r>
            <a:r>
              <a:rPr lang="en-US" dirty="0"/>
              <a:t> or  </a:t>
            </a:r>
            <a:r>
              <a:rPr lang="en-US" i="1" dirty="0" err="1"/>
              <a:t>O</a:t>
            </a:r>
            <a:r>
              <a:rPr lang="en-US" i="1" baseline="-25000" dirty="0" err="1"/>
              <a:t>ik</a:t>
            </a:r>
            <a:r>
              <a:rPr lang="en-US" dirty="0" smtClean="0"/>
              <a:t> ≺</a:t>
            </a:r>
            <a:r>
              <a:rPr lang="en-US" i="1" baseline="-25000" dirty="0" err="1" smtClean="0"/>
              <a:t>i</a:t>
            </a:r>
            <a:r>
              <a:rPr lang="en-US" dirty="0" smtClean="0"/>
              <a:t> </a:t>
            </a:r>
            <a:r>
              <a:rPr lang="en-US" i="1" dirty="0" err="1" smtClean="0"/>
              <a:t>O</a:t>
            </a:r>
            <a:r>
              <a:rPr lang="en-US" i="1" baseline="-25000" dirty="0" err="1" smtClean="0"/>
              <a:t>ij</a:t>
            </a:r>
            <a:r>
              <a:rPr lang="en-US" sz="2800" i="1" dirty="0" smtClean="0"/>
              <a:t>.</a:t>
            </a:r>
            <a:r>
              <a:rPr lang="en-US" dirty="0" smtClean="0"/>
              <a:t> </a:t>
            </a:r>
            <a:endParaRPr lang="en-US" dirty="0" smtClean="0"/>
          </a:p>
          <a:p>
            <a:pPr marL="0" indent="0">
              <a:lnSpc>
                <a:spcPct val="110000"/>
              </a:lnSpc>
              <a:buSzPct val="95000"/>
              <a:buNone/>
            </a:pPr>
            <a:r>
              <a:rPr lang="en-US" dirty="0" smtClean="0"/>
              <a:t>	// </a:t>
            </a:r>
            <a:r>
              <a:rPr lang="en-US" dirty="0"/>
              <a:t>≺ reads as “precedes in execution order”.</a:t>
            </a:r>
            <a:endParaRPr lang="en-US" dirty="0" smtClean="0"/>
          </a:p>
          <a:p>
            <a:pPr marL="0" indent="0">
              <a:lnSpc>
                <a:spcPct val="110000"/>
              </a:lnSpc>
              <a:buSzPct val="95000"/>
              <a:buNone/>
            </a:pPr>
            <a:r>
              <a:rPr lang="en-US" dirty="0"/>
              <a:t>	</a:t>
            </a:r>
            <a:r>
              <a:rPr lang="en-US" dirty="0" smtClean="0"/>
              <a:t>//</a:t>
            </a:r>
            <a:r>
              <a:rPr lang="en-US" i="1" u="sng" dirty="0" smtClean="0"/>
              <a:t>conflicting</a:t>
            </a:r>
            <a:r>
              <a:rPr lang="en-US" u="sng" dirty="0" smtClean="0"/>
              <a:t> operations</a:t>
            </a:r>
            <a:r>
              <a:rPr lang="en-US" dirty="0" smtClean="0"/>
              <a:t> over x: ((R,W), (W,R), (W1,W2), (W2,W1)</a:t>
            </a:r>
            <a:endParaRPr lang="en-US" i="1" dirty="0" smtClean="0"/>
          </a:p>
          <a:p>
            <a:pPr marL="568951" indent="-568951">
              <a:lnSpc>
                <a:spcPct val="110000"/>
              </a:lnSpc>
              <a:buSzPct val="95000"/>
              <a:buFont typeface="Wingdings" pitchFamily="2" charset="2"/>
              <a:buChar char=""/>
            </a:pPr>
            <a:r>
              <a:rPr lang="en-US" i="1" dirty="0" smtClean="0">
                <a:sym typeface="Symbol" panose="05050102010706020507" pitchFamily="18" charset="2"/>
              </a:rPr>
              <a:t> </a:t>
            </a:r>
            <a:r>
              <a:rPr lang="en-US" i="1" dirty="0" err="1" smtClean="0"/>
              <a:t>O</a:t>
            </a:r>
            <a:r>
              <a:rPr lang="en-US" i="1" baseline="-25000" dirty="0" err="1" smtClean="0"/>
              <a:t>ij</a:t>
            </a:r>
            <a:r>
              <a:rPr lang="en-US" i="1" dirty="0" smtClean="0"/>
              <a:t> </a:t>
            </a:r>
            <a:r>
              <a:rPr lang="en-US" dirty="0" smtClean="0">
                <a:latin typeface="Symbol" charset="2"/>
                <a:sym typeface="Symbol"/>
              </a:rPr>
              <a:t> </a:t>
            </a:r>
            <a:r>
              <a:rPr lang="en-US" i="1" dirty="0" err="1" smtClean="0"/>
              <a:t>OS</a:t>
            </a:r>
            <a:r>
              <a:rPr lang="en-US" i="1" baseline="-25000" dirty="0" err="1" smtClean="0"/>
              <a:t>i</a:t>
            </a:r>
            <a:r>
              <a:rPr lang="en-US" dirty="0"/>
              <a:t>, </a:t>
            </a:r>
            <a:r>
              <a:rPr lang="en-US" i="1" dirty="0" err="1"/>
              <a:t>O</a:t>
            </a:r>
            <a:r>
              <a:rPr lang="en-US" i="1" baseline="-25000" dirty="0" err="1"/>
              <a:t>ij</a:t>
            </a:r>
            <a:r>
              <a:rPr lang="en-US" i="1" dirty="0" smtClean="0"/>
              <a:t> </a:t>
            </a:r>
            <a:r>
              <a:rPr lang="en-US" dirty="0" smtClean="0"/>
              <a:t>≺</a:t>
            </a:r>
            <a:r>
              <a:rPr lang="en-US" i="1" baseline="-25000" dirty="0" err="1" smtClean="0"/>
              <a:t>i</a:t>
            </a:r>
            <a:r>
              <a:rPr lang="en-US" dirty="0" smtClean="0"/>
              <a:t> </a:t>
            </a:r>
            <a:r>
              <a:rPr lang="en-US" i="1" dirty="0"/>
              <a:t>N</a:t>
            </a:r>
            <a:r>
              <a:rPr lang="en-US" i="1" baseline="-25000" dirty="0"/>
              <a:t>i</a:t>
            </a:r>
            <a:r>
              <a:rPr lang="en-US" dirty="0"/>
              <a:t> </a:t>
            </a:r>
            <a:r>
              <a:rPr lang="en-US" dirty="0" smtClean="0"/>
              <a:t>    //All termination condition follow all other ops.</a:t>
            </a:r>
            <a:endParaRPr lang="en-US" dirty="0"/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143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idx="1"/>
          </p:nvPr>
        </p:nvSpPr>
        <p:spPr>
          <a:xfrm>
            <a:off x="1605856" y="3796680"/>
            <a:ext cx="10440257" cy="5297045"/>
          </a:xfrm>
          <a:noFill/>
          <a:ln/>
        </p:spPr>
        <p:txBody>
          <a:bodyPr>
            <a:normAutofit/>
          </a:bodyPr>
          <a:lstStyle/>
          <a:p>
            <a:pPr>
              <a:buFont typeface="Monotype Sorts" charset="2"/>
              <a:buNone/>
            </a:pPr>
            <a:r>
              <a:rPr lang="en-US" dirty="0"/>
              <a:t>Consider a transaction </a:t>
            </a:r>
            <a:r>
              <a:rPr lang="en-US" i="1" dirty="0"/>
              <a:t>T</a:t>
            </a:r>
            <a:r>
              <a:rPr lang="en-US" dirty="0"/>
              <a:t>:</a:t>
            </a:r>
            <a:endParaRPr lang="en-US" i="1" dirty="0"/>
          </a:p>
          <a:p>
            <a:pPr lvl="1">
              <a:spcBef>
                <a:spcPts val="600"/>
              </a:spcBef>
              <a:buFont typeface="Monotype Sorts" charset="2"/>
              <a:buNone/>
            </a:pPr>
            <a:r>
              <a:rPr lang="en-US" dirty="0"/>
              <a:t>	</a:t>
            </a:r>
            <a:r>
              <a:rPr lang="en-US" dirty="0" err="1"/>
              <a:t>Read(</a:t>
            </a:r>
            <a:r>
              <a:rPr lang="en-US" i="1" dirty="0" err="1"/>
              <a:t>x</a:t>
            </a:r>
            <a:r>
              <a:rPr lang="en-US" dirty="0"/>
              <a:t>)</a:t>
            </a:r>
          </a:p>
          <a:p>
            <a:pPr lvl="1">
              <a:spcBef>
                <a:spcPts val="600"/>
              </a:spcBef>
              <a:buFont typeface="Monotype Sorts" charset="2"/>
              <a:buNone/>
            </a:pPr>
            <a:r>
              <a:rPr lang="en-US" dirty="0"/>
              <a:t>	</a:t>
            </a:r>
            <a:r>
              <a:rPr lang="en-US" dirty="0" err="1"/>
              <a:t>Read(</a:t>
            </a:r>
            <a:r>
              <a:rPr lang="en-US" i="1" dirty="0" err="1"/>
              <a:t>y</a:t>
            </a:r>
            <a:r>
              <a:rPr lang="en-US" dirty="0"/>
              <a:t>)</a:t>
            </a:r>
          </a:p>
          <a:p>
            <a:pPr lvl="1">
              <a:spcBef>
                <a:spcPts val="600"/>
              </a:spcBef>
              <a:buFont typeface="Monotype Sorts" charset="2"/>
              <a:buNone/>
            </a:pPr>
            <a:r>
              <a:rPr lang="en-US" i="1" dirty="0"/>
              <a:t>	x</a:t>
            </a:r>
            <a:r>
              <a:rPr lang="en-US" i="1" dirty="0" smtClean="0"/>
              <a:t> </a:t>
            </a:r>
            <a:r>
              <a:rPr lang="en-US" dirty="0" smtClean="0">
                <a:latin typeface="Symbol" charset="2"/>
                <a:sym typeface="Symbol"/>
              </a:rPr>
              <a:t></a:t>
            </a:r>
            <a:r>
              <a:rPr lang="en-US" i="1" dirty="0" smtClean="0"/>
              <a:t>x </a:t>
            </a:r>
            <a:r>
              <a:rPr lang="en-US" dirty="0"/>
              <a:t>+ </a:t>
            </a:r>
            <a:r>
              <a:rPr lang="en-US" i="1" dirty="0"/>
              <a:t>y</a:t>
            </a:r>
          </a:p>
          <a:p>
            <a:pPr lvl="1">
              <a:spcBef>
                <a:spcPts val="600"/>
              </a:spcBef>
              <a:buFont typeface="Monotype Sorts" charset="2"/>
              <a:buNone/>
            </a:pPr>
            <a:r>
              <a:rPr lang="en-US" dirty="0"/>
              <a:t>	</a:t>
            </a:r>
            <a:r>
              <a:rPr lang="en-US" dirty="0" err="1"/>
              <a:t>Write(</a:t>
            </a:r>
            <a:r>
              <a:rPr lang="en-US" i="1" dirty="0" err="1"/>
              <a:t>x</a:t>
            </a:r>
            <a:r>
              <a:rPr lang="en-US" dirty="0"/>
              <a:t>)</a:t>
            </a:r>
          </a:p>
          <a:p>
            <a:pPr lvl="1">
              <a:spcBef>
                <a:spcPts val="600"/>
              </a:spcBef>
              <a:buFont typeface="Monotype Sorts" charset="2"/>
              <a:buNone/>
            </a:pPr>
            <a:r>
              <a:rPr lang="en-US" dirty="0"/>
              <a:t>	Commit</a:t>
            </a:r>
          </a:p>
          <a:p>
            <a:pPr>
              <a:buFont typeface="Monotype Sorts" charset="2"/>
              <a:buNone/>
            </a:pPr>
            <a:r>
              <a:rPr lang="en-US" dirty="0"/>
              <a:t>Then</a:t>
            </a:r>
            <a:endParaRPr lang="en-US" dirty="0" smtClean="0"/>
          </a:p>
          <a:p>
            <a:pPr lvl="1">
              <a:buFont typeface="Monotype Sorts" charset="2"/>
              <a:buNone/>
            </a:pPr>
            <a:r>
              <a:rPr lang="en-US" b="1" dirty="0" smtClean="0">
                <a:latin typeface="Symbol" pitchFamily="18" charset="2"/>
                <a:sym typeface="Symbol"/>
              </a:rPr>
              <a:t></a:t>
            </a:r>
            <a:r>
              <a:rPr lang="en-US" dirty="0" smtClean="0"/>
              <a:t>= </a:t>
            </a:r>
            <a:r>
              <a:rPr lang="en-US" dirty="0"/>
              <a:t>{</a:t>
            </a:r>
            <a:r>
              <a:rPr lang="en-US" i="1" dirty="0"/>
              <a:t>R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), </a:t>
            </a:r>
            <a:r>
              <a:rPr lang="en-US" i="1" dirty="0"/>
              <a:t>R</a:t>
            </a:r>
            <a:r>
              <a:rPr lang="en-US" dirty="0"/>
              <a:t>(</a:t>
            </a:r>
            <a:r>
              <a:rPr lang="en-US" i="1" dirty="0"/>
              <a:t>y</a:t>
            </a:r>
            <a:r>
              <a:rPr lang="en-US" dirty="0"/>
              <a:t>), </a:t>
            </a:r>
            <a:r>
              <a:rPr lang="en-US" i="1" dirty="0"/>
              <a:t>W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), </a:t>
            </a:r>
            <a:r>
              <a:rPr lang="en-US" i="1" dirty="0"/>
              <a:t>C</a:t>
            </a:r>
            <a:r>
              <a:rPr lang="en-US" dirty="0"/>
              <a:t>}</a:t>
            </a:r>
            <a:endParaRPr lang="en-US" dirty="0" smtClean="0"/>
          </a:p>
          <a:p>
            <a:pPr lvl="1">
              <a:buFont typeface="Monotype Sorts" charset="2"/>
              <a:buNone/>
            </a:pPr>
            <a:r>
              <a:rPr lang="en-US" b="1" dirty="0" smtClean="0"/>
              <a:t>≺</a:t>
            </a:r>
            <a:r>
              <a:rPr lang="en-US" dirty="0" smtClean="0"/>
              <a:t> </a:t>
            </a:r>
            <a:r>
              <a:rPr lang="en-US" dirty="0"/>
              <a:t>= {</a:t>
            </a:r>
            <a:r>
              <a:rPr lang="en-US" u="sng" dirty="0"/>
              <a:t>(</a:t>
            </a:r>
            <a:r>
              <a:rPr lang="en-US" i="1" u="sng" dirty="0"/>
              <a:t>R</a:t>
            </a:r>
            <a:r>
              <a:rPr lang="en-US" u="sng" dirty="0"/>
              <a:t>(</a:t>
            </a:r>
            <a:r>
              <a:rPr lang="en-US" i="1" u="sng" dirty="0"/>
              <a:t>x</a:t>
            </a:r>
            <a:r>
              <a:rPr lang="en-US" u="sng" dirty="0"/>
              <a:t>), </a:t>
            </a:r>
            <a:r>
              <a:rPr lang="en-US" i="1" u="sng" dirty="0"/>
              <a:t>W</a:t>
            </a:r>
            <a:r>
              <a:rPr lang="en-US" u="sng" dirty="0"/>
              <a:t>(</a:t>
            </a:r>
            <a:r>
              <a:rPr lang="en-US" i="1" u="sng" dirty="0"/>
              <a:t>x</a:t>
            </a:r>
            <a:r>
              <a:rPr lang="en-US" u="sng" dirty="0"/>
              <a:t>))</a:t>
            </a:r>
            <a:r>
              <a:rPr lang="en-US" dirty="0"/>
              <a:t>, </a:t>
            </a:r>
            <a:r>
              <a:rPr lang="en-US" u="sng" dirty="0"/>
              <a:t>(</a:t>
            </a:r>
            <a:r>
              <a:rPr lang="en-US" i="1" u="sng" dirty="0"/>
              <a:t>R</a:t>
            </a:r>
            <a:r>
              <a:rPr lang="en-US" u="sng" dirty="0"/>
              <a:t>(</a:t>
            </a:r>
            <a:r>
              <a:rPr lang="en-US" i="1" u="sng" dirty="0"/>
              <a:t>y</a:t>
            </a:r>
            <a:r>
              <a:rPr lang="en-US" u="sng" dirty="0"/>
              <a:t>), </a:t>
            </a:r>
            <a:r>
              <a:rPr lang="en-US" i="1" u="sng" dirty="0"/>
              <a:t>W</a:t>
            </a:r>
            <a:r>
              <a:rPr lang="en-US" u="sng" dirty="0"/>
              <a:t>(</a:t>
            </a:r>
            <a:r>
              <a:rPr lang="en-US" i="1" u="sng" dirty="0"/>
              <a:t>x</a:t>
            </a:r>
            <a:r>
              <a:rPr lang="en-US" u="sng" dirty="0"/>
              <a:t>))</a:t>
            </a:r>
            <a:r>
              <a:rPr lang="en-US" dirty="0"/>
              <a:t>, </a:t>
            </a:r>
            <a:r>
              <a:rPr lang="en-US" u="sng" dirty="0"/>
              <a:t>(</a:t>
            </a:r>
            <a:r>
              <a:rPr lang="en-US" i="1" u="sng" dirty="0"/>
              <a:t>W</a:t>
            </a:r>
            <a:r>
              <a:rPr lang="en-US" u="sng" dirty="0"/>
              <a:t>(</a:t>
            </a:r>
            <a:r>
              <a:rPr lang="en-US" i="1" u="sng" dirty="0"/>
              <a:t>x</a:t>
            </a:r>
            <a:r>
              <a:rPr lang="en-US" u="sng" dirty="0"/>
              <a:t>), </a:t>
            </a:r>
            <a:r>
              <a:rPr lang="en-US" i="1" u="sng" dirty="0"/>
              <a:t>C</a:t>
            </a:r>
            <a:r>
              <a:rPr lang="en-US" u="sng" dirty="0"/>
              <a:t>)</a:t>
            </a:r>
            <a:r>
              <a:rPr lang="en-US" dirty="0"/>
              <a:t>, </a:t>
            </a:r>
            <a:r>
              <a:rPr lang="en-US" u="sng" dirty="0"/>
              <a:t>(</a:t>
            </a:r>
            <a:r>
              <a:rPr lang="en-US" i="1" u="sng" dirty="0"/>
              <a:t>R</a:t>
            </a:r>
            <a:r>
              <a:rPr lang="en-US" u="sng" dirty="0"/>
              <a:t>(</a:t>
            </a:r>
            <a:r>
              <a:rPr lang="en-US" i="1" u="sng" dirty="0"/>
              <a:t>x</a:t>
            </a:r>
            <a:r>
              <a:rPr lang="en-US" u="sng" dirty="0"/>
              <a:t>), </a:t>
            </a:r>
            <a:r>
              <a:rPr lang="en-US" i="1" u="sng" dirty="0"/>
              <a:t>C</a:t>
            </a:r>
            <a:r>
              <a:rPr lang="en-US" u="sng" dirty="0"/>
              <a:t>)</a:t>
            </a:r>
            <a:r>
              <a:rPr lang="en-US" dirty="0"/>
              <a:t>, </a:t>
            </a:r>
            <a:r>
              <a:rPr lang="en-US" u="sng" dirty="0"/>
              <a:t>(</a:t>
            </a:r>
            <a:r>
              <a:rPr lang="en-US" i="1" u="sng" dirty="0"/>
              <a:t>R</a:t>
            </a:r>
            <a:r>
              <a:rPr lang="en-US" u="sng" dirty="0"/>
              <a:t>(</a:t>
            </a:r>
            <a:r>
              <a:rPr lang="en-US" i="1" u="sng" dirty="0"/>
              <a:t>y</a:t>
            </a:r>
            <a:r>
              <a:rPr lang="en-US" u="sng" dirty="0"/>
              <a:t>), </a:t>
            </a:r>
            <a:r>
              <a:rPr lang="en-US" i="1" u="sng" dirty="0"/>
              <a:t>C</a:t>
            </a:r>
            <a:r>
              <a:rPr lang="en-US" u="sng" dirty="0" smtClean="0"/>
              <a:t>)</a:t>
            </a:r>
            <a:r>
              <a:rPr lang="en-US" dirty="0" smtClean="0"/>
              <a:t>}</a:t>
            </a:r>
          </a:p>
          <a:p>
            <a:pPr lvl="1">
              <a:buNone/>
            </a:pPr>
            <a:r>
              <a:rPr lang="en-US" sz="2000" dirty="0">
                <a:solidFill>
                  <a:schemeClr val="tx1"/>
                </a:solidFill>
              </a:rPr>
              <a:t>where (Oi, </a:t>
            </a:r>
            <a:r>
              <a:rPr lang="en-US" sz="2000" dirty="0" err="1">
                <a:solidFill>
                  <a:schemeClr val="tx1"/>
                </a:solidFill>
              </a:rPr>
              <a:t>Oj</a:t>
            </a:r>
            <a:r>
              <a:rPr lang="en-US" sz="2000" dirty="0">
                <a:solidFill>
                  <a:schemeClr val="tx1"/>
                </a:solidFill>
              </a:rPr>
              <a:t>) as an element of the ordering relation indicates that Oi </a:t>
            </a:r>
            <a:r>
              <a:rPr lang="en-US" sz="2000" dirty="0"/>
              <a:t>≺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Oj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  <a:endParaRPr lang="en-US" dirty="0"/>
          </a:p>
          <a:p>
            <a:pPr lvl="1">
              <a:buFont typeface="Monotype Sorts" charset="2"/>
              <a:buNone/>
            </a:pPr>
            <a:endParaRPr lang="en-US" dirty="0"/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397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76366" y="3340837"/>
            <a:ext cx="11026634" cy="1890433"/>
          </a:xfrm>
          <a:noFill/>
          <a:ln/>
        </p:spPr>
        <p:txBody>
          <a:bodyPr>
            <a:normAutofit/>
          </a:bodyPr>
          <a:lstStyle/>
          <a:p>
            <a:pPr>
              <a:buFont typeface="Monotype Sorts" charset="2"/>
              <a:buNone/>
            </a:pPr>
            <a:r>
              <a:rPr lang="en-US" sz="3200" dirty="0"/>
              <a:t>Assume</a:t>
            </a:r>
            <a:endParaRPr lang="en-US" sz="3200" dirty="0" smtClean="0"/>
          </a:p>
          <a:p>
            <a:pPr lvl="1">
              <a:buNone/>
            </a:pPr>
            <a:r>
              <a:rPr lang="en-US" sz="2800" dirty="0" smtClean="0"/>
              <a:t>≺ </a:t>
            </a:r>
            <a:r>
              <a:rPr lang="en-US" sz="2800" dirty="0"/>
              <a:t>= {(</a:t>
            </a:r>
            <a:r>
              <a:rPr lang="en-US" sz="2800" i="1" dirty="0" err="1"/>
              <a:t>R</a:t>
            </a:r>
            <a:r>
              <a:rPr lang="en-US" sz="2800" dirty="0" err="1"/>
              <a:t>(</a:t>
            </a:r>
            <a:r>
              <a:rPr lang="en-US" sz="2800" i="1" dirty="0" err="1"/>
              <a:t>x</a:t>
            </a:r>
            <a:r>
              <a:rPr lang="en-US" sz="2800" dirty="0" err="1"/>
              <a:t>),</a:t>
            </a:r>
            <a:r>
              <a:rPr lang="en-US" sz="2800" i="1" dirty="0" err="1"/>
              <a:t>W</a:t>
            </a:r>
            <a:r>
              <a:rPr lang="en-US" sz="2800" dirty="0" err="1"/>
              <a:t>(</a:t>
            </a:r>
            <a:r>
              <a:rPr lang="en-US" sz="2800" i="1" dirty="0" err="1"/>
              <a:t>x</a:t>
            </a:r>
            <a:r>
              <a:rPr lang="en-US" sz="2800" dirty="0"/>
              <a:t>)), (</a:t>
            </a:r>
            <a:r>
              <a:rPr lang="en-US" sz="2800" i="1" dirty="0" err="1"/>
              <a:t>R</a:t>
            </a:r>
            <a:r>
              <a:rPr lang="en-US" sz="2800" dirty="0" err="1"/>
              <a:t>(</a:t>
            </a:r>
            <a:r>
              <a:rPr lang="en-US" sz="2800" i="1" dirty="0" err="1"/>
              <a:t>y</a:t>
            </a:r>
            <a:r>
              <a:rPr lang="en-US" sz="2800" dirty="0" err="1"/>
              <a:t>),</a:t>
            </a:r>
            <a:r>
              <a:rPr lang="en-US" sz="2800" i="1" dirty="0" err="1"/>
              <a:t>W</a:t>
            </a:r>
            <a:r>
              <a:rPr lang="en-US" sz="2800" dirty="0" err="1"/>
              <a:t>(</a:t>
            </a:r>
            <a:r>
              <a:rPr lang="en-US" sz="2800" i="1" dirty="0" err="1"/>
              <a:t>x</a:t>
            </a:r>
            <a:r>
              <a:rPr lang="en-US" sz="2800" dirty="0"/>
              <a:t>)</a:t>
            </a:r>
            <a:r>
              <a:rPr lang="en-US" sz="2800" dirty="0" smtClean="0"/>
              <a:t>), (</a:t>
            </a:r>
            <a:r>
              <a:rPr lang="en-US" sz="2800" i="1" dirty="0" err="1" smtClean="0"/>
              <a:t>W</a:t>
            </a:r>
            <a:r>
              <a:rPr lang="en-US" sz="2800" dirty="0" err="1" smtClean="0"/>
              <a:t>(</a:t>
            </a:r>
            <a:r>
              <a:rPr lang="en-US" sz="2800" i="1" dirty="0" err="1" smtClean="0"/>
              <a:t>x</a:t>
            </a:r>
            <a:r>
              <a:rPr lang="en-US" sz="2800" dirty="0" smtClean="0"/>
              <a:t>), </a:t>
            </a:r>
            <a:r>
              <a:rPr lang="en-US" sz="2800" i="1" dirty="0" smtClean="0"/>
              <a:t>C</a:t>
            </a:r>
            <a:r>
              <a:rPr lang="en-US" sz="2800" dirty="0" smtClean="0"/>
              <a:t>), </a:t>
            </a:r>
            <a:r>
              <a:rPr lang="en-US" sz="2800" dirty="0"/>
              <a:t>(</a:t>
            </a:r>
            <a:r>
              <a:rPr lang="en-US" sz="2800" i="1" dirty="0" err="1"/>
              <a:t>R</a:t>
            </a:r>
            <a:r>
              <a:rPr lang="en-US" sz="2800" dirty="0" err="1"/>
              <a:t>(</a:t>
            </a:r>
            <a:r>
              <a:rPr lang="en-US" sz="2800" i="1" dirty="0" err="1"/>
              <a:t>x</a:t>
            </a:r>
            <a:r>
              <a:rPr lang="en-US" sz="2800" dirty="0"/>
              <a:t>), </a:t>
            </a:r>
            <a:r>
              <a:rPr lang="en-US" sz="2800" i="1" dirty="0"/>
              <a:t>C</a:t>
            </a:r>
            <a:r>
              <a:rPr lang="en-US" sz="2800" dirty="0"/>
              <a:t>), (</a:t>
            </a:r>
            <a:r>
              <a:rPr lang="en-US" sz="2800" i="1" dirty="0" err="1"/>
              <a:t>R</a:t>
            </a:r>
            <a:r>
              <a:rPr lang="en-US" sz="2800" dirty="0" err="1"/>
              <a:t>(</a:t>
            </a:r>
            <a:r>
              <a:rPr lang="en-US" sz="2800" i="1" dirty="0" err="1"/>
              <a:t>y</a:t>
            </a:r>
            <a:r>
              <a:rPr lang="en-US" sz="2800" dirty="0"/>
              <a:t>), </a:t>
            </a:r>
            <a:r>
              <a:rPr lang="en-US" sz="2800" i="1" dirty="0"/>
              <a:t>C</a:t>
            </a:r>
            <a:r>
              <a:rPr lang="en-US" sz="2800" dirty="0" smtClean="0"/>
              <a:t>)}</a:t>
            </a:r>
            <a:endParaRPr lang="en-US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DAG </a:t>
            </a:r>
            <a:r>
              <a:rPr lang="en-US" dirty="0" smtClean="0"/>
              <a:t>Representation </a:t>
            </a:r>
            <a:br>
              <a:rPr lang="en-US" dirty="0" smtClean="0"/>
            </a:br>
            <a:r>
              <a:rPr lang="en-US" dirty="0" smtClean="0"/>
              <a:t>of a transaction</a:t>
            </a:r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2613967" y="5488988"/>
            <a:ext cx="7851499" cy="2700180"/>
            <a:chOff x="2734169" y="4912924"/>
            <a:chExt cx="7731297" cy="3025423"/>
          </a:xfrm>
        </p:grpSpPr>
        <p:sp>
          <p:nvSpPr>
            <p:cNvPr id="21508" name="Rectangle 4"/>
            <p:cNvSpPr>
              <a:spLocks noChangeArrowheads="1"/>
            </p:cNvSpPr>
            <p:nvPr/>
          </p:nvSpPr>
          <p:spPr bwMode="auto">
            <a:xfrm>
              <a:off x="2734169" y="4912924"/>
              <a:ext cx="939236" cy="559929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800" i="1" dirty="0">
                  <a:solidFill>
                    <a:srgbClr val="000000"/>
                  </a:solidFill>
                  <a:latin typeface="Book Antiqua"/>
                </a:rPr>
                <a:t>R</a:t>
              </a:r>
              <a:r>
                <a:rPr lang="en-US" sz="2800" dirty="0">
                  <a:solidFill>
                    <a:srgbClr val="000000"/>
                  </a:solidFill>
                  <a:latin typeface="Book Antiqua"/>
                </a:rPr>
                <a:t>(</a:t>
              </a:r>
              <a:r>
                <a:rPr lang="en-US" sz="2800" i="1" dirty="0">
                  <a:solidFill>
                    <a:srgbClr val="000000"/>
                  </a:solidFill>
                  <a:latin typeface="Book Antiqua"/>
                </a:rPr>
                <a:t>x</a:t>
              </a:r>
              <a:r>
                <a:rPr lang="en-US" sz="2800" dirty="0">
                  <a:solidFill>
                    <a:srgbClr val="000000"/>
                  </a:solidFill>
                  <a:latin typeface="Book Antiqua"/>
                </a:rPr>
                <a:t>)</a:t>
              </a:r>
            </a:p>
          </p:txBody>
        </p:sp>
        <p:sp>
          <p:nvSpPr>
            <p:cNvPr id="21509" name="Rectangle 5"/>
            <p:cNvSpPr>
              <a:spLocks noChangeArrowheads="1"/>
            </p:cNvSpPr>
            <p:nvPr/>
          </p:nvSpPr>
          <p:spPr bwMode="auto">
            <a:xfrm>
              <a:off x="9881632" y="6141156"/>
              <a:ext cx="583834" cy="558556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800" i="1" dirty="0">
                  <a:solidFill>
                    <a:srgbClr val="000000"/>
                  </a:solidFill>
                  <a:latin typeface="Book Antiqua"/>
                </a:rPr>
                <a:t>C</a:t>
              </a:r>
            </a:p>
          </p:txBody>
        </p:sp>
        <p:sp>
          <p:nvSpPr>
            <p:cNvPr id="21510" name="Rectangle 6"/>
            <p:cNvSpPr>
              <a:spLocks noChangeArrowheads="1"/>
            </p:cNvSpPr>
            <p:nvPr/>
          </p:nvSpPr>
          <p:spPr bwMode="auto">
            <a:xfrm>
              <a:off x="2734169" y="7378418"/>
              <a:ext cx="939236" cy="559929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800" i="1" dirty="0">
                  <a:solidFill>
                    <a:srgbClr val="000000"/>
                  </a:solidFill>
                  <a:latin typeface="Book Antiqua"/>
                </a:rPr>
                <a:t>R</a:t>
              </a:r>
              <a:r>
                <a:rPr lang="en-US" sz="2800" dirty="0">
                  <a:solidFill>
                    <a:srgbClr val="000000"/>
                  </a:solidFill>
                  <a:latin typeface="Book Antiqua"/>
                </a:rPr>
                <a:t>(</a:t>
              </a:r>
              <a:r>
                <a:rPr lang="en-US" sz="2800" i="1" dirty="0">
                  <a:solidFill>
                    <a:srgbClr val="000000"/>
                  </a:solidFill>
                  <a:latin typeface="Book Antiqua"/>
                </a:rPr>
                <a:t>y</a:t>
              </a:r>
              <a:r>
                <a:rPr lang="en-US" sz="2800" dirty="0">
                  <a:solidFill>
                    <a:srgbClr val="000000"/>
                  </a:solidFill>
                  <a:latin typeface="Book Antiqua"/>
                </a:rPr>
                <a:t>)</a:t>
              </a:r>
            </a:p>
          </p:txBody>
        </p:sp>
        <p:sp>
          <p:nvSpPr>
            <p:cNvPr id="21511" name="Rectangle 7"/>
            <p:cNvSpPr>
              <a:spLocks noChangeArrowheads="1"/>
            </p:cNvSpPr>
            <p:nvPr/>
          </p:nvSpPr>
          <p:spPr bwMode="auto">
            <a:xfrm>
              <a:off x="6408351" y="6132124"/>
              <a:ext cx="1039281" cy="558556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800" i="1" dirty="0">
                  <a:solidFill>
                    <a:srgbClr val="000000"/>
                  </a:solidFill>
                  <a:latin typeface="Book Antiqua"/>
                </a:rPr>
                <a:t>W</a:t>
              </a:r>
              <a:r>
                <a:rPr lang="en-US" sz="2800" dirty="0">
                  <a:solidFill>
                    <a:srgbClr val="000000"/>
                  </a:solidFill>
                  <a:latin typeface="Book Antiqua"/>
                </a:rPr>
                <a:t>(</a:t>
              </a:r>
              <a:r>
                <a:rPr lang="en-US" sz="2800" i="1" dirty="0">
                  <a:solidFill>
                    <a:srgbClr val="000000"/>
                  </a:solidFill>
                  <a:latin typeface="Book Antiqua"/>
                </a:rPr>
                <a:t>x</a:t>
              </a:r>
              <a:r>
                <a:rPr lang="en-US" sz="2800" dirty="0">
                  <a:solidFill>
                    <a:srgbClr val="000000"/>
                  </a:solidFill>
                  <a:latin typeface="Book Antiqua"/>
                </a:rPr>
                <a:t>)</a:t>
              </a:r>
            </a:p>
          </p:txBody>
        </p:sp>
        <p:sp>
          <p:nvSpPr>
            <p:cNvPr id="21512" name="Line 8"/>
            <p:cNvSpPr>
              <a:spLocks noChangeShapeType="1"/>
            </p:cNvSpPr>
            <p:nvPr/>
          </p:nvSpPr>
          <p:spPr bwMode="auto">
            <a:xfrm>
              <a:off x="3693725" y="5265138"/>
              <a:ext cx="2772551" cy="1065671"/>
            </a:xfrm>
            <a:prstGeom prst="line">
              <a:avLst/>
            </a:prstGeom>
            <a:ln>
              <a:headEnd/>
              <a:tailEnd type="triangle" w="lg" len="lg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1513" name="Line 9"/>
            <p:cNvSpPr>
              <a:spLocks noChangeShapeType="1"/>
            </p:cNvSpPr>
            <p:nvPr/>
          </p:nvSpPr>
          <p:spPr bwMode="auto">
            <a:xfrm flipV="1">
              <a:off x="3666631" y="6529494"/>
              <a:ext cx="2772551" cy="1083733"/>
            </a:xfrm>
            <a:prstGeom prst="line">
              <a:avLst/>
            </a:prstGeom>
            <a:ln>
              <a:headEnd/>
              <a:tailEnd type="triangle" w="lg" len="lg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1514" name="Line 10"/>
            <p:cNvSpPr>
              <a:spLocks noChangeShapeType="1"/>
            </p:cNvSpPr>
            <p:nvPr/>
          </p:nvSpPr>
          <p:spPr bwMode="auto">
            <a:xfrm>
              <a:off x="7405511" y="6421120"/>
              <a:ext cx="2393244" cy="0"/>
            </a:xfrm>
            <a:prstGeom prst="line">
              <a:avLst/>
            </a:prstGeom>
            <a:ln>
              <a:headEnd/>
              <a:tailEnd type="triangle" w="lg" len="lg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11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206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the flight reservation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8390" y="3292624"/>
            <a:ext cx="9047740" cy="760541"/>
          </a:xfrm>
        </p:spPr>
        <p:txBody>
          <a:bodyPr/>
          <a:lstStyle/>
          <a:p>
            <a:r>
              <a:rPr lang="en-US" dirty="0" smtClean="0"/>
              <a:t>The transaction with respect to the </a:t>
            </a:r>
            <a:r>
              <a:rPr lang="en-US" b="1" dirty="0" smtClean="0"/>
              <a:t>abort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41760" y="5089671"/>
            <a:ext cx="9024370" cy="6885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87672" indent="-487672" algn="l" defTabSz="650230" rtl="0" eaLnBrk="1" latinLnBrk="0" hangingPunct="1">
              <a:spcBef>
                <a:spcPts val="142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56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75345" indent="-403143" algn="l" defTabSz="650230" rtl="0" eaLnBrk="1" latinLnBrk="0" hangingPunct="1">
              <a:spcBef>
                <a:spcPts val="142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276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365483" indent="-325115" algn="l" defTabSz="650230" rtl="0" eaLnBrk="1" latinLnBrk="0" hangingPunct="1">
              <a:spcBef>
                <a:spcPts val="142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991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755621" indent="-325115" algn="l" defTabSz="650230" rtl="0" eaLnBrk="1" latinLnBrk="0" hangingPunct="1">
              <a:spcBef>
                <a:spcPts val="142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707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145758" indent="-325115" algn="l" defTabSz="650230" rtl="0" eaLnBrk="1" latinLnBrk="0" hangingPunct="1">
              <a:spcBef>
                <a:spcPts val="142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707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80724" indent="-325115" algn="l" defTabSz="650230" rtl="0" eaLnBrk="1" latinLnBrk="0" hangingPunct="1">
              <a:spcBef>
                <a:spcPts val="142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707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46514" indent="-325115" algn="l" defTabSz="650230" rtl="0" eaLnBrk="1" latinLnBrk="0" hangingPunct="1">
              <a:spcBef>
                <a:spcPts val="142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707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12750" indent="-325115" algn="l" defTabSz="650230" rtl="0" eaLnBrk="1" latinLnBrk="0" hangingPunct="1">
              <a:spcBef>
                <a:spcPts val="142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707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535874" indent="-325115" algn="l" defTabSz="650230" rtl="0" eaLnBrk="1" latinLnBrk="0" hangingPunct="1">
              <a:spcBef>
                <a:spcPts val="142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707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The transaction with respect to the </a:t>
            </a:r>
            <a:r>
              <a:rPr lang="en-US" b="1" dirty="0" smtClean="0"/>
              <a:t>commit</a:t>
            </a:r>
            <a:r>
              <a:rPr lang="en-US" dirty="0" smtClean="0"/>
              <a:t>: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7984" y="3708898"/>
            <a:ext cx="5073352" cy="126833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743" y="5452864"/>
            <a:ext cx="12241363" cy="3672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7538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 of Transactions</a:t>
            </a:r>
            <a:endParaRPr lang="en-US" dirty="0"/>
          </a:p>
        </p:txBody>
      </p:sp>
      <p:sp>
        <p:nvSpPr>
          <p:cNvPr id="22530" name="Rectangle 2"/>
          <p:cNvSpPr>
            <a:spLocks noGrp="1" noChangeArrowheads="1"/>
          </p:cNvSpPr>
          <p:nvPr>
            <p:ph idx="1"/>
          </p:nvPr>
        </p:nvSpPr>
        <p:spPr>
          <a:xfrm>
            <a:off x="1229342" y="3540194"/>
            <a:ext cx="10601649" cy="5657085"/>
          </a:xfrm>
          <a:noFill/>
          <a:ln/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 typeface="Monotype Sorts" charset="2"/>
              <a:buNone/>
            </a:pPr>
            <a:r>
              <a:rPr lang="en-US" sz="7700" b="1" dirty="0">
                <a:solidFill>
                  <a:schemeClr val="hlink"/>
                </a:solidFill>
              </a:rPr>
              <a:t>A</a:t>
            </a:r>
            <a:r>
              <a:rPr lang="en-US" b="1" dirty="0"/>
              <a:t>TOMICITY</a:t>
            </a:r>
          </a:p>
          <a:p>
            <a:pPr lvl="1">
              <a:lnSpc>
                <a:spcPct val="80000"/>
              </a:lnSpc>
              <a:spcAft>
                <a:spcPts val="1200"/>
              </a:spcAft>
            </a:pPr>
            <a:r>
              <a:rPr lang="en-US" dirty="0"/>
              <a:t>all or nothing</a:t>
            </a:r>
          </a:p>
          <a:p>
            <a:pPr>
              <a:lnSpc>
                <a:spcPct val="80000"/>
              </a:lnSpc>
              <a:buFont typeface="Monotype Sorts" charset="2"/>
              <a:buNone/>
            </a:pPr>
            <a:r>
              <a:rPr lang="en-US" sz="7700" b="1" dirty="0">
                <a:solidFill>
                  <a:schemeClr val="hlink"/>
                </a:solidFill>
              </a:rPr>
              <a:t>C</a:t>
            </a:r>
            <a:r>
              <a:rPr lang="en-US" b="1" dirty="0"/>
              <a:t>ONSISTENCY</a:t>
            </a:r>
            <a:endParaRPr lang="en-US" dirty="0"/>
          </a:p>
          <a:p>
            <a:pPr lvl="1">
              <a:lnSpc>
                <a:spcPct val="80000"/>
              </a:lnSpc>
              <a:spcAft>
                <a:spcPts val="1200"/>
              </a:spcAft>
            </a:pPr>
            <a:r>
              <a:rPr lang="en-US" dirty="0"/>
              <a:t>no violation of integrity constraints</a:t>
            </a:r>
          </a:p>
          <a:p>
            <a:pPr>
              <a:lnSpc>
                <a:spcPct val="80000"/>
              </a:lnSpc>
              <a:buFont typeface="Monotype Sorts" charset="2"/>
              <a:buNone/>
            </a:pPr>
            <a:r>
              <a:rPr lang="en-US" sz="7700" b="1" dirty="0">
                <a:solidFill>
                  <a:schemeClr val="hlink"/>
                </a:solidFill>
              </a:rPr>
              <a:t>I</a:t>
            </a:r>
            <a:r>
              <a:rPr lang="en-US" b="1" dirty="0"/>
              <a:t>SOLATION</a:t>
            </a:r>
            <a:endParaRPr lang="en-US" dirty="0"/>
          </a:p>
          <a:p>
            <a:pPr lvl="1">
              <a:lnSpc>
                <a:spcPct val="80000"/>
              </a:lnSpc>
              <a:spcAft>
                <a:spcPts val="1200"/>
              </a:spcAft>
            </a:pPr>
            <a:r>
              <a:rPr lang="en-US" dirty="0"/>
              <a:t>concurrent </a:t>
            </a:r>
            <a:r>
              <a:rPr lang="en-US" dirty="0" smtClean="0"/>
              <a:t>changes </a:t>
            </a:r>
            <a:r>
              <a:rPr lang="en-US" dirty="0"/>
              <a:t>invisible </a:t>
            </a:r>
            <a:r>
              <a:rPr lang="en-US" dirty="0" smtClean="0">
                <a:sym typeface="Symbol"/>
              </a:rPr>
              <a:t></a:t>
            </a:r>
            <a:r>
              <a:rPr lang="en-US" dirty="0" smtClean="0"/>
              <a:t> </a:t>
            </a:r>
            <a:r>
              <a:rPr lang="en-US" dirty="0"/>
              <a:t>serializable</a:t>
            </a:r>
          </a:p>
          <a:p>
            <a:pPr>
              <a:lnSpc>
                <a:spcPct val="80000"/>
              </a:lnSpc>
              <a:buFont typeface="Monotype Sorts" charset="2"/>
              <a:buNone/>
            </a:pPr>
            <a:r>
              <a:rPr lang="en-US" sz="7700" b="1" dirty="0">
                <a:solidFill>
                  <a:schemeClr val="hlink"/>
                </a:solidFill>
              </a:rPr>
              <a:t>D</a:t>
            </a:r>
            <a:r>
              <a:rPr lang="en-US" b="1" dirty="0"/>
              <a:t>URABILITY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committed updates persist</a:t>
            </a: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201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Atomicity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idx="1"/>
          </p:nvPr>
        </p:nvSpPr>
        <p:spPr>
          <a:xfrm>
            <a:off x="1101800" y="3796680"/>
            <a:ext cx="10961690" cy="5544616"/>
          </a:xfrm>
          <a:noFill/>
          <a:ln/>
        </p:spPr>
        <p:txBody>
          <a:bodyPr>
            <a:normAutofit/>
          </a:bodyPr>
          <a:lstStyle/>
          <a:p>
            <a:r>
              <a:rPr lang="en-US" sz="2800" dirty="0"/>
              <a:t>Either </a:t>
            </a:r>
            <a:r>
              <a:rPr lang="en-US" sz="2800" u="sng" dirty="0"/>
              <a:t>all or none</a:t>
            </a:r>
            <a:r>
              <a:rPr lang="en-US" sz="2800" dirty="0"/>
              <a:t> of the transaction's operations are performed.</a:t>
            </a:r>
          </a:p>
          <a:p>
            <a:r>
              <a:rPr lang="en-US" sz="2800" dirty="0"/>
              <a:t>Atomicity requires </a:t>
            </a:r>
            <a:r>
              <a:rPr lang="en-US" sz="2800" dirty="0" smtClean="0"/>
              <a:t>that, </a:t>
            </a:r>
            <a:r>
              <a:rPr lang="en-US" sz="2800" dirty="0"/>
              <a:t>if a transaction is interrupted by a failure, its partial results must be </a:t>
            </a:r>
            <a:r>
              <a:rPr lang="en-US" sz="2800" u="sng" dirty="0" smtClean="0"/>
              <a:t>undone</a:t>
            </a:r>
            <a:r>
              <a:rPr lang="en-US" sz="2800" dirty="0" smtClean="0"/>
              <a:t> (recovery).</a:t>
            </a:r>
            <a:endParaRPr lang="en-US" sz="2800" dirty="0"/>
          </a:p>
          <a:p>
            <a:r>
              <a:rPr lang="en-US" sz="2800" dirty="0" smtClean="0"/>
              <a:t>Transaction recovery vs Crash recovery:</a:t>
            </a:r>
          </a:p>
          <a:p>
            <a:pPr marL="572202" lvl="1" indent="0">
              <a:buNone/>
            </a:pPr>
            <a:r>
              <a:rPr lang="en-US" sz="2516" dirty="0" smtClean="0"/>
              <a:t>- The </a:t>
            </a:r>
            <a:r>
              <a:rPr lang="en-US" sz="2516" dirty="0"/>
              <a:t>activity of preserving the transaction's atomicity in presence of transaction aborts due to input errors, system overloads, or deadlocks is called </a:t>
            </a:r>
            <a:r>
              <a:rPr lang="en-US" sz="2516" u="sng" dirty="0"/>
              <a:t>transaction recovery</a:t>
            </a:r>
            <a:r>
              <a:rPr lang="en-US" sz="2516" dirty="0"/>
              <a:t>.</a:t>
            </a:r>
          </a:p>
          <a:p>
            <a:pPr marL="572202" lvl="1" indent="0">
              <a:buNone/>
            </a:pPr>
            <a:r>
              <a:rPr lang="en-US" sz="2516" dirty="0" smtClean="0"/>
              <a:t>- The </a:t>
            </a:r>
            <a:r>
              <a:rPr lang="en-US" sz="2516" dirty="0"/>
              <a:t>activity of ensuring atomicity in the presence of system crashes is called </a:t>
            </a:r>
            <a:r>
              <a:rPr lang="en-US" sz="2516" u="sng" dirty="0"/>
              <a:t>crash recovery</a:t>
            </a:r>
            <a:r>
              <a:rPr lang="en-US" sz="2516" dirty="0"/>
              <a:t>.</a:t>
            </a: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639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Consistency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idx="1"/>
          </p:nvPr>
        </p:nvSpPr>
        <p:spPr>
          <a:xfrm>
            <a:off x="1229342" y="4156719"/>
            <a:ext cx="10313617" cy="4404773"/>
          </a:xfrm>
          <a:noFill/>
          <a:ln/>
        </p:spPr>
        <p:txBody>
          <a:bodyPr>
            <a:normAutofit/>
          </a:bodyPr>
          <a:lstStyle/>
          <a:p>
            <a:r>
              <a:rPr lang="en-US" sz="3200" dirty="0"/>
              <a:t>Internal consistency</a:t>
            </a:r>
          </a:p>
          <a:p>
            <a:pPr lvl="1"/>
            <a:r>
              <a:rPr lang="en-US" sz="2800" dirty="0"/>
              <a:t>A transaction which executes </a:t>
            </a:r>
            <a:r>
              <a:rPr lang="en-US" sz="2800" dirty="0">
                <a:solidFill>
                  <a:srgbClr val="1771A9"/>
                </a:solidFill>
              </a:rPr>
              <a:t>alone</a:t>
            </a:r>
            <a:r>
              <a:rPr lang="en-US" sz="2800" i="1" dirty="0"/>
              <a:t> </a:t>
            </a:r>
            <a:r>
              <a:rPr lang="en-US" sz="2800" dirty="0"/>
              <a:t>against a </a:t>
            </a:r>
            <a:r>
              <a:rPr lang="en-US" sz="2800" dirty="0">
                <a:solidFill>
                  <a:srgbClr val="1771A9"/>
                </a:solidFill>
              </a:rPr>
              <a:t>consistent </a:t>
            </a:r>
            <a:r>
              <a:rPr lang="en-US" sz="2800" dirty="0"/>
              <a:t>database leaves it in a consistent state.</a:t>
            </a:r>
          </a:p>
          <a:p>
            <a:pPr lvl="1"/>
            <a:r>
              <a:rPr lang="en-US" sz="2800" dirty="0"/>
              <a:t>Transactions do not violate database integrity constraints.</a:t>
            </a:r>
          </a:p>
          <a:p>
            <a:r>
              <a:rPr lang="en-US" sz="3200" dirty="0"/>
              <a:t>Transactions are </a:t>
            </a:r>
            <a:r>
              <a:rPr lang="en-US" sz="3200" dirty="0">
                <a:solidFill>
                  <a:schemeClr val="hlink"/>
                </a:solidFill>
              </a:rPr>
              <a:t>correct</a:t>
            </a:r>
            <a:r>
              <a:rPr lang="en-US" sz="3200" dirty="0"/>
              <a:t> </a:t>
            </a:r>
            <a:r>
              <a:rPr lang="en-US" sz="3200" dirty="0" smtClean="0"/>
              <a:t>programs.</a:t>
            </a:r>
            <a:endParaRPr lang="en-US" sz="3200" dirty="0"/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323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</a:t>
            </a:r>
            <a:r>
              <a:rPr lang="en-US" dirty="0" smtClean="0"/>
              <a:t>levels/degrees of Consistency</a:t>
            </a:r>
            <a:endParaRPr lang="en-US" dirty="0"/>
          </a:p>
        </p:txBody>
      </p:sp>
      <p:sp>
        <p:nvSpPr>
          <p:cNvPr id="226307" name="Rectangle 1027"/>
          <p:cNvSpPr>
            <a:spLocks noGrp="1" noChangeArrowheads="1"/>
          </p:cNvSpPr>
          <p:nvPr>
            <p:ph idx="1"/>
          </p:nvPr>
        </p:nvSpPr>
        <p:spPr>
          <a:xfrm>
            <a:off x="1229342" y="3540194"/>
            <a:ext cx="11105705" cy="5585077"/>
          </a:xfrm>
        </p:spPr>
        <p:txBody>
          <a:bodyPr>
            <a:normAutofit/>
          </a:bodyPr>
          <a:lstStyle/>
          <a:p>
            <a:r>
              <a:rPr lang="en-US" sz="3200" dirty="0"/>
              <a:t>Degree 0</a:t>
            </a:r>
          </a:p>
          <a:p>
            <a:pPr lvl="1"/>
            <a:r>
              <a:rPr lang="en-US" sz="2800" dirty="0">
                <a:solidFill>
                  <a:srgbClr val="C00000"/>
                </a:solidFill>
              </a:rPr>
              <a:t>Transaction </a:t>
            </a:r>
            <a:r>
              <a:rPr lang="en-US" sz="2800" i="1" dirty="0">
                <a:solidFill>
                  <a:srgbClr val="C00000"/>
                </a:solidFill>
              </a:rPr>
              <a:t>T</a:t>
            </a:r>
            <a:r>
              <a:rPr lang="en-US" sz="2800" dirty="0">
                <a:solidFill>
                  <a:srgbClr val="C00000"/>
                </a:solidFill>
              </a:rPr>
              <a:t> does not overwrite </a:t>
            </a:r>
            <a:r>
              <a:rPr lang="en-US" sz="2800" u="sng" dirty="0">
                <a:solidFill>
                  <a:srgbClr val="C00000"/>
                </a:solidFill>
              </a:rPr>
              <a:t>dirty data</a:t>
            </a:r>
            <a:r>
              <a:rPr lang="en-US" sz="2800" dirty="0">
                <a:solidFill>
                  <a:srgbClr val="C00000"/>
                </a:solidFill>
              </a:rPr>
              <a:t> of other transactions</a:t>
            </a:r>
          </a:p>
          <a:p>
            <a:pPr marL="1040368" lvl="2" indent="0">
              <a:buNone/>
            </a:pPr>
            <a:r>
              <a:rPr lang="en-US" sz="2515" b="1" dirty="0"/>
              <a:t>Dirty </a:t>
            </a:r>
            <a:r>
              <a:rPr lang="en-US" sz="2515" b="1" dirty="0" smtClean="0"/>
              <a:t>data</a:t>
            </a:r>
            <a:r>
              <a:rPr lang="en-US" sz="2515" dirty="0" smtClean="0"/>
              <a:t>: </a:t>
            </a:r>
            <a:r>
              <a:rPr lang="en-US" sz="2515" dirty="0"/>
              <a:t>data values that have been updated by a transaction prior to its </a:t>
            </a:r>
            <a:r>
              <a:rPr lang="en-US" sz="2515" dirty="0" smtClean="0"/>
              <a:t>commitment.</a:t>
            </a:r>
            <a:endParaRPr lang="en-US" sz="2515" dirty="0"/>
          </a:p>
          <a:p>
            <a:pPr>
              <a:spcBef>
                <a:spcPts val="3000"/>
              </a:spcBef>
            </a:pPr>
            <a:r>
              <a:rPr lang="en-US" sz="3200" dirty="0"/>
              <a:t>Degree 1</a:t>
            </a:r>
          </a:p>
          <a:p>
            <a:pPr lvl="1"/>
            <a:r>
              <a:rPr lang="en-US" sz="2800" i="1" dirty="0">
                <a:solidFill>
                  <a:srgbClr val="C00000"/>
                </a:solidFill>
              </a:rPr>
              <a:t>T</a:t>
            </a:r>
            <a:r>
              <a:rPr lang="en-US" sz="2800" dirty="0">
                <a:solidFill>
                  <a:srgbClr val="C00000"/>
                </a:solidFill>
              </a:rPr>
              <a:t> does not overwrite dirty data of other transactions</a:t>
            </a:r>
          </a:p>
          <a:p>
            <a:pPr lvl="1"/>
            <a:r>
              <a:rPr lang="en-US" sz="2800" i="1" dirty="0">
                <a:solidFill>
                  <a:srgbClr val="00B050"/>
                </a:solidFill>
              </a:rPr>
              <a:t>T</a:t>
            </a:r>
            <a:r>
              <a:rPr lang="en-US" sz="2800" dirty="0">
                <a:solidFill>
                  <a:srgbClr val="00B050"/>
                </a:solidFill>
              </a:rPr>
              <a:t> does not commit any writes before EOT</a:t>
            </a: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18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Consistency Degrees (cont’d)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idx="1"/>
          </p:nvPr>
        </p:nvSpPr>
        <p:spPr>
          <a:xfrm>
            <a:off x="1229342" y="3364632"/>
            <a:ext cx="10816771" cy="6264696"/>
          </a:xfrm>
        </p:spPr>
        <p:txBody>
          <a:bodyPr>
            <a:noAutofit/>
          </a:bodyPr>
          <a:lstStyle/>
          <a:p>
            <a:r>
              <a:rPr lang="en-US" sz="3200" dirty="0"/>
              <a:t>Degree 2</a:t>
            </a:r>
          </a:p>
          <a:p>
            <a:pPr lvl="1"/>
            <a:r>
              <a:rPr lang="en-US" sz="2800" i="1" dirty="0">
                <a:solidFill>
                  <a:srgbClr val="C00000"/>
                </a:solidFill>
              </a:rPr>
              <a:t>T</a:t>
            </a:r>
            <a:r>
              <a:rPr lang="en-US" sz="2800" dirty="0">
                <a:solidFill>
                  <a:srgbClr val="C00000"/>
                </a:solidFill>
              </a:rPr>
              <a:t> does not overwrite dirty data of other transactions</a:t>
            </a:r>
          </a:p>
          <a:p>
            <a:pPr lvl="1"/>
            <a:r>
              <a:rPr lang="en-US" sz="2800" i="1" dirty="0">
                <a:solidFill>
                  <a:srgbClr val="00B050"/>
                </a:solidFill>
              </a:rPr>
              <a:t>T</a:t>
            </a:r>
            <a:r>
              <a:rPr lang="en-US" sz="2800" dirty="0">
                <a:solidFill>
                  <a:srgbClr val="00B050"/>
                </a:solidFill>
              </a:rPr>
              <a:t> does not commit any writes before EOT</a:t>
            </a:r>
          </a:p>
          <a:p>
            <a:pPr lvl="1"/>
            <a:r>
              <a:rPr lang="en-US" sz="2800" i="1" dirty="0">
                <a:solidFill>
                  <a:srgbClr val="0070C0"/>
                </a:solidFill>
              </a:rPr>
              <a:t>T</a:t>
            </a:r>
            <a:r>
              <a:rPr lang="en-US" sz="2800" dirty="0">
                <a:solidFill>
                  <a:srgbClr val="0070C0"/>
                </a:solidFill>
              </a:rPr>
              <a:t> does not read dirty data from other transactions</a:t>
            </a:r>
          </a:p>
          <a:p>
            <a:pPr>
              <a:spcBef>
                <a:spcPts val="3000"/>
              </a:spcBef>
            </a:pPr>
            <a:r>
              <a:rPr lang="en-US" sz="3200" dirty="0"/>
              <a:t>Degree 3</a:t>
            </a:r>
          </a:p>
          <a:p>
            <a:pPr lvl="1"/>
            <a:r>
              <a:rPr lang="en-US" sz="2800" i="1" dirty="0">
                <a:solidFill>
                  <a:srgbClr val="C00000"/>
                </a:solidFill>
              </a:rPr>
              <a:t>T</a:t>
            </a:r>
            <a:r>
              <a:rPr lang="en-US" sz="2800" dirty="0">
                <a:solidFill>
                  <a:srgbClr val="C00000"/>
                </a:solidFill>
              </a:rPr>
              <a:t> does not overwrite dirty data of other transactions</a:t>
            </a:r>
          </a:p>
          <a:p>
            <a:pPr lvl="1"/>
            <a:r>
              <a:rPr lang="en-US" sz="2800" i="1" dirty="0">
                <a:solidFill>
                  <a:srgbClr val="00B050"/>
                </a:solidFill>
              </a:rPr>
              <a:t>T</a:t>
            </a:r>
            <a:r>
              <a:rPr lang="en-US" sz="2800" dirty="0">
                <a:solidFill>
                  <a:srgbClr val="00B050"/>
                </a:solidFill>
              </a:rPr>
              <a:t> does not commit any writes before EOT</a:t>
            </a:r>
          </a:p>
          <a:p>
            <a:pPr lvl="1"/>
            <a:r>
              <a:rPr lang="en-US" sz="2800" i="1" dirty="0">
                <a:solidFill>
                  <a:srgbClr val="0070C0"/>
                </a:solidFill>
              </a:rPr>
              <a:t>T</a:t>
            </a:r>
            <a:r>
              <a:rPr lang="en-US" sz="2800" dirty="0">
                <a:solidFill>
                  <a:srgbClr val="0070C0"/>
                </a:solidFill>
              </a:rPr>
              <a:t> does not read dirty data from other transactions</a:t>
            </a:r>
          </a:p>
          <a:p>
            <a:pPr lvl="1"/>
            <a:r>
              <a:rPr lang="en-US" sz="2800" dirty="0">
                <a:solidFill>
                  <a:srgbClr val="7030A0"/>
                </a:solidFill>
              </a:rPr>
              <a:t>Other transactions do not dirty any data read by </a:t>
            </a:r>
            <a:r>
              <a:rPr lang="en-US" sz="2800" i="1" dirty="0">
                <a:solidFill>
                  <a:srgbClr val="7030A0"/>
                </a:solidFill>
              </a:rPr>
              <a:t>T </a:t>
            </a:r>
            <a:r>
              <a:rPr lang="en-US" sz="2800" dirty="0">
                <a:solidFill>
                  <a:srgbClr val="7030A0"/>
                </a:solidFill>
              </a:rPr>
              <a:t>before</a:t>
            </a:r>
            <a:r>
              <a:rPr lang="en-US" sz="2800" i="1" dirty="0">
                <a:solidFill>
                  <a:srgbClr val="7030A0"/>
                </a:solidFill>
              </a:rPr>
              <a:t> T </a:t>
            </a:r>
            <a:r>
              <a:rPr lang="en-US" sz="2800" dirty="0">
                <a:solidFill>
                  <a:srgbClr val="7030A0"/>
                </a:solidFill>
              </a:rPr>
              <a:t>completes</a:t>
            </a:r>
            <a:r>
              <a:rPr lang="en-US" sz="2800" i="1" dirty="0">
                <a:solidFill>
                  <a:srgbClr val="7030A0"/>
                </a:solidFill>
              </a:rPr>
              <a:t>.</a:t>
            </a: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25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Isolation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idx="1"/>
          </p:nvPr>
        </p:nvSpPr>
        <p:spPr>
          <a:xfrm>
            <a:off x="1029792" y="3540194"/>
            <a:ext cx="11016321" cy="5801101"/>
          </a:xfrm>
        </p:spPr>
        <p:txBody>
          <a:bodyPr>
            <a:normAutofit/>
          </a:bodyPr>
          <a:lstStyle/>
          <a:p>
            <a:r>
              <a:rPr lang="en-US" sz="3200" dirty="0" err="1"/>
              <a:t>Serializability</a:t>
            </a:r>
            <a:endParaRPr lang="en-US" sz="3200" dirty="0"/>
          </a:p>
          <a:p>
            <a:pPr lvl="1"/>
            <a:r>
              <a:rPr lang="en-US" sz="2800" dirty="0"/>
              <a:t>If several transactions are executed </a:t>
            </a:r>
            <a:r>
              <a:rPr lang="en-US" sz="2800" u="sng" dirty="0"/>
              <a:t>concurrently</a:t>
            </a:r>
            <a:r>
              <a:rPr lang="en-US" sz="2800" dirty="0"/>
              <a:t>, the results must be the same as if they were executed </a:t>
            </a:r>
            <a:r>
              <a:rPr lang="en-US" sz="2800" u="sng" dirty="0"/>
              <a:t>serially</a:t>
            </a:r>
            <a:r>
              <a:rPr lang="en-US" sz="2800" dirty="0"/>
              <a:t> in some order</a:t>
            </a:r>
            <a:r>
              <a:rPr lang="en-US" sz="2800" dirty="0" smtClean="0"/>
              <a:t>.</a:t>
            </a:r>
          </a:p>
          <a:p>
            <a:pPr marL="572202" lvl="1" indent="0">
              <a:buNone/>
            </a:pPr>
            <a:endParaRPr lang="en-US" sz="2800" dirty="0"/>
          </a:p>
          <a:p>
            <a:r>
              <a:rPr lang="en-US" sz="3200" dirty="0"/>
              <a:t>Incomplete </a:t>
            </a:r>
            <a:r>
              <a:rPr lang="en-US" sz="3200" dirty="0" smtClean="0"/>
              <a:t>results are </a:t>
            </a:r>
            <a:r>
              <a:rPr lang="en-US" sz="3200" i="1" dirty="0" smtClean="0"/>
              <a:t>invisible</a:t>
            </a:r>
            <a:r>
              <a:rPr lang="en-US" sz="3200" dirty="0"/>
              <a:t> </a:t>
            </a:r>
            <a:r>
              <a:rPr lang="en-US" sz="3200" dirty="0" smtClean="0"/>
              <a:t>to other transactions.</a:t>
            </a:r>
            <a:endParaRPr lang="en-US" sz="3200" i="1" dirty="0"/>
          </a:p>
          <a:p>
            <a:pPr lvl="1"/>
            <a:r>
              <a:rPr lang="en-US" sz="2800" dirty="0"/>
              <a:t>An incomplete transaction cannot reveal its results to other transactions before its commitment.</a:t>
            </a:r>
          </a:p>
          <a:p>
            <a:pPr lvl="1"/>
            <a:r>
              <a:rPr lang="en-US" sz="2800" dirty="0"/>
              <a:t>Necessary to avoid cascading aborts.</a:t>
            </a: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266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/>
              <a:t>Transaction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885776" y="3353296"/>
            <a:ext cx="11160338" cy="2171576"/>
          </a:xfrm>
          <a:noFill/>
          <a:ln/>
        </p:spPr>
        <p:txBody>
          <a:bodyPr/>
          <a:lstStyle/>
          <a:p>
            <a:pPr marL="0" indent="0">
              <a:buNone/>
            </a:pPr>
            <a:r>
              <a:rPr lang="en-US" dirty="0"/>
              <a:t>A </a:t>
            </a:r>
            <a:r>
              <a:rPr lang="en-US" b="1" dirty="0"/>
              <a:t>transaction</a:t>
            </a:r>
            <a:r>
              <a:rPr lang="en-US" dirty="0"/>
              <a:t> is a collection of </a:t>
            </a:r>
            <a:r>
              <a:rPr lang="en-US" u="sng" dirty="0"/>
              <a:t>actions</a:t>
            </a:r>
            <a:r>
              <a:rPr lang="en-US" dirty="0"/>
              <a:t> that make consistent transformations of system states while preserving system </a:t>
            </a:r>
            <a:r>
              <a:rPr lang="en-US" u="sng" dirty="0"/>
              <a:t>consistency</a:t>
            </a:r>
            <a:r>
              <a:rPr lang="en-US" dirty="0"/>
              <a:t>.</a:t>
            </a:r>
          </a:p>
          <a:p>
            <a:pPr marL="975345" lvl="1" indent="-325115"/>
            <a:r>
              <a:rPr lang="en-US" dirty="0"/>
              <a:t>concurrency transparency</a:t>
            </a:r>
          </a:p>
          <a:p>
            <a:pPr marL="975345" lvl="1" indent="-325115"/>
            <a:r>
              <a:rPr lang="en-US" dirty="0"/>
              <a:t>failure transparency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346806" y="5561358"/>
            <a:ext cx="8345055" cy="3851946"/>
            <a:chOff x="2346806" y="5057422"/>
            <a:chExt cx="8345055" cy="3851946"/>
          </a:xfrm>
        </p:grpSpPr>
        <p:sp>
          <p:nvSpPr>
            <p:cNvPr id="6152" name="Rectangle 8"/>
            <p:cNvSpPr>
              <a:spLocks noChangeArrowheads="1"/>
            </p:cNvSpPr>
            <p:nvPr/>
          </p:nvSpPr>
          <p:spPr bwMode="auto">
            <a:xfrm>
              <a:off x="2750212" y="5346418"/>
              <a:ext cx="2016787" cy="118949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Database in a</a:t>
              </a:r>
            </a:p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consistent</a:t>
              </a:r>
            </a:p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state</a:t>
              </a:r>
            </a:p>
          </p:txBody>
        </p:sp>
        <p:sp>
          <p:nvSpPr>
            <p:cNvPr id="6162" name="Rectangle 18"/>
            <p:cNvSpPr>
              <a:spLocks noChangeArrowheads="1"/>
            </p:cNvSpPr>
            <p:nvPr/>
          </p:nvSpPr>
          <p:spPr bwMode="auto">
            <a:xfrm>
              <a:off x="5206256" y="5057422"/>
              <a:ext cx="2566616" cy="154344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Database may be</a:t>
              </a:r>
            </a:p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temporarily in an</a:t>
              </a:r>
            </a:p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inconsistent state</a:t>
              </a:r>
            </a:p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during execution</a:t>
              </a:r>
            </a:p>
          </p:txBody>
        </p:sp>
        <p:sp>
          <p:nvSpPr>
            <p:cNvPr id="6166" name="Rectangle 22"/>
            <p:cNvSpPr>
              <a:spLocks noChangeArrowheads="1"/>
            </p:cNvSpPr>
            <p:nvPr/>
          </p:nvSpPr>
          <p:spPr bwMode="auto">
            <a:xfrm>
              <a:off x="2346806" y="8073813"/>
              <a:ext cx="1786211" cy="83555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Begin</a:t>
              </a:r>
            </a:p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Transaction</a:t>
              </a:r>
            </a:p>
          </p:txBody>
        </p:sp>
        <p:sp>
          <p:nvSpPr>
            <p:cNvPr id="6168" name="Rectangle 24"/>
            <p:cNvSpPr>
              <a:spLocks noChangeArrowheads="1"/>
            </p:cNvSpPr>
            <p:nvPr/>
          </p:nvSpPr>
          <p:spPr bwMode="auto">
            <a:xfrm>
              <a:off x="8905650" y="8073813"/>
              <a:ext cx="1786211" cy="83555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End</a:t>
              </a:r>
            </a:p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Transaction</a:t>
              </a:r>
            </a:p>
          </p:txBody>
        </p:sp>
        <p:sp>
          <p:nvSpPr>
            <p:cNvPr id="6170" name="Rectangle 26"/>
            <p:cNvSpPr>
              <a:spLocks noChangeArrowheads="1"/>
            </p:cNvSpPr>
            <p:nvPr/>
          </p:nvSpPr>
          <p:spPr bwMode="auto">
            <a:xfrm>
              <a:off x="5515850" y="8073813"/>
              <a:ext cx="1880532" cy="83555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Execution of</a:t>
              </a:r>
            </a:p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Transaction</a:t>
              </a:r>
            </a:p>
          </p:txBody>
        </p:sp>
        <p:sp>
          <p:nvSpPr>
            <p:cNvPr id="6172" name="Line 28"/>
            <p:cNvSpPr>
              <a:spLocks noChangeShapeType="1"/>
            </p:cNvSpPr>
            <p:nvPr/>
          </p:nvSpPr>
          <p:spPr bwMode="auto">
            <a:xfrm>
              <a:off x="2989298" y="7522916"/>
              <a:ext cx="689976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6173" name="Line 29"/>
            <p:cNvSpPr>
              <a:spLocks noChangeShapeType="1"/>
            </p:cNvSpPr>
            <p:nvPr/>
          </p:nvSpPr>
          <p:spPr bwMode="auto">
            <a:xfrm>
              <a:off x="3133796" y="6854613"/>
              <a:ext cx="0" cy="128241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6174" name="Line 30"/>
            <p:cNvSpPr>
              <a:spLocks noChangeShapeType="1"/>
            </p:cNvSpPr>
            <p:nvPr/>
          </p:nvSpPr>
          <p:spPr bwMode="auto">
            <a:xfrm>
              <a:off x="9762631" y="6854613"/>
              <a:ext cx="0" cy="128241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6175" name="Oval 31"/>
            <p:cNvSpPr>
              <a:spLocks noChangeArrowheads="1"/>
            </p:cNvSpPr>
            <p:nvPr/>
          </p:nvSpPr>
          <p:spPr bwMode="auto">
            <a:xfrm>
              <a:off x="3079609" y="7486791"/>
              <a:ext cx="72249" cy="54187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6176" name="Oval 32"/>
            <p:cNvSpPr>
              <a:spLocks noChangeArrowheads="1"/>
            </p:cNvSpPr>
            <p:nvPr/>
          </p:nvSpPr>
          <p:spPr bwMode="auto">
            <a:xfrm>
              <a:off x="9726507" y="7486791"/>
              <a:ext cx="36124" cy="54187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6185" name="Rectangle 41"/>
            <p:cNvSpPr>
              <a:spLocks noChangeArrowheads="1"/>
            </p:cNvSpPr>
            <p:nvPr/>
          </p:nvSpPr>
          <p:spPr bwMode="auto">
            <a:xfrm>
              <a:off x="8366836" y="5346418"/>
              <a:ext cx="2016787" cy="118949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Database in a</a:t>
              </a:r>
            </a:p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consistent</a:t>
              </a:r>
            </a:p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state</a:t>
              </a:r>
            </a:p>
          </p:txBody>
        </p:sp>
        <p:sp>
          <p:nvSpPr>
            <p:cNvPr id="6186" name="Line 42"/>
            <p:cNvSpPr>
              <a:spLocks noChangeShapeType="1"/>
            </p:cNvSpPr>
            <p:nvPr/>
          </p:nvSpPr>
          <p:spPr bwMode="auto">
            <a:xfrm>
              <a:off x="6502400" y="6610773"/>
              <a:ext cx="0" cy="8669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grpSp>
          <p:nvGrpSpPr>
            <p:cNvPr id="6191" name="Group 47"/>
            <p:cNvGrpSpPr>
              <a:grpSpLocks/>
            </p:cNvGrpSpPr>
            <p:nvPr/>
          </p:nvGrpSpPr>
          <p:grpSpPr bwMode="auto">
            <a:xfrm>
              <a:off x="3251200" y="6610774"/>
              <a:ext cx="433493" cy="758613"/>
              <a:chOff x="1440" y="2928"/>
              <a:chExt cx="192" cy="336"/>
            </a:xfrm>
          </p:grpSpPr>
          <p:sp>
            <p:nvSpPr>
              <p:cNvPr id="6189" name="Line 45"/>
              <p:cNvSpPr>
                <a:spLocks noChangeShapeType="1"/>
              </p:cNvSpPr>
              <p:nvPr/>
            </p:nvSpPr>
            <p:spPr bwMode="auto">
              <a:xfrm>
                <a:off x="1632" y="2928"/>
                <a:ext cx="0" cy="2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dirty="0">
                  <a:latin typeface="Book Antiqua"/>
                </a:endParaRPr>
              </a:p>
            </p:txBody>
          </p:sp>
          <p:sp>
            <p:nvSpPr>
              <p:cNvPr id="6190" name="Line 46"/>
              <p:cNvSpPr>
                <a:spLocks noChangeShapeType="1"/>
              </p:cNvSpPr>
              <p:nvPr/>
            </p:nvSpPr>
            <p:spPr bwMode="auto">
              <a:xfrm flipH="1">
                <a:off x="1440" y="3168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dirty="0">
                  <a:latin typeface="Book Antiqua"/>
                </a:endParaRPr>
              </a:p>
            </p:txBody>
          </p:sp>
        </p:grpSp>
        <p:grpSp>
          <p:nvGrpSpPr>
            <p:cNvPr id="6192" name="Group 48"/>
            <p:cNvGrpSpPr>
              <a:grpSpLocks/>
            </p:cNvGrpSpPr>
            <p:nvPr/>
          </p:nvGrpSpPr>
          <p:grpSpPr bwMode="auto">
            <a:xfrm flipH="1">
              <a:off x="9211734" y="6610774"/>
              <a:ext cx="433493" cy="758613"/>
              <a:chOff x="1440" y="2928"/>
              <a:chExt cx="192" cy="336"/>
            </a:xfrm>
          </p:grpSpPr>
          <p:sp>
            <p:nvSpPr>
              <p:cNvPr id="6193" name="Line 49"/>
              <p:cNvSpPr>
                <a:spLocks noChangeShapeType="1"/>
              </p:cNvSpPr>
              <p:nvPr/>
            </p:nvSpPr>
            <p:spPr bwMode="auto">
              <a:xfrm>
                <a:off x="1632" y="2928"/>
                <a:ext cx="0" cy="2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dirty="0">
                  <a:latin typeface="Book Antiqua"/>
                </a:endParaRPr>
              </a:p>
            </p:txBody>
          </p:sp>
          <p:sp>
            <p:nvSpPr>
              <p:cNvPr id="6194" name="Line 50"/>
              <p:cNvSpPr>
                <a:spLocks noChangeShapeType="1"/>
              </p:cNvSpPr>
              <p:nvPr/>
            </p:nvSpPr>
            <p:spPr bwMode="auto">
              <a:xfrm flipH="1">
                <a:off x="1440" y="3168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dirty="0">
                  <a:latin typeface="Book Antiqua"/>
                </a:endParaRPr>
              </a:p>
            </p:txBody>
          </p:sp>
        </p:grpSp>
        <p:sp>
          <p:nvSpPr>
            <p:cNvPr id="6195" name="AutoShape 51"/>
            <p:cNvSpPr>
              <a:spLocks/>
            </p:cNvSpPr>
            <p:nvPr/>
          </p:nvSpPr>
          <p:spPr bwMode="auto">
            <a:xfrm rot="5400000">
              <a:off x="6285653" y="4443307"/>
              <a:ext cx="325120" cy="6610773"/>
            </a:xfrm>
            <a:prstGeom prst="rightBrace">
              <a:avLst>
                <a:gd name="adj1" fmla="val 169444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23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1230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240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Isolation Example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idx="1"/>
          </p:nvPr>
        </p:nvSpPr>
        <p:spPr>
          <a:xfrm>
            <a:off x="486916" y="3292624"/>
            <a:ext cx="5295404" cy="536383"/>
          </a:xfrm>
          <a:noFill/>
          <a:ln/>
        </p:spPr>
        <p:txBody>
          <a:bodyPr>
            <a:normAutofit/>
          </a:bodyPr>
          <a:lstStyle/>
          <a:p>
            <a:r>
              <a:rPr lang="en-US" sz="2800" dirty="0"/>
              <a:t>Consider </a:t>
            </a:r>
            <a:r>
              <a:rPr lang="en-US" sz="2800" dirty="0" smtClean="0"/>
              <a:t>two </a:t>
            </a:r>
            <a:r>
              <a:rPr lang="en-US" sz="2800" dirty="0"/>
              <a:t>transactions:</a:t>
            </a:r>
          </a:p>
        </p:txBody>
      </p:sp>
      <p:sp>
        <p:nvSpPr>
          <p:cNvPr id="228358" name="Rectangle 6"/>
          <p:cNvSpPr>
            <a:spLocks noChangeArrowheads="1"/>
          </p:cNvSpPr>
          <p:nvPr/>
        </p:nvSpPr>
        <p:spPr bwMode="auto">
          <a:xfrm>
            <a:off x="6184901" y="3076600"/>
            <a:ext cx="5934123" cy="185121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128691" tIns="63217" rIns="128691" bIns="63217">
            <a:prstTxWarp prst="textNoShape">
              <a:avLst/>
            </a:prstTxWarp>
            <a:spAutoFit/>
          </a:bodyPr>
          <a:lstStyle/>
          <a:p>
            <a:pPr>
              <a:tabLst>
                <a:tab pos="975345" algn="l"/>
                <a:tab pos="4551609" algn="l"/>
                <a:tab pos="5283117" algn="l"/>
              </a:tabLst>
            </a:pPr>
            <a:r>
              <a:rPr lang="en-US" sz="2800" i="1" dirty="0">
                <a:solidFill>
                  <a:schemeClr val="tx2"/>
                </a:solidFill>
                <a:latin typeface="Book Antiqua"/>
              </a:rPr>
              <a:t>T</a:t>
            </a:r>
            <a:r>
              <a:rPr lang="en-US" sz="2800" baseline="-25000" dirty="0">
                <a:solidFill>
                  <a:schemeClr val="tx2"/>
                </a:solidFill>
                <a:latin typeface="Book Antiqua"/>
              </a:rPr>
              <a:t>1</a:t>
            </a:r>
            <a:r>
              <a:rPr lang="en-US" sz="2800" dirty="0" smtClean="0">
                <a:solidFill>
                  <a:schemeClr val="tx2"/>
                </a:solidFill>
                <a:latin typeface="Book Antiqua"/>
              </a:rPr>
              <a:t>:	Read(</a:t>
            </a:r>
            <a:r>
              <a:rPr lang="en-US" sz="2800" i="1" dirty="0" smtClean="0">
                <a:solidFill>
                  <a:schemeClr val="tx2"/>
                </a:solidFill>
                <a:latin typeface="Book Antiqua"/>
              </a:rPr>
              <a:t>x</a:t>
            </a:r>
            <a:r>
              <a:rPr lang="en-US" sz="2800" dirty="0" smtClean="0">
                <a:solidFill>
                  <a:schemeClr val="tx2"/>
                </a:solidFill>
                <a:latin typeface="Book Antiqua"/>
              </a:rPr>
              <a:t>)               </a:t>
            </a:r>
            <a:r>
              <a:rPr lang="en-US" sz="2800" i="1" dirty="0" smtClean="0">
                <a:solidFill>
                  <a:schemeClr val="tx2"/>
                </a:solidFill>
                <a:latin typeface="Book Antiqua"/>
              </a:rPr>
              <a:t>T</a:t>
            </a:r>
            <a:r>
              <a:rPr lang="en-US" sz="2800" baseline="-25000" dirty="0" smtClean="0">
                <a:solidFill>
                  <a:schemeClr val="tx2"/>
                </a:solidFill>
                <a:latin typeface="Book Antiqua"/>
              </a:rPr>
              <a:t>2</a:t>
            </a:r>
            <a:r>
              <a:rPr lang="en-US" sz="2800" dirty="0" smtClean="0">
                <a:solidFill>
                  <a:schemeClr val="tx2"/>
                </a:solidFill>
                <a:latin typeface="Book Antiqua"/>
              </a:rPr>
              <a:t>: Read(</a:t>
            </a:r>
            <a:r>
              <a:rPr lang="en-US" sz="2800" i="1" dirty="0" smtClean="0">
                <a:solidFill>
                  <a:schemeClr val="tx2"/>
                </a:solidFill>
                <a:latin typeface="Book Antiqua"/>
              </a:rPr>
              <a:t>x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)</a:t>
            </a:r>
          </a:p>
          <a:p>
            <a:pPr marL="0" lvl="1">
              <a:tabLst>
                <a:tab pos="975345" algn="l"/>
                <a:tab pos="4551609" algn="l"/>
                <a:tab pos="5283117" algn="l"/>
              </a:tabLst>
            </a:pPr>
            <a:r>
              <a:rPr lang="en-US" sz="2800" i="1" dirty="0">
                <a:solidFill>
                  <a:schemeClr val="tx2"/>
                </a:solidFill>
                <a:latin typeface="Book Antiqua"/>
              </a:rPr>
              <a:t>	x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 </a:t>
            </a:r>
            <a:r>
              <a:rPr lang="en-US" sz="2800" dirty="0" smtClean="0">
                <a:solidFill>
                  <a:schemeClr val="tx2"/>
                </a:solidFill>
                <a:latin typeface="Book Antiqua"/>
                <a:sym typeface="Symbol"/>
              </a:rPr>
              <a:t></a:t>
            </a:r>
            <a:r>
              <a:rPr lang="en-US" sz="2800" i="1" dirty="0" smtClean="0">
                <a:solidFill>
                  <a:schemeClr val="tx2"/>
                </a:solidFill>
                <a:latin typeface="Book Antiqua"/>
              </a:rPr>
              <a:t>x</a:t>
            </a:r>
            <a:r>
              <a:rPr lang="en-US" sz="2800" dirty="0" smtClean="0">
                <a:solidFill>
                  <a:schemeClr val="tx2"/>
                </a:solidFill>
                <a:latin typeface="Book Antiqua"/>
              </a:rPr>
              <a:t>+1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 </a:t>
            </a:r>
            <a:r>
              <a:rPr lang="en-US" sz="2800" dirty="0" smtClean="0">
                <a:solidFill>
                  <a:schemeClr val="tx2"/>
                </a:solidFill>
                <a:latin typeface="Book Antiqua"/>
              </a:rPr>
              <a:t>                    </a:t>
            </a:r>
            <a:r>
              <a:rPr lang="en-US" sz="2800" i="1" dirty="0" smtClean="0">
                <a:solidFill>
                  <a:schemeClr val="tx2"/>
                </a:solidFill>
                <a:latin typeface="Book Antiqua"/>
              </a:rPr>
              <a:t>x</a:t>
            </a:r>
            <a:r>
              <a:rPr lang="en-US" sz="2800" dirty="0" smtClean="0">
                <a:solidFill>
                  <a:schemeClr val="tx2"/>
                </a:solidFill>
                <a:latin typeface="Book Antiqua"/>
              </a:rPr>
              <a:t> </a:t>
            </a:r>
            <a:r>
              <a:rPr lang="en-US" sz="2800" dirty="0" smtClean="0">
                <a:solidFill>
                  <a:schemeClr val="tx2"/>
                </a:solidFill>
                <a:latin typeface="Book Antiqua"/>
                <a:sym typeface="Symbol"/>
              </a:rPr>
              <a:t> </a:t>
            </a:r>
            <a:r>
              <a:rPr lang="en-US" sz="2800" i="1" dirty="0" smtClean="0">
                <a:solidFill>
                  <a:schemeClr val="tx2"/>
                </a:solidFill>
                <a:latin typeface="Book Antiqua"/>
              </a:rPr>
              <a:t>x</a:t>
            </a:r>
            <a:r>
              <a:rPr lang="en-US" sz="2800" dirty="0" smtClean="0">
                <a:solidFill>
                  <a:schemeClr val="tx2"/>
                </a:solidFill>
                <a:latin typeface="Book Antiqua"/>
              </a:rPr>
              <a:t>+1</a:t>
            </a:r>
            <a:endParaRPr lang="en-US" sz="2800" dirty="0">
              <a:solidFill>
                <a:schemeClr val="tx2"/>
              </a:solidFill>
              <a:latin typeface="Book Antiqua"/>
            </a:endParaRPr>
          </a:p>
          <a:p>
            <a:pPr marL="0" lvl="1">
              <a:tabLst>
                <a:tab pos="975345" algn="l"/>
                <a:tab pos="4551609" algn="l"/>
                <a:tab pos="5283117" algn="l"/>
              </a:tabLst>
            </a:pPr>
            <a:r>
              <a:rPr lang="en-US" sz="2800" dirty="0">
                <a:solidFill>
                  <a:schemeClr val="tx2"/>
                </a:solidFill>
                <a:latin typeface="Book Antiqua"/>
              </a:rPr>
              <a:t>	</a:t>
            </a:r>
            <a:r>
              <a:rPr lang="en-US" sz="2800" dirty="0" smtClean="0">
                <a:solidFill>
                  <a:schemeClr val="tx2"/>
                </a:solidFill>
                <a:latin typeface="Book Antiqua"/>
              </a:rPr>
              <a:t>Write(</a:t>
            </a:r>
            <a:r>
              <a:rPr lang="en-US" sz="2800" i="1" dirty="0" smtClean="0">
                <a:solidFill>
                  <a:schemeClr val="tx2"/>
                </a:solidFill>
                <a:latin typeface="Book Antiqua"/>
              </a:rPr>
              <a:t>x</a:t>
            </a:r>
            <a:r>
              <a:rPr lang="en-US" sz="2800" dirty="0" smtClean="0">
                <a:solidFill>
                  <a:schemeClr val="tx2"/>
                </a:solidFill>
                <a:latin typeface="Book Antiqua"/>
              </a:rPr>
              <a:t>)                   Write(</a:t>
            </a:r>
            <a:r>
              <a:rPr lang="en-US" sz="2800" i="1" dirty="0" smtClean="0">
                <a:solidFill>
                  <a:schemeClr val="tx2"/>
                </a:solidFill>
                <a:latin typeface="Book Antiqua"/>
              </a:rPr>
              <a:t>x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)</a:t>
            </a:r>
          </a:p>
          <a:p>
            <a:pPr marL="0" lvl="1">
              <a:tabLst>
                <a:tab pos="975345" algn="l"/>
                <a:tab pos="4551609" algn="l"/>
                <a:tab pos="5283117" algn="l"/>
              </a:tabLst>
            </a:pPr>
            <a:r>
              <a:rPr lang="en-US" sz="2800" dirty="0">
                <a:solidFill>
                  <a:schemeClr val="tx2"/>
                </a:solidFill>
                <a:latin typeface="Book Antiqua"/>
              </a:rPr>
              <a:t>	</a:t>
            </a:r>
            <a:r>
              <a:rPr lang="en-US" sz="2800" dirty="0" smtClean="0">
                <a:solidFill>
                  <a:schemeClr val="tx2"/>
                </a:solidFill>
                <a:latin typeface="Book Antiqua"/>
              </a:rPr>
              <a:t>Commit                    </a:t>
            </a:r>
            <a:r>
              <a:rPr lang="en-US" sz="2800" dirty="0" err="1" smtClean="0">
                <a:solidFill>
                  <a:schemeClr val="tx2"/>
                </a:solidFill>
                <a:latin typeface="Book Antiqua"/>
              </a:rPr>
              <a:t>Commit</a:t>
            </a:r>
            <a:endParaRPr lang="en-US" sz="28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228360" name="Rectangle 8"/>
          <p:cNvSpPr>
            <a:spLocks noChangeArrowheads="1"/>
          </p:cNvSpPr>
          <p:nvPr/>
        </p:nvSpPr>
        <p:spPr bwMode="auto">
          <a:xfrm>
            <a:off x="741760" y="5020816"/>
            <a:ext cx="7128792" cy="34024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128691" tIns="63217" rIns="128691" bIns="63217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  <a:tabLst>
                <a:tab pos="975345" algn="l"/>
                <a:tab pos="4551609" algn="l"/>
                <a:tab pos="5283117" algn="l"/>
              </a:tabLst>
            </a:pPr>
            <a:r>
              <a:rPr lang="en-US" sz="2800" i="1" dirty="0">
                <a:solidFill>
                  <a:schemeClr val="tx2"/>
                </a:solidFill>
                <a:latin typeface="Book Antiqua"/>
              </a:rPr>
              <a:t>T</a:t>
            </a:r>
            <a:r>
              <a:rPr lang="en-US" sz="2800" baseline="-25000" dirty="0">
                <a:solidFill>
                  <a:schemeClr val="tx2"/>
                </a:solidFill>
                <a:latin typeface="Book Antiqua"/>
              </a:rPr>
              <a:t>1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:	</a:t>
            </a:r>
            <a:r>
              <a:rPr lang="en-US" sz="2800" dirty="0" err="1">
                <a:solidFill>
                  <a:schemeClr val="tx2"/>
                </a:solidFill>
                <a:latin typeface="Book Antiqua"/>
              </a:rPr>
              <a:t>Read(</a:t>
            </a:r>
            <a:r>
              <a:rPr lang="en-US" sz="2800" i="1" dirty="0" err="1">
                <a:solidFill>
                  <a:schemeClr val="tx2"/>
                </a:solidFill>
                <a:latin typeface="Book Antiqua"/>
              </a:rPr>
              <a:t>x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)	</a:t>
            </a:r>
            <a:r>
              <a:rPr lang="en-US" sz="2800" i="1" dirty="0">
                <a:solidFill>
                  <a:schemeClr val="tx2"/>
                </a:solidFill>
                <a:latin typeface="Book Antiqua"/>
              </a:rPr>
              <a:t>T</a:t>
            </a:r>
            <a:r>
              <a:rPr lang="en-US" sz="2800" baseline="-25000" dirty="0">
                <a:solidFill>
                  <a:schemeClr val="tx2"/>
                </a:solidFill>
                <a:latin typeface="Book Antiqua"/>
              </a:rPr>
              <a:t>1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:	</a:t>
            </a:r>
            <a:r>
              <a:rPr lang="en-US" sz="2800" dirty="0" err="1">
                <a:solidFill>
                  <a:schemeClr val="tx2"/>
                </a:solidFill>
                <a:latin typeface="Book Antiqua"/>
              </a:rPr>
              <a:t>Read(</a:t>
            </a:r>
            <a:r>
              <a:rPr lang="en-US" sz="2800" i="1" dirty="0" err="1">
                <a:solidFill>
                  <a:schemeClr val="tx2"/>
                </a:solidFill>
                <a:latin typeface="Book Antiqua"/>
              </a:rPr>
              <a:t>x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)</a:t>
            </a:r>
          </a:p>
          <a:p>
            <a:pPr>
              <a:lnSpc>
                <a:spcPct val="95000"/>
              </a:lnSpc>
              <a:tabLst>
                <a:tab pos="975345" algn="l"/>
                <a:tab pos="4551609" algn="l"/>
                <a:tab pos="5283117" algn="l"/>
              </a:tabLst>
            </a:pPr>
            <a:r>
              <a:rPr lang="en-US" sz="2800" i="1" dirty="0">
                <a:solidFill>
                  <a:schemeClr val="tx2"/>
                </a:solidFill>
                <a:latin typeface="Book Antiqua"/>
              </a:rPr>
              <a:t>T</a:t>
            </a:r>
            <a:r>
              <a:rPr lang="en-US" sz="2800" baseline="-25000" dirty="0">
                <a:solidFill>
                  <a:schemeClr val="tx2"/>
                </a:solidFill>
                <a:latin typeface="Book Antiqua"/>
              </a:rPr>
              <a:t>1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:</a:t>
            </a:r>
            <a:r>
              <a:rPr lang="en-US" sz="2800" i="1" dirty="0">
                <a:solidFill>
                  <a:schemeClr val="tx2"/>
                </a:solidFill>
                <a:latin typeface="Book Antiqua"/>
              </a:rPr>
              <a:t> 	x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 </a:t>
            </a:r>
            <a:r>
              <a:rPr lang="en-US" sz="2800" dirty="0" smtClean="0">
                <a:latin typeface="Book Antiqua"/>
                <a:sym typeface="Symbol"/>
              </a:rPr>
              <a:t> </a:t>
            </a:r>
            <a:r>
              <a:rPr lang="en-US" sz="2800" i="1" dirty="0" smtClean="0">
                <a:solidFill>
                  <a:schemeClr val="tx2"/>
                </a:solidFill>
                <a:latin typeface="Book Antiqua"/>
              </a:rPr>
              <a:t>x</a:t>
            </a:r>
            <a:r>
              <a:rPr lang="en-US" sz="2800" dirty="0" smtClean="0">
                <a:solidFill>
                  <a:schemeClr val="tx2"/>
                </a:solidFill>
                <a:latin typeface="Book Antiqua"/>
              </a:rPr>
              <a:t>+1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	</a:t>
            </a:r>
            <a:r>
              <a:rPr lang="en-US" sz="2800" i="1" dirty="0">
                <a:solidFill>
                  <a:schemeClr val="tx2"/>
                </a:solidFill>
                <a:latin typeface="Book Antiqua"/>
              </a:rPr>
              <a:t>T</a:t>
            </a:r>
            <a:r>
              <a:rPr lang="en-US" sz="2800" baseline="-25000" dirty="0">
                <a:solidFill>
                  <a:schemeClr val="tx2"/>
                </a:solidFill>
                <a:latin typeface="Book Antiqua"/>
              </a:rPr>
              <a:t>1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: 	</a:t>
            </a:r>
            <a:r>
              <a:rPr lang="en-US" sz="2800" i="1" dirty="0">
                <a:solidFill>
                  <a:schemeClr val="tx2"/>
                </a:solidFill>
                <a:latin typeface="Book Antiqua"/>
              </a:rPr>
              <a:t>x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 </a:t>
            </a:r>
            <a:r>
              <a:rPr lang="en-US" sz="2800" dirty="0" smtClean="0">
                <a:latin typeface="Book Antiqua"/>
                <a:sym typeface="Symbol"/>
              </a:rPr>
              <a:t> </a:t>
            </a:r>
            <a:r>
              <a:rPr lang="en-US" sz="2800" i="1" dirty="0" smtClean="0">
                <a:solidFill>
                  <a:schemeClr val="tx2"/>
                </a:solidFill>
                <a:latin typeface="Book Antiqua"/>
              </a:rPr>
              <a:t>x</a:t>
            </a:r>
            <a:r>
              <a:rPr lang="en-US" sz="2800" dirty="0" smtClean="0">
                <a:solidFill>
                  <a:schemeClr val="tx2"/>
                </a:solidFill>
                <a:latin typeface="Book Antiqua"/>
              </a:rPr>
              <a:t>+1</a:t>
            </a:r>
          </a:p>
          <a:p>
            <a:pPr>
              <a:lnSpc>
                <a:spcPct val="95000"/>
              </a:lnSpc>
              <a:tabLst>
                <a:tab pos="975345" algn="l"/>
                <a:tab pos="4551609" algn="l"/>
                <a:tab pos="5283117" algn="l"/>
              </a:tabLst>
            </a:pPr>
            <a:r>
              <a:rPr lang="en-US" sz="2800" i="1" dirty="0" smtClean="0">
                <a:solidFill>
                  <a:schemeClr val="tx2"/>
                </a:solidFill>
                <a:latin typeface="Book Antiqua"/>
              </a:rPr>
              <a:t>T</a:t>
            </a:r>
            <a:r>
              <a:rPr lang="en-US" sz="2800" baseline="-25000" dirty="0" smtClean="0">
                <a:solidFill>
                  <a:schemeClr val="tx2"/>
                </a:solidFill>
                <a:latin typeface="Book Antiqua"/>
              </a:rPr>
              <a:t>1</a:t>
            </a:r>
            <a:r>
              <a:rPr lang="en-US" sz="2800" dirty="0" smtClean="0">
                <a:solidFill>
                  <a:schemeClr val="tx2"/>
                </a:solidFill>
                <a:latin typeface="Book Antiqua"/>
              </a:rPr>
              <a:t>: 	Write(</a:t>
            </a:r>
            <a:r>
              <a:rPr lang="en-US" sz="2800" i="1" dirty="0" smtClean="0">
                <a:solidFill>
                  <a:schemeClr val="tx2"/>
                </a:solidFill>
                <a:latin typeface="Book Antiqua"/>
              </a:rPr>
              <a:t>x</a:t>
            </a:r>
            <a:r>
              <a:rPr lang="en-US" sz="2800" dirty="0" smtClean="0">
                <a:solidFill>
                  <a:schemeClr val="tx2"/>
                </a:solidFill>
                <a:latin typeface="Book Antiqua"/>
              </a:rPr>
              <a:t>)	</a:t>
            </a:r>
            <a:r>
              <a:rPr lang="en-US" sz="2800" i="1" dirty="0" smtClean="0">
                <a:solidFill>
                  <a:schemeClr val="tx2"/>
                </a:solidFill>
                <a:latin typeface="Book Antiqua"/>
              </a:rPr>
              <a:t>T</a:t>
            </a:r>
            <a:r>
              <a:rPr lang="en-US" sz="2800" baseline="-25000" dirty="0" smtClean="0">
                <a:solidFill>
                  <a:schemeClr val="tx2"/>
                </a:solidFill>
                <a:latin typeface="Book Antiqua"/>
              </a:rPr>
              <a:t>2</a:t>
            </a:r>
            <a:r>
              <a:rPr lang="en-US" sz="2800" dirty="0" smtClean="0">
                <a:solidFill>
                  <a:schemeClr val="tx2"/>
                </a:solidFill>
                <a:latin typeface="Book Antiqua"/>
              </a:rPr>
              <a:t>:	Read(</a:t>
            </a:r>
            <a:r>
              <a:rPr lang="en-US" sz="2800" i="1" dirty="0" smtClean="0">
                <a:solidFill>
                  <a:schemeClr val="tx2"/>
                </a:solidFill>
                <a:latin typeface="Book Antiqua"/>
              </a:rPr>
              <a:t>x</a:t>
            </a:r>
            <a:r>
              <a:rPr lang="en-US" sz="2800" dirty="0" smtClean="0">
                <a:solidFill>
                  <a:schemeClr val="tx2"/>
                </a:solidFill>
                <a:latin typeface="Book Antiqua"/>
              </a:rPr>
              <a:t>)</a:t>
            </a:r>
          </a:p>
          <a:p>
            <a:pPr>
              <a:lnSpc>
                <a:spcPct val="95000"/>
              </a:lnSpc>
              <a:tabLst>
                <a:tab pos="975345" algn="l"/>
                <a:tab pos="4551609" algn="l"/>
                <a:tab pos="5283117" algn="l"/>
              </a:tabLst>
            </a:pPr>
            <a:r>
              <a:rPr lang="en-US" sz="2800" i="1" dirty="0" smtClean="0">
                <a:solidFill>
                  <a:schemeClr val="tx2"/>
                </a:solidFill>
                <a:latin typeface="Book Antiqua"/>
              </a:rPr>
              <a:t>T</a:t>
            </a:r>
            <a:r>
              <a:rPr lang="en-US" sz="2800" baseline="-25000" dirty="0" smtClean="0">
                <a:solidFill>
                  <a:schemeClr val="tx2"/>
                </a:solidFill>
                <a:latin typeface="Book Antiqua"/>
              </a:rPr>
              <a:t>1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: 	Commit	</a:t>
            </a:r>
            <a:r>
              <a:rPr lang="en-US" sz="2800" i="1" dirty="0">
                <a:solidFill>
                  <a:schemeClr val="tx2"/>
                </a:solidFill>
                <a:latin typeface="Book Antiqua"/>
              </a:rPr>
              <a:t>T</a:t>
            </a:r>
            <a:r>
              <a:rPr lang="en-US" sz="2800" baseline="-25000" dirty="0">
                <a:solidFill>
                  <a:schemeClr val="tx2"/>
                </a:solidFill>
                <a:latin typeface="Book Antiqua"/>
              </a:rPr>
              <a:t>1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: 	Write(</a:t>
            </a:r>
            <a:r>
              <a:rPr lang="en-US" sz="2800" i="1" dirty="0">
                <a:solidFill>
                  <a:schemeClr val="tx2"/>
                </a:solidFill>
                <a:latin typeface="Book Antiqua"/>
              </a:rPr>
              <a:t>x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)</a:t>
            </a:r>
          </a:p>
          <a:p>
            <a:pPr>
              <a:lnSpc>
                <a:spcPct val="95000"/>
              </a:lnSpc>
              <a:tabLst>
                <a:tab pos="975345" algn="l"/>
                <a:tab pos="4551609" algn="l"/>
                <a:tab pos="5283117" algn="l"/>
              </a:tabLst>
            </a:pPr>
            <a:r>
              <a:rPr lang="en-US" sz="2800" i="1" dirty="0">
                <a:solidFill>
                  <a:schemeClr val="tx2"/>
                </a:solidFill>
                <a:latin typeface="Book Antiqua"/>
              </a:rPr>
              <a:t>T</a:t>
            </a:r>
            <a:r>
              <a:rPr lang="en-US" sz="2800" baseline="-25000" dirty="0">
                <a:solidFill>
                  <a:schemeClr val="tx2"/>
                </a:solidFill>
                <a:latin typeface="Book Antiqua"/>
              </a:rPr>
              <a:t>2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:	Read(</a:t>
            </a:r>
            <a:r>
              <a:rPr lang="en-US" sz="2800" i="1" dirty="0">
                <a:solidFill>
                  <a:schemeClr val="tx2"/>
                </a:solidFill>
                <a:latin typeface="Book Antiqua"/>
              </a:rPr>
              <a:t>x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) 	</a:t>
            </a:r>
            <a:r>
              <a:rPr lang="en-US" sz="2800" i="1" dirty="0">
                <a:solidFill>
                  <a:schemeClr val="tx2"/>
                </a:solidFill>
                <a:latin typeface="Book Antiqua"/>
              </a:rPr>
              <a:t>T</a:t>
            </a:r>
            <a:r>
              <a:rPr lang="en-US" sz="2800" baseline="-25000" dirty="0">
                <a:solidFill>
                  <a:schemeClr val="tx2"/>
                </a:solidFill>
                <a:latin typeface="Book Antiqua"/>
              </a:rPr>
              <a:t>2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:	</a:t>
            </a:r>
            <a:r>
              <a:rPr lang="en-US" sz="2800" i="1" dirty="0">
                <a:solidFill>
                  <a:schemeClr val="tx2"/>
                </a:solidFill>
                <a:latin typeface="Book Antiqua"/>
              </a:rPr>
              <a:t>x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 </a:t>
            </a:r>
            <a:r>
              <a:rPr lang="en-US" sz="2800" dirty="0" smtClean="0">
                <a:latin typeface="Book Antiqua"/>
                <a:sym typeface="Symbol"/>
              </a:rPr>
              <a:t> </a:t>
            </a:r>
            <a:r>
              <a:rPr lang="en-US" sz="2800" i="1" dirty="0" smtClean="0">
                <a:solidFill>
                  <a:schemeClr val="tx2"/>
                </a:solidFill>
                <a:latin typeface="Book Antiqua"/>
              </a:rPr>
              <a:t>x</a:t>
            </a:r>
            <a:r>
              <a:rPr lang="en-US" sz="2800" dirty="0" smtClean="0">
                <a:solidFill>
                  <a:schemeClr val="tx2"/>
                </a:solidFill>
                <a:latin typeface="Book Antiqua"/>
              </a:rPr>
              <a:t>+1</a:t>
            </a:r>
            <a:endParaRPr lang="en-US" sz="2800" dirty="0">
              <a:solidFill>
                <a:schemeClr val="tx2"/>
              </a:solidFill>
              <a:latin typeface="Book Antiqua"/>
            </a:endParaRPr>
          </a:p>
          <a:p>
            <a:pPr>
              <a:lnSpc>
                <a:spcPct val="95000"/>
              </a:lnSpc>
              <a:tabLst>
                <a:tab pos="975345" algn="l"/>
                <a:tab pos="4551609" algn="l"/>
                <a:tab pos="5283117" algn="l"/>
              </a:tabLst>
            </a:pPr>
            <a:r>
              <a:rPr lang="en-US" sz="2800" i="1" dirty="0">
                <a:solidFill>
                  <a:schemeClr val="tx2"/>
                </a:solidFill>
                <a:latin typeface="Book Antiqua"/>
              </a:rPr>
              <a:t>T</a:t>
            </a:r>
            <a:r>
              <a:rPr lang="en-US" sz="2800" baseline="-25000" dirty="0">
                <a:solidFill>
                  <a:schemeClr val="tx2"/>
                </a:solidFill>
                <a:latin typeface="Book Antiqua"/>
              </a:rPr>
              <a:t>2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:	</a:t>
            </a:r>
            <a:r>
              <a:rPr lang="en-US" sz="2800" i="1" dirty="0">
                <a:solidFill>
                  <a:schemeClr val="tx2"/>
                </a:solidFill>
                <a:latin typeface="Book Antiqua"/>
              </a:rPr>
              <a:t>x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 </a:t>
            </a:r>
            <a:r>
              <a:rPr lang="en-US" sz="2800" dirty="0" smtClean="0">
                <a:latin typeface="Book Antiqua"/>
                <a:sym typeface="Symbol"/>
              </a:rPr>
              <a:t> </a:t>
            </a:r>
            <a:r>
              <a:rPr lang="en-US" sz="2800" i="1" dirty="0" smtClean="0">
                <a:solidFill>
                  <a:schemeClr val="tx2"/>
                </a:solidFill>
                <a:latin typeface="Book Antiqua"/>
              </a:rPr>
              <a:t>x</a:t>
            </a:r>
            <a:r>
              <a:rPr lang="en-US" sz="2800" dirty="0" smtClean="0">
                <a:solidFill>
                  <a:schemeClr val="tx2"/>
                </a:solidFill>
                <a:latin typeface="Book Antiqua"/>
              </a:rPr>
              <a:t>+1 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	</a:t>
            </a:r>
            <a:r>
              <a:rPr lang="en-US" sz="2800" i="1" dirty="0">
                <a:solidFill>
                  <a:schemeClr val="tx2"/>
                </a:solidFill>
                <a:latin typeface="Book Antiqua"/>
              </a:rPr>
              <a:t>T</a:t>
            </a:r>
            <a:r>
              <a:rPr lang="en-US" sz="2800" baseline="-25000" dirty="0">
                <a:solidFill>
                  <a:schemeClr val="tx2"/>
                </a:solidFill>
                <a:latin typeface="Book Antiqua"/>
              </a:rPr>
              <a:t>2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:	Write(</a:t>
            </a:r>
            <a:r>
              <a:rPr lang="en-US" sz="2800" i="1" dirty="0">
                <a:solidFill>
                  <a:schemeClr val="tx2"/>
                </a:solidFill>
                <a:latin typeface="Book Antiqua"/>
              </a:rPr>
              <a:t>x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)</a:t>
            </a:r>
          </a:p>
          <a:p>
            <a:pPr>
              <a:lnSpc>
                <a:spcPct val="95000"/>
              </a:lnSpc>
              <a:tabLst>
                <a:tab pos="975345" algn="l"/>
                <a:tab pos="4551609" algn="l"/>
                <a:tab pos="5283117" algn="l"/>
              </a:tabLst>
            </a:pPr>
            <a:r>
              <a:rPr lang="en-US" sz="2800" i="1" dirty="0">
                <a:solidFill>
                  <a:schemeClr val="tx2"/>
                </a:solidFill>
                <a:latin typeface="Book Antiqua"/>
              </a:rPr>
              <a:t>T</a:t>
            </a:r>
            <a:r>
              <a:rPr lang="en-US" sz="2800" baseline="-25000" dirty="0">
                <a:solidFill>
                  <a:schemeClr val="tx2"/>
                </a:solidFill>
                <a:latin typeface="Book Antiqua"/>
              </a:rPr>
              <a:t>2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:	</a:t>
            </a:r>
            <a:r>
              <a:rPr lang="en-US" sz="2800" dirty="0" err="1">
                <a:solidFill>
                  <a:schemeClr val="tx2"/>
                </a:solidFill>
                <a:latin typeface="Book Antiqua"/>
              </a:rPr>
              <a:t>Write(</a:t>
            </a:r>
            <a:r>
              <a:rPr lang="en-US" sz="2800" i="1" dirty="0" err="1">
                <a:solidFill>
                  <a:schemeClr val="tx2"/>
                </a:solidFill>
                <a:latin typeface="Book Antiqua"/>
              </a:rPr>
              <a:t>x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)	</a:t>
            </a:r>
            <a:r>
              <a:rPr lang="en-US" sz="2800" i="1" dirty="0">
                <a:solidFill>
                  <a:schemeClr val="tx2"/>
                </a:solidFill>
                <a:latin typeface="Book Antiqua"/>
              </a:rPr>
              <a:t>T</a:t>
            </a:r>
            <a:r>
              <a:rPr lang="en-US" sz="2800" baseline="-25000" dirty="0">
                <a:solidFill>
                  <a:schemeClr val="tx2"/>
                </a:solidFill>
                <a:latin typeface="Book Antiqua"/>
              </a:rPr>
              <a:t>1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: 	Commit</a:t>
            </a:r>
          </a:p>
          <a:p>
            <a:pPr>
              <a:lnSpc>
                <a:spcPct val="95000"/>
              </a:lnSpc>
              <a:tabLst>
                <a:tab pos="975345" algn="l"/>
                <a:tab pos="4551609" algn="l"/>
                <a:tab pos="5283117" algn="l"/>
              </a:tabLst>
            </a:pPr>
            <a:r>
              <a:rPr lang="en-US" sz="2800" i="1" dirty="0">
                <a:solidFill>
                  <a:schemeClr val="tx2"/>
                </a:solidFill>
                <a:latin typeface="Book Antiqua"/>
              </a:rPr>
              <a:t>T</a:t>
            </a:r>
            <a:r>
              <a:rPr lang="en-US" sz="2800" baseline="-25000" dirty="0">
                <a:solidFill>
                  <a:schemeClr val="tx2"/>
                </a:solidFill>
                <a:latin typeface="Book Antiqua"/>
              </a:rPr>
              <a:t>2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:	Commit	</a:t>
            </a:r>
            <a:r>
              <a:rPr lang="en-US" sz="2800" i="1" dirty="0">
                <a:solidFill>
                  <a:schemeClr val="tx2"/>
                </a:solidFill>
                <a:latin typeface="Book Antiqua"/>
              </a:rPr>
              <a:t>T</a:t>
            </a:r>
            <a:r>
              <a:rPr lang="en-US" sz="2800" baseline="-25000" dirty="0">
                <a:solidFill>
                  <a:schemeClr val="tx2"/>
                </a:solidFill>
                <a:latin typeface="Book Antiqua"/>
              </a:rPr>
              <a:t>2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:	Commit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59780" y="4526317"/>
            <a:ext cx="6546676" cy="6385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>
            <a:lvl1pPr marL="368300" indent="-3683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4A71A9"/>
              </a:buClr>
              <a:buSzPct val="150000"/>
              <a:buFont typeface="Palatino" charset="0"/>
              <a:buChar char="•"/>
              <a:defRPr sz="28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1pPr>
            <a:lvl2pPr marL="762000" indent="-3683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4A71A9"/>
              </a:buClr>
              <a:buSzPct val="85000"/>
              <a:buFont typeface="Zapf Dingbats" charset="0"/>
              <a:buChar char="➡"/>
              <a:defRPr sz="26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2pPr>
            <a:lvl3pPr marL="1206500" indent="-3683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4A71A9"/>
              </a:buClr>
              <a:buSzPct val="80000"/>
              <a:buFont typeface="Zapf Dingbats" charset="0"/>
              <a:buChar char="✦"/>
              <a:defRPr sz="24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3pPr>
            <a:lvl4pPr marL="1651000" indent="-3683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4A71A9"/>
              </a:buClr>
              <a:buSzPct val="69000"/>
              <a:buFont typeface="Lucida Grande" charset="0"/>
              <a:buChar char="✓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4pPr>
            <a:lvl5pPr marL="2095500" indent="-3683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5pPr>
            <a:lvl6pPr marL="2552700" indent="-3683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6pPr>
            <a:lvl7pPr marL="3009900" indent="-3683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7pPr>
            <a:lvl8pPr marL="3467100" indent="-3683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8pPr>
            <a:lvl9pPr marL="3924300" indent="-3683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Two possible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execution sequences:</a:t>
            </a:r>
          </a:p>
        </p:txBody>
      </p:sp>
      <p:sp>
        <p:nvSpPr>
          <p:cNvPr id="8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9699810" y="8161617"/>
            <a:ext cx="582961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x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086576" y="5164832"/>
            <a:ext cx="1224136" cy="15696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T1</a:t>
            </a:r>
          </a:p>
          <a:p>
            <a:endParaRPr lang="en-US" sz="2400" b="1" dirty="0"/>
          </a:p>
          <a:p>
            <a:endParaRPr lang="en-US" sz="2400" b="1" dirty="0" smtClean="0"/>
          </a:p>
          <a:p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0822880" y="5164832"/>
            <a:ext cx="1224136" cy="15696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T2</a:t>
            </a:r>
          </a:p>
          <a:p>
            <a:endParaRPr lang="en-US" sz="2400" b="1" dirty="0"/>
          </a:p>
          <a:p>
            <a:endParaRPr lang="en-US" sz="2400" b="1" dirty="0" smtClean="0"/>
          </a:p>
          <a:p>
            <a:endParaRPr lang="en-US" sz="2400" b="1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86916" y="8684837"/>
            <a:ext cx="8175724" cy="728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>
            <a:lvl1pPr marL="368300" indent="-3683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4A71A9"/>
              </a:buClr>
              <a:buSzPct val="150000"/>
              <a:buFont typeface="Palatino" charset="0"/>
              <a:buChar char="•"/>
              <a:defRPr sz="28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1pPr>
            <a:lvl2pPr marL="762000" indent="-3683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4A71A9"/>
              </a:buClr>
              <a:buSzPct val="85000"/>
              <a:buFont typeface="Zapf Dingbats" charset="0"/>
              <a:buChar char="➡"/>
              <a:defRPr sz="26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2pPr>
            <a:lvl3pPr marL="1206500" indent="-3683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4A71A9"/>
              </a:buClr>
              <a:buSzPct val="80000"/>
              <a:buFont typeface="Zapf Dingbats" charset="0"/>
              <a:buChar char="✦"/>
              <a:defRPr sz="24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3pPr>
            <a:lvl4pPr marL="1651000" indent="-3683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4A71A9"/>
              </a:buClr>
              <a:buSzPct val="69000"/>
              <a:buFont typeface="Lucida Grande" charset="0"/>
              <a:buChar char="✓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4pPr>
            <a:lvl5pPr marL="2095500" indent="-3683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5pPr>
            <a:lvl6pPr marL="2552700" indent="-3683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6pPr>
            <a:lvl7pPr marL="3009900" indent="-3683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7pPr>
            <a:lvl8pPr marL="3467100" indent="-3683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8pPr>
            <a:lvl9pPr marL="3924300" indent="-3683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Problem with the 2nd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execution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sequences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251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SQL-92 Isolation Levels</a:t>
            </a:r>
          </a:p>
        </p:txBody>
      </p:sp>
      <p:sp>
        <p:nvSpPr>
          <p:cNvPr id="230403" name="Rectangle 1027"/>
          <p:cNvSpPr>
            <a:spLocks noGrp="1" noChangeArrowheads="1"/>
          </p:cNvSpPr>
          <p:nvPr>
            <p:ph idx="1"/>
          </p:nvPr>
        </p:nvSpPr>
        <p:spPr>
          <a:xfrm>
            <a:off x="1029792" y="3292624"/>
            <a:ext cx="11105706" cy="6264696"/>
          </a:xfrm>
        </p:spPr>
        <p:txBody>
          <a:bodyPr>
            <a:noAutofit/>
          </a:bodyPr>
          <a:lstStyle/>
          <a:p>
            <a:pPr>
              <a:buFont typeface="Monotype Sorts" charset="2"/>
              <a:buNone/>
            </a:pPr>
            <a:r>
              <a:rPr lang="en-US" sz="2800" dirty="0" smtClean="0"/>
              <a:t>3 Phenomena</a:t>
            </a:r>
            <a:r>
              <a:rPr lang="en-US" sz="2800" dirty="0"/>
              <a:t>:</a:t>
            </a:r>
          </a:p>
          <a:p>
            <a:pPr>
              <a:spcBef>
                <a:spcPts val="2400"/>
              </a:spcBef>
            </a:pPr>
            <a:r>
              <a:rPr lang="en-US" sz="2800" b="1" dirty="0"/>
              <a:t>Dirty read</a:t>
            </a:r>
          </a:p>
          <a:p>
            <a:pPr lvl="1"/>
            <a:r>
              <a:rPr lang="en-US" sz="2400" i="1" dirty="0"/>
              <a:t>T</a:t>
            </a:r>
            <a:r>
              <a:rPr lang="en-US" sz="2400" baseline="-25000" dirty="0"/>
              <a:t>1</a:t>
            </a:r>
            <a:r>
              <a:rPr lang="en-US" sz="2400" dirty="0"/>
              <a:t> modifies </a:t>
            </a:r>
            <a:r>
              <a:rPr lang="en-US" sz="2400" i="1" dirty="0"/>
              <a:t>x</a:t>
            </a:r>
            <a:r>
              <a:rPr lang="en-US" sz="2400" dirty="0"/>
              <a:t> which is then read by </a:t>
            </a:r>
            <a:r>
              <a:rPr lang="en-US" sz="2400" i="1" dirty="0"/>
              <a:t>T</a:t>
            </a:r>
            <a:r>
              <a:rPr lang="en-US" sz="2400" baseline="-25000" dirty="0"/>
              <a:t>2</a:t>
            </a:r>
            <a:r>
              <a:rPr lang="en-US" sz="2400" dirty="0"/>
              <a:t> before </a:t>
            </a:r>
            <a:r>
              <a:rPr lang="en-US" sz="2400" i="1" dirty="0"/>
              <a:t>T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  <a:r>
              <a:rPr lang="en-US" sz="2400" dirty="0" smtClean="0"/>
              <a:t>terminates.</a:t>
            </a:r>
          </a:p>
          <a:p>
            <a:pPr lvl="1"/>
            <a:r>
              <a:rPr lang="en-US" sz="2400" i="1" dirty="0" smtClean="0"/>
              <a:t>If T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aborts,</a:t>
            </a:r>
            <a:r>
              <a:rPr lang="en-US" sz="2400" dirty="0" smtClean="0">
                <a:sym typeface="Symbol" charset="2"/>
              </a:rPr>
              <a:t> </a:t>
            </a:r>
            <a:r>
              <a:rPr lang="en-US" sz="2400" i="1" dirty="0"/>
              <a:t>T</a:t>
            </a:r>
            <a:r>
              <a:rPr lang="en-US" sz="2400" baseline="-25000" dirty="0"/>
              <a:t>2</a:t>
            </a:r>
            <a:r>
              <a:rPr lang="en-US" sz="2400" dirty="0"/>
              <a:t> has read value which never exists in the database.</a:t>
            </a:r>
          </a:p>
          <a:p>
            <a:pPr>
              <a:spcBef>
                <a:spcPts val="2400"/>
              </a:spcBef>
            </a:pPr>
            <a:r>
              <a:rPr lang="en-US" sz="2800" b="1" dirty="0"/>
              <a:t>Non-repeatable (fuzzy) read</a:t>
            </a:r>
          </a:p>
          <a:p>
            <a:pPr lvl="1"/>
            <a:r>
              <a:rPr lang="en-US" sz="2400" i="1" dirty="0"/>
              <a:t>T</a:t>
            </a:r>
            <a:r>
              <a:rPr lang="en-US" sz="2400" baseline="-25000" dirty="0"/>
              <a:t>1</a:t>
            </a:r>
            <a:r>
              <a:rPr lang="en-US" sz="2400" dirty="0"/>
              <a:t> reads </a:t>
            </a:r>
            <a:r>
              <a:rPr lang="en-US" sz="2400" i="1" dirty="0" err="1"/>
              <a:t>x</a:t>
            </a:r>
            <a:r>
              <a:rPr lang="en-US" sz="2400" dirty="0"/>
              <a:t>; </a:t>
            </a:r>
            <a:r>
              <a:rPr lang="en-US" sz="2400" i="1" dirty="0"/>
              <a:t>T</a:t>
            </a:r>
            <a:r>
              <a:rPr lang="en-US" sz="2400" baseline="-25000" dirty="0"/>
              <a:t>2</a:t>
            </a:r>
            <a:r>
              <a:rPr lang="en-US" sz="2400" dirty="0"/>
              <a:t> then modifies or deletes </a:t>
            </a:r>
            <a:r>
              <a:rPr lang="en-US" sz="2400" i="1" dirty="0" err="1"/>
              <a:t>x</a:t>
            </a:r>
            <a:r>
              <a:rPr lang="en-US" sz="2400" dirty="0"/>
              <a:t> and commits. </a:t>
            </a:r>
            <a:r>
              <a:rPr lang="en-US" sz="2400" i="1" dirty="0"/>
              <a:t>T</a:t>
            </a:r>
            <a:r>
              <a:rPr lang="en-US" sz="2400" baseline="-25000" dirty="0"/>
              <a:t>1</a:t>
            </a:r>
            <a:r>
              <a:rPr lang="en-US" sz="2400" dirty="0"/>
              <a:t> tries to read </a:t>
            </a:r>
            <a:r>
              <a:rPr lang="en-US" sz="2400" i="1" dirty="0"/>
              <a:t>x </a:t>
            </a:r>
            <a:r>
              <a:rPr lang="en-US" sz="2400" dirty="0"/>
              <a:t>again but reads a different value or can’t find it. </a:t>
            </a:r>
            <a:r>
              <a:rPr lang="en-US" sz="2400" dirty="0" smtClean="0"/>
              <a:t> </a:t>
            </a:r>
          </a:p>
          <a:p>
            <a:pPr marL="572202" lvl="1" indent="0">
              <a:buNone/>
            </a:pPr>
            <a:r>
              <a:rPr lang="en-US" sz="2400" dirty="0" smtClean="0"/>
              <a:t>	   //i.e., Two reads within the same transaction return different values.</a:t>
            </a:r>
            <a:endParaRPr lang="en-US" sz="2400" dirty="0"/>
          </a:p>
          <a:p>
            <a:pPr>
              <a:spcBef>
                <a:spcPts val="2400"/>
              </a:spcBef>
            </a:pPr>
            <a:r>
              <a:rPr lang="en-US" sz="2800" b="1" dirty="0"/>
              <a:t>Phantom</a:t>
            </a:r>
          </a:p>
          <a:p>
            <a:pPr lvl="1"/>
            <a:r>
              <a:rPr lang="en-US" sz="2400" i="1" dirty="0"/>
              <a:t>T</a:t>
            </a:r>
            <a:r>
              <a:rPr lang="en-US" sz="2400" baseline="-25000" dirty="0"/>
              <a:t>1</a:t>
            </a:r>
            <a:r>
              <a:rPr lang="en-US" sz="2400" dirty="0"/>
              <a:t> searches the database according to a predicate while </a:t>
            </a:r>
            <a:r>
              <a:rPr lang="en-US" sz="2400" i="1" dirty="0"/>
              <a:t>T</a:t>
            </a:r>
            <a:r>
              <a:rPr lang="en-US" sz="2400" baseline="-25000" dirty="0"/>
              <a:t>2</a:t>
            </a:r>
            <a:r>
              <a:rPr lang="en-US" sz="2400" dirty="0"/>
              <a:t> inserts new </a:t>
            </a:r>
            <a:r>
              <a:rPr lang="en-US" sz="2400" dirty="0" err="1"/>
              <a:t>tuples</a:t>
            </a:r>
            <a:r>
              <a:rPr lang="en-US" sz="2400" dirty="0"/>
              <a:t> that satisfy the predicate.</a:t>
            </a: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31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232270" y="988368"/>
            <a:ext cx="9688428" cy="1542035"/>
          </a:xfrm>
        </p:spPr>
        <p:txBody>
          <a:bodyPr/>
          <a:lstStyle/>
          <a:p>
            <a:r>
              <a:rPr lang="en-US" dirty="0"/>
              <a:t>SQL-92 Isolation Levels (cont’d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sz="3600" dirty="0" smtClean="0"/>
              <a:t>-- based on the 3 phenomena</a:t>
            </a:r>
            <a:endParaRPr lang="en-US" dirty="0"/>
          </a:p>
        </p:txBody>
      </p:sp>
      <p:sp>
        <p:nvSpPr>
          <p:cNvPr id="231427" name="Rectangle 1027"/>
          <p:cNvSpPr>
            <a:spLocks noGrp="1" noChangeArrowheads="1"/>
          </p:cNvSpPr>
          <p:nvPr>
            <p:ph type="body" idx="4294967295"/>
          </p:nvPr>
        </p:nvSpPr>
        <p:spPr>
          <a:xfrm>
            <a:off x="669752" y="3807668"/>
            <a:ext cx="12025336" cy="5533628"/>
          </a:xfrm>
        </p:spPr>
        <p:txBody>
          <a:bodyPr>
            <a:normAutofit/>
          </a:bodyPr>
          <a:lstStyle/>
          <a:p>
            <a:r>
              <a:rPr lang="en-US" sz="2800" b="1" dirty="0"/>
              <a:t>Read Uncommitted</a:t>
            </a:r>
          </a:p>
          <a:p>
            <a:pPr lvl="1"/>
            <a:r>
              <a:rPr lang="en-US" sz="2400" dirty="0"/>
              <a:t>For transactions operating at this level, all three phenomena are possible.</a:t>
            </a:r>
          </a:p>
          <a:p>
            <a:pPr>
              <a:spcBef>
                <a:spcPts val="2400"/>
              </a:spcBef>
            </a:pPr>
            <a:r>
              <a:rPr lang="en-US" sz="2800" b="1" dirty="0"/>
              <a:t>Read Committed</a:t>
            </a:r>
          </a:p>
          <a:p>
            <a:pPr lvl="1"/>
            <a:r>
              <a:rPr lang="en-US" sz="2400" dirty="0"/>
              <a:t>Fuzzy reads and phantoms are possible, but dirty reads are not.</a:t>
            </a:r>
          </a:p>
          <a:p>
            <a:pPr>
              <a:spcBef>
                <a:spcPts val="2400"/>
              </a:spcBef>
            </a:pPr>
            <a:r>
              <a:rPr lang="en-US" sz="2800" b="1" dirty="0"/>
              <a:t>Repeatable Read</a:t>
            </a:r>
          </a:p>
          <a:p>
            <a:pPr lvl="1"/>
            <a:r>
              <a:rPr lang="en-US" sz="2400" dirty="0"/>
              <a:t>Only phantoms possible.</a:t>
            </a:r>
          </a:p>
          <a:p>
            <a:pPr>
              <a:spcBef>
                <a:spcPts val="2400"/>
              </a:spcBef>
            </a:pPr>
            <a:r>
              <a:rPr lang="en-US" sz="2800" b="1" dirty="0"/>
              <a:t>Anomaly Serializable</a:t>
            </a:r>
          </a:p>
          <a:p>
            <a:pPr lvl="1"/>
            <a:r>
              <a:rPr lang="en-US" sz="2400" dirty="0"/>
              <a:t>None of the phenomena are possible.</a:t>
            </a: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936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Durability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idx="1"/>
          </p:nvPr>
        </p:nvSpPr>
        <p:spPr>
          <a:xfrm>
            <a:off x="1229342" y="3940696"/>
            <a:ext cx="10673657" cy="4896543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ct val="55000"/>
              </a:spcBef>
            </a:pPr>
            <a:r>
              <a:rPr lang="en-US" sz="2800" dirty="0"/>
              <a:t>Once a transaction commits, the system must guarantee that the results of its operations will </a:t>
            </a:r>
            <a:r>
              <a:rPr lang="en-US" sz="2800" u="sng" dirty="0"/>
              <a:t>never</a:t>
            </a:r>
            <a:r>
              <a:rPr lang="en-US" sz="2800" dirty="0"/>
              <a:t> be lost, in spite of subsequent failures.</a:t>
            </a:r>
          </a:p>
          <a:p>
            <a:pPr>
              <a:lnSpc>
                <a:spcPct val="110000"/>
              </a:lnSpc>
              <a:spcBef>
                <a:spcPct val="55000"/>
              </a:spcBef>
            </a:pPr>
            <a:r>
              <a:rPr lang="en-US" sz="2800" dirty="0"/>
              <a:t>Database recovery</a:t>
            </a: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979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231602" y="1318540"/>
            <a:ext cx="9689096" cy="1009586"/>
          </a:xfrm>
        </p:spPr>
        <p:txBody>
          <a:bodyPr/>
          <a:lstStyle/>
          <a:p>
            <a:r>
              <a:rPr lang="en-US" dirty="0"/>
              <a:t>Characterization </a:t>
            </a:r>
            <a:r>
              <a:rPr lang="en-US" dirty="0" smtClean="0"/>
              <a:t>of  Transactions</a:t>
            </a:r>
            <a:br>
              <a:rPr lang="en-US" dirty="0" smtClean="0"/>
            </a:br>
            <a:r>
              <a:rPr lang="en-US" sz="3600" dirty="0" smtClean="0"/>
              <a:t>-- based on different criteria:</a:t>
            </a:r>
            <a:endParaRPr lang="en-US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1229342" y="3220616"/>
            <a:ext cx="10601649" cy="6336704"/>
          </a:xfrm>
        </p:spPr>
        <p:txBody>
          <a:bodyPr>
            <a:noAutofit/>
          </a:bodyPr>
          <a:lstStyle/>
          <a:p>
            <a:pPr marL="84529" indent="0">
              <a:spcBef>
                <a:spcPts val="600"/>
              </a:spcBef>
              <a:buNone/>
            </a:pPr>
            <a:r>
              <a:rPr lang="en-US" sz="2684" dirty="0" smtClean="0"/>
              <a:t>- Application areas</a:t>
            </a:r>
          </a:p>
          <a:p>
            <a:pPr lvl="1">
              <a:spcBef>
                <a:spcPts val="600"/>
              </a:spcBef>
            </a:pPr>
            <a:r>
              <a:rPr lang="en-US" sz="2085" dirty="0" smtClean="0"/>
              <a:t>Non-distributed vs. distributed</a:t>
            </a:r>
          </a:p>
          <a:p>
            <a:pPr lvl="1">
              <a:spcBef>
                <a:spcPts val="600"/>
              </a:spcBef>
            </a:pPr>
            <a:r>
              <a:rPr lang="en-US" sz="2085" dirty="0" smtClean="0"/>
              <a:t>Compensating transactions</a:t>
            </a:r>
          </a:p>
          <a:p>
            <a:pPr marL="84529" indent="0">
              <a:spcBef>
                <a:spcPts val="1800"/>
              </a:spcBef>
              <a:buNone/>
            </a:pPr>
            <a:r>
              <a:rPr lang="en-US" sz="2684" dirty="0" smtClean="0"/>
              <a:t>- Timing</a:t>
            </a:r>
          </a:p>
          <a:p>
            <a:pPr lvl="1">
              <a:spcBef>
                <a:spcPts val="600"/>
              </a:spcBef>
            </a:pPr>
            <a:r>
              <a:rPr lang="en-US" sz="2085" dirty="0" smtClean="0"/>
              <a:t>Online (short-life) vs batch (long-life)</a:t>
            </a:r>
          </a:p>
          <a:p>
            <a:pPr marL="84529" indent="0">
              <a:spcBef>
                <a:spcPts val="1800"/>
              </a:spcBef>
              <a:buNone/>
            </a:pPr>
            <a:r>
              <a:rPr lang="en-US" sz="2684" dirty="0" smtClean="0"/>
              <a:t>- Organization of read and write actions</a:t>
            </a:r>
          </a:p>
          <a:p>
            <a:pPr lvl="1">
              <a:spcBef>
                <a:spcPts val="600"/>
              </a:spcBef>
            </a:pPr>
            <a:r>
              <a:rPr lang="en-US" sz="2085" dirty="0" smtClean="0"/>
              <a:t>Two-step</a:t>
            </a:r>
          </a:p>
          <a:p>
            <a:pPr lvl="1">
              <a:spcBef>
                <a:spcPts val="600"/>
              </a:spcBef>
            </a:pPr>
            <a:r>
              <a:rPr lang="en-US" sz="2085" dirty="0" smtClean="0"/>
              <a:t>Restricted</a:t>
            </a:r>
          </a:p>
          <a:p>
            <a:pPr lvl="1">
              <a:spcBef>
                <a:spcPts val="600"/>
              </a:spcBef>
            </a:pPr>
            <a:r>
              <a:rPr lang="en-US" sz="2085" dirty="0" smtClean="0"/>
              <a:t>Action model </a:t>
            </a:r>
          </a:p>
          <a:p>
            <a:pPr marL="84529" indent="0">
              <a:spcBef>
                <a:spcPts val="1800"/>
              </a:spcBef>
              <a:buNone/>
            </a:pPr>
            <a:r>
              <a:rPr lang="en-US" sz="2684" dirty="0" smtClean="0"/>
              <a:t>- Structure</a:t>
            </a:r>
          </a:p>
          <a:p>
            <a:pPr lvl="1">
              <a:spcBef>
                <a:spcPts val="600"/>
              </a:spcBef>
            </a:pPr>
            <a:r>
              <a:rPr lang="en-US" sz="2085" dirty="0" smtClean="0"/>
              <a:t>Flat (or simple) transactions</a:t>
            </a:r>
          </a:p>
          <a:p>
            <a:pPr lvl="1">
              <a:spcBef>
                <a:spcPts val="600"/>
              </a:spcBef>
            </a:pPr>
            <a:r>
              <a:rPr lang="en-US" sz="2085" dirty="0" smtClean="0"/>
              <a:t>Nested transactions</a:t>
            </a:r>
          </a:p>
          <a:p>
            <a:pPr lvl="1">
              <a:spcBef>
                <a:spcPts val="600"/>
              </a:spcBef>
            </a:pPr>
            <a:r>
              <a:rPr lang="en-US" sz="2085" dirty="0" smtClean="0"/>
              <a:t>Workflows</a:t>
            </a:r>
            <a:endParaRPr lang="en-US" sz="2085" dirty="0"/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6466276" y="1029546"/>
            <a:ext cx="36124" cy="451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270933" y="162560"/>
            <a:ext cx="12002347" cy="16256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128691" tIns="63217" rIns="128691" bIns="63217" anchor="b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endParaRPr lang="en-US" sz="5100" b="1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6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712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Transaction Structure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885776" y="3540194"/>
            <a:ext cx="11160337" cy="5657085"/>
          </a:xfrm>
          <a:noFill/>
          <a:ln/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ct val="10000"/>
              </a:spcBef>
              <a:spcAft>
                <a:spcPts val="600"/>
              </a:spcAft>
            </a:pPr>
            <a:r>
              <a:rPr lang="en-US" i="1" dirty="0"/>
              <a:t>Flat</a:t>
            </a:r>
            <a:r>
              <a:rPr lang="en-US" dirty="0"/>
              <a:t> transaction</a:t>
            </a:r>
          </a:p>
          <a:p>
            <a:pPr lvl="1">
              <a:lnSpc>
                <a:spcPct val="100000"/>
              </a:lnSpc>
              <a:spcBef>
                <a:spcPct val="10000"/>
              </a:spcBef>
            </a:pPr>
            <a:r>
              <a:rPr lang="en-US" dirty="0"/>
              <a:t>Consists of a sequence of </a:t>
            </a:r>
            <a:r>
              <a:rPr lang="en-US" dirty="0">
                <a:solidFill>
                  <a:schemeClr val="hlink"/>
                </a:solidFill>
              </a:rPr>
              <a:t>primitive</a:t>
            </a:r>
            <a:r>
              <a:rPr lang="en-US" dirty="0"/>
              <a:t> operations embraced between a </a:t>
            </a:r>
            <a:r>
              <a:rPr lang="en-US" b="1" dirty="0"/>
              <a:t>begin</a:t>
            </a:r>
            <a:r>
              <a:rPr lang="en-US" dirty="0"/>
              <a:t> </a:t>
            </a:r>
            <a:r>
              <a:rPr lang="en-US" dirty="0" smtClean="0"/>
              <a:t>and an </a:t>
            </a:r>
            <a:r>
              <a:rPr lang="en-US" b="1" dirty="0"/>
              <a:t>end</a:t>
            </a:r>
            <a:r>
              <a:rPr lang="en-US" dirty="0"/>
              <a:t> markers.</a:t>
            </a:r>
          </a:p>
          <a:p>
            <a:pPr lvl="3">
              <a:spcBef>
                <a:spcPct val="10000"/>
              </a:spcBef>
              <a:buFont typeface="Monotype Sorts" charset="2"/>
              <a:buNone/>
            </a:pPr>
            <a:r>
              <a:rPr lang="en-US" sz="2000" b="1" dirty="0" err="1"/>
              <a:t>Begin_transaction</a:t>
            </a:r>
            <a:r>
              <a:rPr lang="en-US" sz="2000" dirty="0"/>
              <a:t> Reservation</a:t>
            </a:r>
          </a:p>
          <a:p>
            <a:pPr lvl="4">
              <a:spcBef>
                <a:spcPct val="10000"/>
              </a:spcBef>
              <a:buFont typeface="Monotype Sorts" charset="2"/>
              <a:buNone/>
            </a:pPr>
            <a:r>
              <a:rPr lang="en-US" sz="2000" dirty="0"/>
              <a:t>…</a:t>
            </a:r>
          </a:p>
          <a:p>
            <a:pPr lvl="3">
              <a:spcBef>
                <a:spcPct val="10000"/>
              </a:spcBef>
              <a:buFont typeface="Monotype Sorts" charset="2"/>
              <a:buNone/>
            </a:pPr>
            <a:r>
              <a:rPr lang="en-US" sz="2000" b="1" dirty="0"/>
              <a:t>end</a:t>
            </a:r>
            <a:r>
              <a:rPr lang="en-US" sz="2000" dirty="0"/>
              <a:t>.</a:t>
            </a:r>
          </a:p>
          <a:p>
            <a:pPr>
              <a:lnSpc>
                <a:spcPct val="100000"/>
              </a:lnSpc>
              <a:spcBef>
                <a:spcPts val="2400"/>
              </a:spcBef>
              <a:spcAft>
                <a:spcPts val="600"/>
              </a:spcAft>
            </a:pPr>
            <a:r>
              <a:rPr lang="en-US" i="1" dirty="0"/>
              <a:t>Nested</a:t>
            </a:r>
            <a:r>
              <a:rPr lang="en-US" dirty="0"/>
              <a:t> transaction</a:t>
            </a:r>
          </a:p>
          <a:p>
            <a:pPr lvl="1">
              <a:lnSpc>
                <a:spcPct val="100000"/>
              </a:lnSpc>
              <a:spcBef>
                <a:spcPct val="10000"/>
              </a:spcBef>
            </a:pPr>
            <a:r>
              <a:rPr lang="en-US" dirty="0"/>
              <a:t>The operations of a transaction may themselves be transactions.</a:t>
            </a:r>
          </a:p>
          <a:p>
            <a:pPr lvl="2">
              <a:lnSpc>
                <a:spcPct val="100000"/>
              </a:lnSpc>
              <a:spcBef>
                <a:spcPct val="10000"/>
              </a:spcBef>
              <a:buFont typeface="Monotype Sorts" charset="2"/>
              <a:buNone/>
            </a:pPr>
            <a:r>
              <a:rPr lang="en-US" sz="2000" b="1" dirty="0" err="1"/>
              <a:t>Begin_transaction</a:t>
            </a:r>
            <a:r>
              <a:rPr lang="en-US" sz="2000" dirty="0"/>
              <a:t> Reservation</a:t>
            </a:r>
          </a:p>
          <a:p>
            <a:pPr lvl="3">
              <a:lnSpc>
                <a:spcPct val="100000"/>
              </a:lnSpc>
              <a:spcBef>
                <a:spcPct val="10000"/>
              </a:spcBef>
              <a:buFont typeface="Monotype Sorts" charset="2"/>
              <a:buNone/>
            </a:pPr>
            <a:r>
              <a:rPr lang="en-US" sz="2000" dirty="0"/>
              <a:t>…</a:t>
            </a:r>
          </a:p>
          <a:p>
            <a:pPr lvl="3">
              <a:lnSpc>
                <a:spcPct val="100000"/>
              </a:lnSpc>
              <a:spcBef>
                <a:spcPct val="10000"/>
              </a:spcBef>
              <a:buFont typeface="Monotype Sorts" charset="2"/>
              <a:buNone/>
            </a:pPr>
            <a:r>
              <a:rPr lang="en-US" sz="2000" b="1" dirty="0" err="1"/>
              <a:t>Begin_transaction</a:t>
            </a:r>
            <a:r>
              <a:rPr lang="en-US" sz="2000" b="1" dirty="0"/>
              <a:t> </a:t>
            </a:r>
            <a:r>
              <a:rPr lang="en-US" sz="2000" dirty="0"/>
              <a:t>Airline</a:t>
            </a:r>
          </a:p>
          <a:p>
            <a:pPr marL="1727200" lvl="4" indent="0">
              <a:lnSpc>
                <a:spcPct val="100000"/>
              </a:lnSpc>
              <a:spcBef>
                <a:spcPct val="10000"/>
              </a:spcBef>
              <a:buNone/>
            </a:pPr>
            <a:r>
              <a:rPr lang="en-US" sz="2000" dirty="0"/>
              <a:t>…</a:t>
            </a:r>
          </a:p>
          <a:p>
            <a:pPr lvl="3">
              <a:lnSpc>
                <a:spcPct val="100000"/>
              </a:lnSpc>
              <a:spcBef>
                <a:spcPct val="10000"/>
              </a:spcBef>
              <a:buFont typeface="Monotype Sorts" charset="2"/>
              <a:buNone/>
            </a:pPr>
            <a:r>
              <a:rPr lang="en-US" sz="2000" b="1" dirty="0"/>
              <a:t>end. </a:t>
            </a:r>
            <a:r>
              <a:rPr lang="en-US" sz="2000" dirty="0"/>
              <a:t>{Airline}</a:t>
            </a:r>
          </a:p>
          <a:p>
            <a:pPr lvl="3">
              <a:lnSpc>
                <a:spcPct val="100000"/>
              </a:lnSpc>
              <a:spcBef>
                <a:spcPct val="10000"/>
              </a:spcBef>
              <a:buFont typeface="Monotype Sorts" charset="2"/>
              <a:buNone/>
            </a:pPr>
            <a:r>
              <a:rPr lang="en-US" sz="2000" b="1" dirty="0" err="1"/>
              <a:t>Begin_transaction</a:t>
            </a:r>
            <a:r>
              <a:rPr lang="en-US" sz="2000" b="1" dirty="0"/>
              <a:t> </a:t>
            </a:r>
            <a:r>
              <a:rPr lang="en-US" sz="2000" dirty="0"/>
              <a:t>Hotel</a:t>
            </a:r>
          </a:p>
          <a:p>
            <a:pPr lvl="4">
              <a:lnSpc>
                <a:spcPct val="100000"/>
              </a:lnSpc>
              <a:spcBef>
                <a:spcPct val="10000"/>
              </a:spcBef>
              <a:buFontTx/>
              <a:buNone/>
            </a:pPr>
            <a:r>
              <a:rPr lang="en-US" sz="2000" dirty="0"/>
              <a:t>…</a:t>
            </a:r>
          </a:p>
          <a:p>
            <a:pPr lvl="3">
              <a:lnSpc>
                <a:spcPct val="100000"/>
              </a:lnSpc>
              <a:spcBef>
                <a:spcPct val="10000"/>
              </a:spcBef>
              <a:buFont typeface="Monotype Sorts" charset="2"/>
              <a:buNone/>
            </a:pPr>
            <a:r>
              <a:rPr lang="en-US" sz="2000" b="1" dirty="0"/>
              <a:t>end. </a:t>
            </a:r>
            <a:r>
              <a:rPr lang="en-US" sz="2000" dirty="0"/>
              <a:t>{Hotel}</a:t>
            </a:r>
          </a:p>
          <a:p>
            <a:pPr lvl="2">
              <a:lnSpc>
                <a:spcPct val="100000"/>
              </a:lnSpc>
              <a:spcBef>
                <a:spcPct val="10000"/>
              </a:spcBef>
              <a:buFont typeface="Monotype Sorts" charset="2"/>
              <a:buNone/>
            </a:pPr>
            <a:r>
              <a:rPr lang="en-US" sz="2000" b="1" dirty="0"/>
              <a:t>end</a:t>
            </a:r>
            <a:r>
              <a:rPr lang="en-US" sz="2000" dirty="0"/>
              <a:t>. {Reservation}</a:t>
            </a: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957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Nested Transactions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idx="1"/>
          </p:nvPr>
        </p:nvSpPr>
        <p:spPr>
          <a:xfrm>
            <a:off x="885776" y="3540194"/>
            <a:ext cx="11160337" cy="6017126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ct val="35000"/>
              </a:spcBef>
            </a:pPr>
            <a:r>
              <a:rPr lang="en-US" dirty="0"/>
              <a:t>Have the same properties as their </a:t>
            </a:r>
            <a:r>
              <a:rPr lang="en-US" dirty="0" smtClean="0"/>
              <a:t>parents</a:t>
            </a:r>
          </a:p>
          <a:p>
            <a:pPr>
              <a:lnSpc>
                <a:spcPct val="100000"/>
              </a:lnSpc>
              <a:spcBef>
                <a:spcPct val="35000"/>
              </a:spcBef>
            </a:pPr>
            <a:r>
              <a:rPr lang="en-US" dirty="0" smtClean="0"/>
              <a:t>May </a:t>
            </a:r>
            <a:r>
              <a:rPr lang="en-US" dirty="0"/>
              <a:t>themselves have other nested transactions.</a:t>
            </a:r>
          </a:p>
          <a:p>
            <a:pPr>
              <a:lnSpc>
                <a:spcPct val="100000"/>
              </a:lnSpc>
              <a:spcBef>
                <a:spcPct val="35000"/>
              </a:spcBef>
            </a:pPr>
            <a:r>
              <a:rPr lang="en-US" dirty="0"/>
              <a:t>Introduces concurrency control and recovery concepts to within the transaction.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dirty="0"/>
              <a:t>Types</a:t>
            </a:r>
          </a:p>
          <a:p>
            <a:pPr lvl="1">
              <a:lnSpc>
                <a:spcPct val="100000"/>
              </a:lnSpc>
              <a:spcBef>
                <a:spcPct val="35000"/>
              </a:spcBef>
            </a:pPr>
            <a:r>
              <a:rPr lang="en-US" b="1" dirty="0"/>
              <a:t>Closed</a:t>
            </a:r>
            <a:r>
              <a:rPr lang="en-US" dirty="0"/>
              <a:t> nesting</a:t>
            </a:r>
          </a:p>
          <a:p>
            <a:pPr lvl="2">
              <a:lnSpc>
                <a:spcPct val="100000"/>
              </a:lnSpc>
              <a:spcBef>
                <a:spcPct val="35000"/>
              </a:spcBef>
            </a:pPr>
            <a:r>
              <a:rPr lang="en-US" dirty="0" err="1"/>
              <a:t>Subtransactions</a:t>
            </a:r>
            <a:r>
              <a:rPr lang="en-US" dirty="0"/>
              <a:t> begin </a:t>
            </a:r>
            <a:r>
              <a:rPr lang="en-US" dirty="0">
                <a:solidFill>
                  <a:srgbClr val="1771A9"/>
                </a:solidFill>
              </a:rPr>
              <a:t>after </a:t>
            </a:r>
            <a:r>
              <a:rPr lang="en-US" dirty="0"/>
              <a:t>their parents and finish </a:t>
            </a:r>
            <a:r>
              <a:rPr lang="en-US" dirty="0">
                <a:solidFill>
                  <a:srgbClr val="1771A9"/>
                </a:solidFill>
              </a:rPr>
              <a:t>before </a:t>
            </a:r>
            <a:r>
              <a:rPr lang="en-US" dirty="0"/>
              <a:t>them.</a:t>
            </a:r>
          </a:p>
          <a:p>
            <a:pPr lvl="2">
              <a:lnSpc>
                <a:spcPct val="100000"/>
              </a:lnSpc>
              <a:spcBef>
                <a:spcPct val="35000"/>
              </a:spcBef>
            </a:pPr>
            <a:r>
              <a:rPr lang="en-US" dirty="0"/>
              <a:t>Commitment of a </a:t>
            </a:r>
            <a:r>
              <a:rPr lang="en-US" dirty="0" err="1"/>
              <a:t>subtransaction</a:t>
            </a:r>
            <a:r>
              <a:rPr lang="en-US" dirty="0"/>
              <a:t> is conditional upon the commitment of the parent (commitment through the root).</a:t>
            </a:r>
          </a:p>
          <a:p>
            <a:pPr lvl="1">
              <a:lnSpc>
                <a:spcPct val="100000"/>
              </a:lnSpc>
              <a:spcBef>
                <a:spcPct val="35000"/>
              </a:spcBef>
            </a:pPr>
            <a:r>
              <a:rPr lang="en-US" b="1" dirty="0"/>
              <a:t>Open</a:t>
            </a:r>
            <a:r>
              <a:rPr lang="en-US" dirty="0"/>
              <a:t> nesting</a:t>
            </a:r>
          </a:p>
          <a:p>
            <a:pPr lvl="2">
              <a:lnSpc>
                <a:spcPct val="100000"/>
              </a:lnSpc>
              <a:spcBef>
                <a:spcPct val="35000"/>
              </a:spcBef>
            </a:pPr>
            <a:r>
              <a:rPr lang="en-US" dirty="0" err="1"/>
              <a:t>Subtransactions</a:t>
            </a:r>
            <a:r>
              <a:rPr lang="en-US" dirty="0"/>
              <a:t> can execute and commit independently.</a:t>
            </a:r>
          </a:p>
          <a:p>
            <a:pPr lvl="2">
              <a:lnSpc>
                <a:spcPct val="100000"/>
              </a:lnSpc>
              <a:spcBef>
                <a:spcPct val="35000"/>
              </a:spcBef>
            </a:pPr>
            <a:r>
              <a:rPr lang="en-US" dirty="0"/>
              <a:t>Compensation may be necessary.</a:t>
            </a: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153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231602" y="916360"/>
            <a:ext cx="10167342" cy="2016224"/>
          </a:xfrm>
        </p:spPr>
        <p:txBody>
          <a:bodyPr/>
          <a:lstStyle/>
          <a:p>
            <a:r>
              <a:rPr lang="en-US" sz="4800" dirty="0" smtClean="0"/>
              <a:t>Workflows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-- </a:t>
            </a:r>
            <a:r>
              <a:rPr lang="en-US" sz="2800" dirty="0"/>
              <a:t>“A collection of tasks organized to accomplish some business process.” 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232451" name="Rectangle 1027"/>
          <p:cNvSpPr>
            <a:spLocks noGrp="1" noChangeArrowheads="1"/>
          </p:cNvSpPr>
          <p:nvPr>
            <p:ph idx="1"/>
          </p:nvPr>
        </p:nvSpPr>
        <p:spPr>
          <a:xfrm>
            <a:off x="741760" y="3220616"/>
            <a:ext cx="11737304" cy="6336704"/>
          </a:xfrm>
        </p:spPr>
        <p:txBody>
          <a:bodyPr>
            <a:noAutofit/>
          </a:bodyPr>
          <a:lstStyle/>
          <a:p>
            <a:r>
              <a:rPr lang="en-US" sz="2800" dirty="0" smtClean="0"/>
              <a:t>Types</a:t>
            </a:r>
          </a:p>
          <a:p>
            <a:pPr marL="572202" lvl="1" indent="0">
              <a:buNone/>
            </a:pPr>
            <a:r>
              <a:rPr lang="en-US" sz="2400" dirty="0" smtClean="0"/>
              <a:t>- </a:t>
            </a:r>
            <a:r>
              <a:rPr lang="en-US" sz="2800" dirty="0" smtClean="0"/>
              <a:t>Human-oriented </a:t>
            </a:r>
            <a:r>
              <a:rPr lang="en-US" sz="2800" dirty="0"/>
              <a:t>workflows</a:t>
            </a:r>
          </a:p>
          <a:p>
            <a:pPr lvl="2"/>
            <a:r>
              <a:rPr lang="en-US" sz="2000" dirty="0"/>
              <a:t>Involve humans in performing the tasks.</a:t>
            </a:r>
          </a:p>
          <a:p>
            <a:pPr lvl="2"/>
            <a:r>
              <a:rPr lang="en-US" sz="2000" dirty="0"/>
              <a:t>System support for collaboration and coordination; but no system-wide consistency definition</a:t>
            </a:r>
          </a:p>
          <a:p>
            <a:pPr marL="572202" lvl="1" indent="0">
              <a:buNone/>
            </a:pPr>
            <a:r>
              <a:rPr lang="en-US" sz="2800" dirty="0" smtClean="0"/>
              <a:t>- System-oriented </a:t>
            </a:r>
            <a:r>
              <a:rPr lang="en-US" sz="2800" dirty="0"/>
              <a:t>workflows</a:t>
            </a:r>
          </a:p>
          <a:p>
            <a:pPr lvl="2"/>
            <a:r>
              <a:rPr lang="en-US" sz="2000" dirty="0"/>
              <a:t>Computation-intensive &amp; specialized tasks that can be executed by a computer</a:t>
            </a:r>
          </a:p>
          <a:p>
            <a:pPr lvl="2"/>
            <a:r>
              <a:rPr lang="en-US" sz="2000" dirty="0"/>
              <a:t>System support for concurrency control and recovery, automatic task execution, notification, etc.</a:t>
            </a:r>
          </a:p>
          <a:p>
            <a:pPr marL="572202" lvl="1" indent="0">
              <a:buNone/>
            </a:pPr>
            <a:r>
              <a:rPr lang="en-US" sz="2800" dirty="0" smtClean="0"/>
              <a:t>- Transactional </a:t>
            </a:r>
            <a:r>
              <a:rPr lang="en-US" sz="2800" dirty="0"/>
              <a:t>workflows</a:t>
            </a:r>
          </a:p>
          <a:p>
            <a:pPr lvl="2"/>
            <a:r>
              <a:rPr lang="en-US" sz="2000" dirty="0"/>
              <a:t>In between the previous two; may involve humans, require access to heterogeneous, autonomous and/or distributed systems, and support selective use of ACID properties</a:t>
            </a: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13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Workflow Example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34216" y="4105990"/>
            <a:ext cx="8057507" cy="5091290"/>
            <a:chOff x="534216" y="2600960"/>
            <a:chExt cx="8057507" cy="5091290"/>
          </a:xfrm>
        </p:grpSpPr>
        <p:sp>
          <p:nvSpPr>
            <p:cNvPr id="233475" name="Oval 1027"/>
            <p:cNvSpPr>
              <a:spLocks noChangeArrowheads="1"/>
            </p:cNvSpPr>
            <p:nvPr/>
          </p:nvSpPr>
          <p:spPr bwMode="auto">
            <a:xfrm>
              <a:off x="763129" y="4504268"/>
              <a:ext cx="758613" cy="758613"/>
            </a:xfrm>
            <a:prstGeom prst="ellips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Book Antiqua"/>
              </a:endParaRPr>
            </a:p>
          </p:txBody>
        </p:sp>
        <p:sp>
          <p:nvSpPr>
            <p:cNvPr id="233476" name="Text Box 1028"/>
            <p:cNvSpPr txBox="1">
              <a:spLocks noChangeArrowheads="1"/>
            </p:cNvSpPr>
            <p:nvPr/>
          </p:nvSpPr>
          <p:spPr bwMode="auto">
            <a:xfrm>
              <a:off x="851182" y="4623930"/>
              <a:ext cx="584764" cy="55315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 dirty="0">
                  <a:solidFill>
                    <a:schemeClr val="tx2"/>
                  </a:solidFill>
                  <a:latin typeface="Book Antiqua"/>
                </a:rPr>
                <a:t>T</a:t>
              </a:r>
              <a:r>
                <a:rPr lang="en-US" baseline="-25000" dirty="0">
                  <a:solidFill>
                    <a:schemeClr val="tx2"/>
                  </a:solidFill>
                  <a:latin typeface="Book Antiqua"/>
                </a:rPr>
                <a:t>1</a:t>
              </a:r>
              <a:endParaRPr lang="en-US" dirty="0">
                <a:solidFill>
                  <a:schemeClr val="tx2"/>
                </a:solidFill>
                <a:latin typeface="Book Antiqua"/>
              </a:endParaRPr>
            </a:p>
          </p:txBody>
        </p:sp>
        <p:sp>
          <p:nvSpPr>
            <p:cNvPr id="233479" name="Oval 1031"/>
            <p:cNvSpPr>
              <a:spLocks noChangeArrowheads="1"/>
            </p:cNvSpPr>
            <p:nvPr/>
          </p:nvSpPr>
          <p:spPr bwMode="auto">
            <a:xfrm>
              <a:off x="3147342" y="4497494"/>
              <a:ext cx="758613" cy="758613"/>
            </a:xfrm>
            <a:prstGeom prst="ellips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Book Antiqua"/>
              </a:endParaRPr>
            </a:p>
          </p:txBody>
        </p:sp>
        <p:sp>
          <p:nvSpPr>
            <p:cNvPr id="233480" name="Text Box 1032"/>
            <p:cNvSpPr txBox="1">
              <a:spLocks noChangeArrowheads="1"/>
            </p:cNvSpPr>
            <p:nvPr/>
          </p:nvSpPr>
          <p:spPr bwMode="auto">
            <a:xfrm>
              <a:off x="3235395" y="4617156"/>
              <a:ext cx="584764" cy="55315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 dirty="0">
                  <a:solidFill>
                    <a:schemeClr val="tx2"/>
                  </a:solidFill>
                  <a:latin typeface="Book Antiqua"/>
                </a:rPr>
                <a:t>T</a:t>
              </a:r>
              <a:r>
                <a:rPr lang="en-US" baseline="-25000" dirty="0">
                  <a:solidFill>
                    <a:schemeClr val="tx2"/>
                  </a:solidFill>
                  <a:latin typeface="Book Antiqua"/>
                </a:rPr>
                <a:t>2</a:t>
              </a:r>
              <a:endParaRPr lang="en-US" dirty="0">
                <a:solidFill>
                  <a:schemeClr val="tx2"/>
                </a:solidFill>
                <a:latin typeface="Book Antiqua"/>
              </a:endParaRPr>
            </a:p>
          </p:txBody>
        </p:sp>
        <p:sp>
          <p:nvSpPr>
            <p:cNvPr id="233482" name="Oval 1034"/>
            <p:cNvSpPr>
              <a:spLocks noChangeArrowheads="1"/>
            </p:cNvSpPr>
            <p:nvPr/>
          </p:nvSpPr>
          <p:spPr bwMode="auto">
            <a:xfrm>
              <a:off x="5364480" y="2600960"/>
              <a:ext cx="758613" cy="758613"/>
            </a:xfrm>
            <a:prstGeom prst="ellips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Book Antiqua"/>
              </a:endParaRPr>
            </a:p>
          </p:txBody>
        </p:sp>
        <p:sp>
          <p:nvSpPr>
            <p:cNvPr id="233483" name="Text Box 1035"/>
            <p:cNvSpPr txBox="1">
              <a:spLocks noChangeArrowheads="1"/>
            </p:cNvSpPr>
            <p:nvPr/>
          </p:nvSpPr>
          <p:spPr bwMode="auto">
            <a:xfrm>
              <a:off x="5452533" y="2720622"/>
              <a:ext cx="584764" cy="55315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 dirty="0">
                  <a:solidFill>
                    <a:schemeClr val="tx2"/>
                  </a:solidFill>
                  <a:latin typeface="Book Antiqua"/>
                </a:rPr>
                <a:t>T</a:t>
              </a:r>
              <a:r>
                <a:rPr lang="en-US" baseline="-25000" dirty="0">
                  <a:solidFill>
                    <a:schemeClr val="tx2"/>
                  </a:solidFill>
                  <a:latin typeface="Book Antiqua"/>
                </a:rPr>
                <a:t>3</a:t>
              </a:r>
              <a:endParaRPr lang="en-US" dirty="0">
                <a:solidFill>
                  <a:schemeClr val="tx2"/>
                </a:solidFill>
                <a:latin typeface="Book Antiqua"/>
              </a:endParaRPr>
            </a:p>
          </p:txBody>
        </p:sp>
        <p:sp>
          <p:nvSpPr>
            <p:cNvPr id="233485" name="Oval 1037"/>
            <p:cNvSpPr>
              <a:spLocks noChangeArrowheads="1"/>
            </p:cNvSpPr>
            <p:nvPr/>
          </p:nvSpPr>
          <p:spPr bwMode="auto">
            <a:xfrm>
              <a:off x="5364480" y="6394027"/>
              <a:ext cx="758613" cy="758613"/>
            </a:xfrm>
            <a:prstGeom prst="ellips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Book Antiqua"/>
              </a:endParaRPr>
            </a:p>
          </p:txBody>
        </p:sp>
        <p:sp>
          <p:nvSpPr>
            <p:cNvPr id="233486" name="Text Box 1038"/>
            <p:cNvSpPr txBox="1">
              <a:spLocks noChangeArrowheads="1"/>
            </p:cNvSpPr>
            <p:nvPr/>
          </p:nvSpPr>
          <p:spPr bwMode="auto">
            <a:xfrm>
              <a:off x="5452533" y="6513689"/>
              <a:ext cx="584764" cy="55315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 dirty="0">
                  <a:solidFill>
                    <a:schemeClr val="tx2"/>
                  </a:solidFill>
                  <a:latin typeface="Book Antiqua"/>
                </a:rPr>
                <a:t>T</a:t>
              </a:r>
              <a:r>
                <a:rPr lang="en-US" baseline="-25000" dirty="0">
                  <a:solidFill>
                    <a:schemeClr val="tx2"/>
                  </a:solidFill>
                  <a:latin typeface="Book Antiqua"/>
                </a:rPr>
                <a:t>4</a:t>
              </a:r>
              <a:endParaRPr lang="en-US" dirty="0">
                <a:solidFill>
                  <a:schemeClr val="tx2"/>
                </a:solidFill>
                <a:latin typeface="Book Antiqua"/>
              </a:endParaRPr>
            </a:p>
          </p:txBody>
        </p:sp>
        <p:sp>
          <p:nvSpPr>
            <p:cNvPr id="233488" name="Oval 1040"/>
            <p:cNvSpPr>
              <a:spLocks noChangeArrowheads="1"/>
            </p:cNvSpPr>
            <p:nvPr/>
          </p:nvSpPr>
          <p:spPr bwMode="auto">
            <a:xfrm>
              <a:off x="7590649" y="4497494"/>
              <a:ext cx="758613" cy="758613"/>
            </a:xfrm>
            <a:prstGeom prst="ellips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Book Antiqua"/>
              </a:endParaRPr>
            </a:p>
          </p:txBody>
        </p:sp>
        <p:sp>
          <p:nvSpPr>
            <p:cNvPr id="233489" name="Text Box 1041"/>
            <p:cNvSpPr txBox="1">
              <a:spLocks noChangeArrowheads="1"/>
            </p:cNvSpPr>
            <p:nvPr/>
          </p:nvSpPr>
          <p:spPr bwMode="auto">
            <a:xfrm>
              <a:off x="7678702" y="4617156"/>
              <a:ext cx="584764" cy="55315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 dirty="0">
                  <a:solidFill>
                    <a:schemeClr val="tx2"/>
                  </a:solidFill>
                  <a:latin typeface="Book Antiqua"/>
                </a:rPr>
                <a:t>T</a:t>
              </a:r>
              <a:r>
                <a:rPr lang="en-US" baseline="-25000" dirty="0">
                  <a:solidFill>
                    <a:schemeClr val="tx2"/>
                  </a:solidFill>
                  <a:latin typeface="Book Antiqua"/>
                </a:rPr>
                <a:t>5</a:t>
              </a:r>
              <a:endParaRPr lang="en-US" dirty="0">
                <a:solidFill>
                  <a:schemeClr val="tx2"/>
                </a:solidFill>
                <a:latin typeface="Book Antiqua"/>
              </a:endParaRPr>
            </a:p>
          </p:txBody>
        </p:sp>
        <p:sp>
          <p:nvSpPr>
            <p:cNvPr id="233491" name="Line 1043"/>
            <p:cNvSpPr>
              <a:spLocks noChangeShapeType="1"/>
            </p:cNvSpPr>
            <p:nvPr/>
          </p:nvSpPr>
          <p:spPr bwMode="auto">
            <a:xfrm>
              <a:off x="1517227" y="4876800"/>
              <a:ext cx="1625600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Book Antiqua"/>
              </a:endParaRPr>
            </a:p>
          </p:txBody>
        </p:sp>
        <p:sp>
          <p:nvSpPr>
            <p:cNvPr id="233492" name="Line 1044"/>
            <p:cNvSpPr>
              <a:spLocks noChangeShapeType="1"/>
            </p:cNvSpPr>
            <p:nvPr/>
          </p:nvSpPr>
          <p:spPr bwMode="auto">
            <a:xfrm flipV="1">
              <a:off x="3901440" y="3142827"/>
              <a:ext cx="1517227" cy="1733973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Book Antiqua"/>
              </a:endParaRPr>
            </a:p>
          </p:txBody>
        </p:sp>
        <p:sp>
          <p:nvSpPr>
            <p:cNvPr id="233493" name="Line 1045"/>
            <p:cNvSpPr>
              <a:spLocks noChangeShapeType="1"/>
            </p:cNvSpPr>
            <p:nvPr/>
          </p:nvSpPr>
          <p:spPr bwMode="auto">
            <a:xfrm>
              <a:off x="3901440" y="4876800"/>
              <a:ext cx="1517227" cy="1733973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Book Antiqua"/>
              </a:endParaRPr>
            </a:p>
          </p:txBody>
        </p:sp>
        <p:sp>
          <p:nvSpPr>
            <p:cNvPr id="233494" name="Line 1046"/>
            <p:cNvSpPr>
              <a:spLocks noChangeShapeType="1"/>
            </p:cNvSpPr>
            <p:nvPr/>
          </p:nvSpPr>
          <p:spPr bwMode="auto">
            <a:xfrm>
              <a:off x="6068907" y="3142827"/>
              <a:ext cx="1517227" cy="1733973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Book Antiqua"/>
              </a:endParaRPr>
            </a:p>
          </p:txBody>
        </p:sp>
        <p:sp>
          <p:nvSpPr>
            <p:cNvPr id="233495" name="Line 1047"/>
            <p:cNvSpPr>
              <a:spLocks noChangeShapeType="1"/>
            </p:cNvSpPr>
            <p:nvPr/>
          </p:nvSpPr>
          <p:spPr bwMode="auto">
            <a:xfrm flipV="1">
              <a:off x="6068907" y="4876800"/>
              <a:ext cx="1517227" cy="1733973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Book Antiqua"/>
              </a:endParaRPr>
            </a:p>
          </p:txBody>
        </p:sp>
        <p:sp>
          <p:nvSpPr>
            <p:cNvPr id="233499" name="Rectangle 1051"/>
            <p:cNvSpPr>
              <a:spLocks noChangeArrowheads="1"/>
            </p:cNvSpPr>
            <p:nvPr/>
          </p:nvSpPr>
          <p:spPr bwMode="auto">
            <a:xfrm>
              <a:off x="650240" y="6793654"/>
              <a:ext cx="984391" cy="78344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Book Antiqua"/>
              </a:endParaRPr>
            </a:p>
          </p:txBody>
        </p:sp>
        <p:sp>
          <p:nvSpPr>
            <p:cNvPr id="233500" name="Oval 1052"/>
            <p:cNvSpPr>
              <a:spLocks noChangeArrowheads="1"/>
            </p:cNvSpPr>
            <p:nvPr/>
          </p:nvSpPr>
          <p:spPr bwMode="auto">
            <a:xfrm>
              <a:off x="650240" y="6671734"/>
              <a:ext cx="984391" cy="24609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Book Antiqua"/>
              </a:endParaRPr>
            </a:p>
          </p:txBody>
        </p:sp>
        <p:sp>
          <p:nvSpPr>
            <p:cNvPr id="233501" name="Oval 1053"/>
            <p:cNvSpPr>
              <a:spLocks noChangeArrowheads="1"/>
            </p:cNvSpPr>
            <p:nvPr/>
          </p:nvSpPr>
          <p:spPr bwMode="auto">
            <a:xfrm>
              <a:off x="650240" y="7446152"/>
              <a:ext cx="984391" cy="24609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Book Antiqua"/>
              </a:endParaRPr>
            </a:p>
          </p:txBody>
        </p:sp>
        <p:sp>
          <p:nvSpPr>
            <p:cNvPr id="233505" name="Rectangle 1057"/>
            <p:cNvSpPr>
              <a:spLocks noChangeArrowheads="1"/>
            </p:cNvSpPr>
            <p:nvPr/>
          </p:nvSpPr>
          <p:spPr bwMode="auto">
            <a:xfrm>
              <a:off x="7477760" y="6793654"/>
              <a:ext cx="984391" cy="78344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Book Antiqua"/>
              </a:endParaRPr>
            </a:p>
          </p:txBody>
        </p:sp>
        <p:sp>
          <p:nvSpPr>
            <p:cNvPr id="233506" name="Oval 1058"/>
            <p:cNvSpPr>
              <a:spLocks noChangeArrowheads="1"/>
            </p:cNvSpPr>
            <p:nvPr/>
          </p:nvSpPr>
          <p:spPr bwMode="auto">
            <a:xfrm>
              <a:off x="7477760" y="6671734"/>
              <a:ext cx="984391" cy="24609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Book Antiqua"/>
              </a:endParaRPr>
            </a:p>
          </p:txBody>
        </p:sp>
        <p:sp>
          <p:nvSpPr>
            <p:cNvPr id="233507" name="Oval 1059"/>
            <p:cNvSpPr>
              <a:spLocks noChangeArrowheads="1"/>
            </p:cNvSpPr>
            <p:nvPr/>
          </p:nvSpPr>
          <p:spPr bwMode="auto">
            <a:xfrm>
              <a:off x="7477760" y="7446152"/>
              <a:ext cx="984391" cy="24609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Book Antiqua"/>
              </a:endParaRPr>
            </a:p>
          </p:txBody>
        </p:sp>
        <p:sp>
          <p:nvSpPr>
            <p:cNvPr id="233508" name="Line 1060"/>
            <p:cNvSpPr>
              <a:spLocks noChangeShapeType="1"/>
            </p:cNvSpPr>
            <p:nvPr/>
          </p:nvSpPr>
          <p:spPr bwMode="auto">
            <a:xfrm flipV="1">
              <a:off x="1142436" y="5262881"/>
              <a:ext cx="0" cy="1517227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Book Antiqua"/>
              </a:endParaRPr>
            </a:p>
          </p:txBody>
        </p:sp>
        <p:sp>
          <p:nvSpPr>
            <p:cNvPr id="233509" name="Line 1061"/>
            <p:cNvSpPr>
              <a:spLocks noChangeShapeType="1"/>
            </p:cNvSpPr>
            <p:nvPr/>
          </p:nvSpPr>
          <p:spPr bwMode="auto">
            <a:xfrm flipV="1">
              <a:off x="7969956" y="5262881"/>
              <a:ext cx="0" cy="1517227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triangle" w="lg" len="lg"/>
              <a:tailEnd type="triangl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Book Antiqua"/>
              </a:endParaRPr>
            </a:p>
          </p:txBody>
        </p:sp>
        <p:sp>
          <p:nvSpPr>
            <p:cNvPr id="233511" name="Rectangle 1063"/>
            <p:cNvSpPr>
              <a:spLocks noChangeArrowheads="1"/>
            </p:cNvSpPr>
            <p:nvPr/>
          </p:nvSpPr>
          <p:spPr bwMode="auto">
            <a:xfrm>
              <a:off x="3034453" y="6793654"/>
              <a:ext cx="984391" cy="78344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Book Antiqua"/>
              </a:endParaRPr>
            </a:p>
          </p:txBody>
        </p:sp>
        <p:sp>
          <p:nvSpPr>
            <p:cNvPr id="233512" name="Oval 1064"/>
            <p:cNvSpPr>
              <a:spLocks noChangeArrowheads="1"/>
            </p:cNvSpPr>
            <p:nvPr/>
          </p:nvSpPr>
          <p:spPr bwMode="auto">
            <a:xfrm>
              <a:off x="3034453" y="6671734"/>
              <a:ext cx="984391" cy="24609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Book Antiqua"/>
              </a:endParaRPr>
            </a:p>
          </p:txBody>
        </p:sp>
        <p:sp>
          <p:nvSpPr>
            <p:cNvPr id="233513" name="Oval 1065"/>
            <p:cNvSpPr>
              <a:spLocks noChangeArrowheads="1"/>
            </p:cNvSpPr>
            <p:nvPr/>
          </p:nvSpPr>
          <p:spPr bwMode="auto">
            <a:xfrm>
              <a:off x="3034453" y="7446152"/>
              <a:ext cx="984391" cy="24609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Book Antiqua"/>
              </a:endParaRPr>
            </a:p>
          </p:txBody>
        </p:sp>
        <p:sp>
          <p:nvSpPr>
            <p:cNvPr id="233514" name="Line 1066"/>
            <p:cNvSpPr>
              <a:spLocks noChangeShapeType="1"/>
            </p:cNvSpPr>
            <p:nvPr/>
          </p:nvSpPr>
          <p:spPr bwMode="auto">
            <a:xfrm flipV="1">
              <a:off x="3526649" y="5310294"/>
              <a:ext cx="0" cy="146981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Book Antiqua"/>
              </a:endParaRPr>
            </a:p>
          </p:txBody>
        </p:sp>
        <p:sp>
          <p:nvSpPr>
            <p:cNvPr id="233515" name="Text Box 1067"/>
            <p:cNvSpPr txBox="1">
              <a:spLocks noChangeArrowheads="1"/>
            </p:cNvSpPr>
            <p:nvPr/>
          </p:nvSpPr>
          <p:spPr bwMode="auto">
            <a:xfrm>
              <a:off x="534216" y="6827520"/>
              <a:ext cx="1214183" cy="6545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30046" tIns="65023" rIns="130046" bIns="65023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700" dirty="0">
                  <a:solidFill>
                    <a:schemeClr val="tx2"/>
                  </a:solidFill>
                  <a:latin typeface="Book Antiqua"/>
                </a:rPr>
                <a:t>Customer</a:t>
              </a:r>
            </a:p>
            <a:p>
              <a:pPr algn="ctr"/>
              <a:r>
                <a:rPr lang="en-US" sz="1700" dirty="0">
                  <a:solidFill>
                    <a:schemeClr val="tx2"/>
                  </a:solidFill>
                  <a:latin typeface="Book Antiqua"/>
                </a:rPr>
                <a:t>Database</a:t>
              </a:r>
            </a:p>
          </p:txBody>
        </p:sp>
        <p:sp>
          <p:nvSpPr>
            <p:cNvPr id="233516" name="Text Box 1068"/>
            <p:cNvSpPr txBox="1">
              <a:spLocks noChangeArrowheads="1"/>
            </p:cNvSpPr>
            <p:nvPr/>
          </p:nvSpPr>
          <p:spPr bwMode="auto">
            <a:xfrm>
              <a:off x="2918430" y="6827520"/>
              <a:ext cx="1214183" cy="6545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30046" tIns="65023" rIns="130046" bIns="65023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700" dirty="0">
                  <a:solidFill>
                    <a:schemeClr val="tx2"/>
                  </a:solidFill>
                  <a:latin typeface="Book Antiqua"/>
                </a:rPr>
                <a:t>Customer</a:t>
              </a:r>
            </a:p>
            <a:p>
              <a:pPr algn="ctr"/>
              <a:r>
                <a:rPr lang="en-US" sz="1700" dirty="0">
                  <a:solidFill>
                    <a:schemeClr val="tx2"/>
                  </a:solidFill>
                  <a:latin typeface="Book Antiqua"/>
                </a:rPr>
                <a:t>Database</a:t>
              </a:r>
            </a:p>
          </p:txBody>
        </p:sp>
        <p:sp>
          <p:nvSpPr>
            <p:cNvPr id="233517" name="Text Box 1069"/>
            <p:cNvSpPr txBox="1">
              <a:spLocks noChangeArrowheads="1"/>
            </p:cNvSpPr>
            <p:nvPr/>
          </p:nvSpPr>
          <p:spPr bwMode="auto">
            <a:xfrm>
              <a:off x="7377540" y="6827520"/>
              <a:ext cx="1214183" cy="6545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30046" tIns="65023" rIns="130046" bIns="65023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700" dirty="0">
                  <a:solidFill>
                    <a:schemeClr val="tx2"/>
                  </a:solidFill>
                  <a:latin typeface="Book Antiqua"/>
                </a:rPr>
                <a:t>Customer</a:t>
              </a:r>
            </a:p>
            <a:p>
              <a:pPr algn="ctr"/>
              <a:r>
                <a:rPr lang="en-US" sz="1700" dirty="0">
                  <a:solidFill>
                    <a:schemeClr val="tx2"/>
                  </a:solidFill>
                  <a:latin typeface="Book Antiqua"/>
                </a:rPr>
                <a:t>Database</a:t>
              </a:r>
            </a:p>
          </p:txBody>
        </p:sp>
      </p:grpSp>
      <p:sp>
        <p:nvSpPr>
          <p:cNvPr id="233518" name="Text Box 1070"/>
          <p:cNvSpPr txBox="1">
            <a:spLocks noChangeArrowheads="1"/>
          </p:cNvSpPr>
          <p:nvPr/>
        </p:nvSpPr>
        <p:spPr bwMode="auto">
          <a:xfrm>
            <a:off x="7678702" y="3330873"/>
            <a:ext cx="5232410" cy="1977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130046" tIns="65023" rIns="130046" bIns="65023">
            <a:prstTxWarp prst="textNoShape">
              <a:avLst/>
            </a:prstTxWarp>
            <a:spAutoFit/>
          </a:bodyPr>
          <a:lstStyle/>
          <a:p>
            <a:pPr marL="566694" indent="-566694" algn="l"/>
            <a:r>
              <a:rPr lang="en-US" sz="2400" i="1" dirty="0">
                <a:solidFill>
                  <a:schemeClr val="tx2"/>
                </a:solidFill>
                <a:latin typeface="Book Antiqua"/>
              </a:rPr>
              <a:t>T</a:t>
            </a:r>
            <a:r>
              <a:rPr lang="en-US" sz="2400" baseline="-25000" dirty="0">
                <a:solidFill>
                  <a:schemeClr val="tx2"/>
                </a:solidFill>
                <a:latin typeface="Book Antiqua"/>
              </a:rPr>
              <a:t>1</a:t>
            </a:r>
            <a:r>
              <a:rPr lang="en-US" sz="2400" dirty="0">
                <a:solidFill>
                  <a:schemeClr val="tx2"/>
                </a:solidFill>
                <a:latin typeface="Book Antiqua"/>
              </a:rPr>
              <a:t>: Customer request </a:t>
            </a:r>
            <a:r>
              <a:rPr lang="en-US" sz="2400" dirty="0" smtClean="0">
                <a:solidFill>
                  <a:schemeClr val="tx2"/>
                </a:solidFill>
                <a:latin typeface="Book Antiqua"/>
              </a:rPr>
              <a:t>obtained</a:t>
            </a:r>
          </a:p>
          <a:p>
            <a:pPr marL="566694" indent="-566694" algn="l"/>
            <a:r>
              <a:rPr lang="en-US" sz="2400" i="1" dirty="0" smtClean="0">
                <a:solidFill>
                  <a:schemeClr val="tx2"/>
                </a:solidFill>
                <a:latin typeface="Book Antiqua"/>
              </a:rPr>
              <a:t>T</a:t>
            </a:r>
            <a:r>
              <a:rPr lang="en-US" sz="2400" baseline="-25000" dirty="0" smtClean="0">
                <a:solidFill>
                  <a:schemeClr val="tx2"/>
                </a:solidFill>
                <a:latin typeface="Book Antiqua"/>
              </a:rPr>
              <a:t>2</a:t>
            </a:r>
            <a:r>
              <a:rPr lang="en-US" sz="2400" dirty="0">
                <a:solidFill>
                  <a:schemeClr val="tx2"/>
                </a:solidFill>
                <a:latin typeface="Book Antiqua"/>
              </a:rPr>
              <a:t>:	Airline reservation </a:t>
            </a:r>
            <a:r>
              <a:rPr lang="en-US" sz="2400" dirty="0" smtClean="0">
                <a:solidFill>
                  <a:schemeClr val="tx2"/>
                </a:solidFill>
                <a:latin typeface="Book Antiqua"/>
              </a:rPr>
              <a:t>performed</a:t>
            </a:r>
          </a:p>
          <a:p>
            <a:pPr marL="566694" indent="-566694" algn="l"/>
            <a:r>
              <a:rPr lang="en-US" sz="2400" i="1" dirty="0" smtClean="0">
                <a:solidFill>
                  <a:schemeClr val="tx2"/>
                </a:solidFill>
                <a:latin typeface="Book Antiqua"/>
              </a:rPr>
              <a:t>T</a:t>
            </a:r>
            <a:r>
              <a:rPr lang="en-US" sz="2400" baseline="-25000" dirty="0" smtClean="0">
                <a:solidFill>
                  <a:schemeClr val="tx2"/>
                </a:solidFill>
                <a:latin typeface="Book Antiqua"/>
              </a:rPr>
              <a:t>3</a:t>
            </a:r>
            <a:r>
              <a:rPr lang="en-US" sz="2400" dirty="0">
                <a:solidFill>
                  <a:schemeClr val="tx2"/>
                </a:solidFill>
                <a:latin typeface="Book Antiqua"/>
              </a:rPr>
              <a:t>:	Hotel reservation performed</a:t>
            </a:r>
          </a:p>
          <a:p>
            <a:pPr marL="566694" indent="-566694" algn="l"/>
            <a:r>
              <a:rPr lang="en-US" sz="2400" i="1" dirty="0">
                <a:solidFill>
                  <a:schemeClr val="tx2"/>
                </a:solidFill>
                <a:latin typeface="Book Antiqua"/>
              </a:rPr>
              <a:t>T</a:t>
            </a:r>
            <a:r>
              <a:rPr lang="en-US" sz="2400" baseline="-25000" dirty="0">
                <a:solidFill>
                  <a:schemeClr val="tx2"/>
                </a:solidFill>
                <a:latin typeface="Book Antiqua"/>
              </a:rPr>
              <a:t>4</a:t>
            </a:r>
            <a:r>
              <a:rPr lang="en-US" sz="2400" dirty="0">
                <a:solidFill>
                  <a:schemeClr val="tx2"/>
                </a:solidFill>
                <a:latin typeface="Book Antiqua"/>
              </a:rPr>
              <a:t>: Auto reservation performed</a:t>
            </a:r>
          </a:p>
          <a:p>
            <a:pPr marL="566694" indent="-566694" algn="l"/>
            <a:r>
              <a:rPr lang="en-US" sz="2400" i="1" dirty="0">
                <a:solidFill>
                  <a:schemeClr val="tx2"/>
                </a:solidFill>
                <a:latin typeface="Book Antiqua"/>
              </a:rPr>
              <a:t>T</a:t>
            </a:r>
            <a:r>
              <a:rPr lang="en-US" sz="2400" baseline="-25000" dirty="0">
                <a:solidFill>
                  <a:schemeClr val="tx2"/>
                </a:solidFill>
                <a:latin typeface="Book Antiqua"/>
              </a:rPr>
              <a:t>5</a:t>
            </a:r>
            <a:r>
              <a:rPr lang="en-US" sz="2400" dirty="0">
                <a:solidFill>
                  <a:schemeClr val="tx2"/>
                </a:solidFill>
                <a:latin typeface="Book Antiqua"/>
              </a:rPr>
              <a:t>: Bill generated</a:t>
            </a:r>
          </a:p>
        </p:txBody>
      </p:sp>
      <p:sp>
        <p:nvSpPr>
          <p:cNvPr id="34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679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Transactions Provide…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813768" y="4300735"/>
            <a:ext cx="11017223" cy="4260757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ct val="75000"/>
              </a:spcBef>
            </a:pPr>
            <a:r>
              <a:rPr lang="en-US" sz="2800" i="1" dirty="0">
                <a:solidFill>
                  <a:schemeClr val="hlink"/>
                </a:solidFill>
              </a:rPr>
              <a:t>Atomic</a:t>
            </a:r>
            <a:r>
              <a:rPr lang="en-US" sz="2800" dirty="0"/>
              <a:t> and </a:t>
            </a:r>
            <a:r>
              <a:rPr lang="en-US" sz="2800" i="1" dirty="0">
                <a:solidFill>
                  <a:schemeClr val="hlink"/>
                </a:solidFill>
              </a:rPr>
              <a:t>reliable</a:t>
            </a:r>
            <a:r>
              <a:rPr lang="en-US" sz="2800" dirty="0"/>
              <a:t> execution in the presence of  failures</a:t>
            </a:r>
          </a:p>
          <a:p>
            <a:pPr>
              <a:lnSpc>
                <a:spcPct val="100000"/>
              </a:lnSpc>
              <a:spcBef>
                <a:spcPct val="75000"/>
              </a:spcBef>
            </a:pPr>
            <a:r>
              <a:rPr lang="en-US" sz="2800" i="1" dirty="0">
                <a:solidFill>
                  <a:schemeClr val="hlink"/>
                </a:solidFill>
              </a:rPr>
              <a:t>Correct</a:t>
            </a:r>
            <a:r>
              <a:rPr lang="en-US" sz="2800" dirty="0"/>
              <a:t> execution in the presence of multiple user accesses </a:t>
            </a:r>
          </a:p>
          <a:p>
            <a:pPr>
              <a:lnSpc>
                <a:spcPct val="100000"/>
              </a:lnSpc>
              <a:spcBef>
                <a:spcPct val="75000"/>
              </a:spcBef>
            </a:pPr>
            <a:r>
              <a:rPr lang="en-US" sz="2800" dirty="0"/>
              <a:t>Correct management of </a:t>
            </a:r>
            <a:r>
              <a:rPr lang="en-US" sz="2800" i="1" dirty="0">
                <a:solidFill>
                  <a:schemeClr val="hlink"/>
                </a:solidFill>
              </a:rPr>
              <a:t>replicas</a:t>
            </a:r>
            <a:r>
              <a:rPr lang="en-US" sz="2800" i="1" dirty="0"/>
              <a:t> </a:t>
            </a:r>
            <a:r>
              <a:rPr lang="en-US" sz="2800" dirty="0"/>
              <a:t>(if they support it) </a:t>
            </a: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874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consistency vs</a:t>
            </a:r>
            <a:br>
              <a:rPr lang="en-US" dirty="0" smtClean="0"/>
            </a:br>
            <a:r>
              <a:rPr lang="en-US" dirty="0" smtClean="0"/>
              <a:t>Transaction consistency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9342" y="3540194"/>
            <a:ext cx="10889681" cy="5729093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Database consistency: </a:t>
            </a:r>
            <a:r>
              <a:rPr lang="en-US" sz="2800" dirty="0" smtClean="0">
                <a:solidFill>
                  <a:schemeClr val="tx1"/>
                </a:solidFill>
              </a:rPr>
              <a:t>A </a:t>
            </a:r>
            <a:r>
              <a:rPr lang="en-US" sz="2800" dirty="0">
                <a:solidFill>
                  <a:schemeClr val="tx1"/>
                </a:solidFill>
              </a:rPr>
              <a:t>database is in a consistent state if it obeys all of the consistency (integrity) constraints defined over it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b="1" dirty="0"/>
              <a:t>Transaction </a:t>
            </a:r>
            <a:r>
              <a:rPr lang="en-US" sz="2800" b="1" dirty="0" smtClean="0"/>
              <a:t>consistency</a:t>
            </a:r>
            <a:r>
              <a:rPr lang="en-US" sz="2800" dirty="0" smtClean="0"/>
              <a:t> </a:t>
            </a:r>
            <a:r>
              <a:rPr lang="en-US" sz="2800" dirty="0"/>
              <a:t>refers to the actions of </a:t>
            </a:r>
            <a:r>
              <a:rPr lang="en-US" sz="2800" u="sng" dirty="0" smtClean="0"/>
              <a:t>concurrent transactions</a:t>
            </a:r>
            <a:r>
              <a:rPr lang="en-US" sz="2800" dirty="0" smtClean="0"/>
              <a:t>, which must result at a consistent state.</a:t>
            </a:r>
          </a:p>
          <a:p>
            <a:pPr lvl="1"/>
            <a:r>
              <a:rPr lang="en-US" sz="2400" dirty="0" smtClean="0"/>
              <a:t>e.g., Multiple user requests may access (reading or updating) the database concurrently.</a:t>
            </a:r>
          </a:p>
          <a:p>
            <a:r>
              <a:rPr lang="en-US" sz="2800" i="1" dirty="0" smtClean="0"/>
              <a:t>One-copy equivalence</a:t>
            </a:r>
            <a:r>
              <a:rPr lang="en-US" sz="2800" dirty="0" smtClean="0"/>
              <a:t> of </a:t>
            </a:r>
            <a:r>
              <a:rPr lang="en-US" sz="2800" b="1" dirty="0" smtClean="0"/>
              <a:t>replicated databases</a:t>
            </a:r>
            <a:r>
              <a:rPr lang="en-US" sz="2800" dirty="0" smtClean="0"/>
              <a:t>: A replicated </a:t>
            </a:r>
            <a:r>
              <a:rPr lang="en-US" sz="2800" dirty="0"/>
              <a:t>database is in a </a:t>
            </a:r>
            <a:r>
              <a:rPr lang="en-US" sz="2800" u="sng" dirty="0"/>
              <a:t>mutually consistent</a:t>
            </a:r>
            <a:r>
              <a:rPr lang="en-US" sz="2800" dirty="0"/>
              <a:t> state if </a:t>
            </a:r>
            <a:r>
              <a:rPr lang="en-US" sz="2800" b="1" dirty="0"/>
              <a:t>all</a:t>
            </a:r>
            <a:r>
              <a:rPr lang="en-US" sz="2800" dirty="0"/>
              <a:t> the copies of every </a:t>
            </a:r>
            <a:r>
              <a:rPr lang="en-US" sz="2800" dirty="0" smtClean="0"/>
              <a:t>data item </a:t>
            </a:r>
            <a:r>
              <a:rPr lang="en-US" sz="2800" dirty="0"/>
              <a:t>in it have identical values</a:t>
            </a:r>
            <a:r>
              <a:rPr lang="en-US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723357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Transaction Processing Issues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1229342" y="3540194"/>
            <a:ext cx="10457633" cy="5801101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ct val="60000"/>
              </a:spcBef>
            </a:pPr>
            <a:r>
              <a:rPr lang="en-US" dirty="0"/>
              <a:t>Transaction structure (usually called transaction model)</a:t>
            </a:r>
          </a:p>
          <a:p>
            <a:pPr lvl="1">
              <a:lnSpc>
                <a:spcPct val="100000"/>
              </a:lnSpc>
              <a:spcBef>
                <a:spcPct val="60000"/>
              </a:spcBef>
            </a:pPr>
            <a:r>
              <a:rPr lang="en-US" dirty="0"/>
              <a:t>Flat (simple), nested</a:t>
            </a:r>
          </a:p>
          <a:p>
            <a:pPr>
              <a:lnSpc>
                <a:spcPct val="100000"/>
              </a:lnSpc>
              <a:spcBef>
                <a:spcPts val="3000"/>
              </a:spcBef>
            </a:pPr>
            <a:r>
              <a:rPr lang="en-US" dirty="0"/>
              <a:t>Internal database consistency</a:t>
            </a:r>
          </a:p>
          <a:p>
            <a:pPr lvl="1">
              <a:lnSpc>
                <a:spcPct val="100000"/>
              </a:lnSpc>
              <a:spcBef>
                <a:spcPct val="60000"/>
              </a:spcBef>
            </a:pPr>
            <a:r>
              <a:rPr lang="en-US" dirty="0"/>
              <a:t>Semantic data control (integrity enforcement) algorithms</a:t>
            </a:r>
          </a:p>
          <a:p>
            <a:pPr>
              <a:lnSpc>
                <a:spcPct val="100000"/>
              </a:lnSpc>
              <a:spcBef>
                <a:spcPts val="3000"/>
              </a:spcBef>
            </a:pPr>
            <a:r>
              <a:rPr lang="en-US" dirty="0"/>
              <a:t>Reliability protocols </a:t>
            </a:r>
          </a:p>
          <a:p>
            <a:pPr lvl="1">
              <a:lnSpc>
                <a:spcPct val="100000"/>
              </a:lnSpc>
              <a:spcBef>
                <a:spcPct val="60000"/>
              </a:spcBef>
            </a:pPr>
            <a:r>
              <a:rPr lang="en-US" dirty="0"/>
              <a:t>Atomicity &amp; Durability</a:t>
            </a:r>
          </a:p>
          <a:p>
            <a:pPr lvl="1">
              <a:lnSpc>
                <a:spcPct val="100000"/>
              </a:lnSpc>
              <a:spcBef>
                <a:spcPct val="60000"/>
              </a:spcBef>
            </a:pPr>
            <a:r>
              <a:rPr lang="en-US" dirty="0"/>
              <a:t>Local recovery protocols</a:t>
            </a:r>
          </a:p>
          <a:p>
            <a:pPr lvl="1">
              <a:lnSpc>
                <a:spcPct val="100000"/>
              </a:lnSpc>
              <a:spcBef>
                <a:spcPct val="60000"/>
              </a:spcBef>
            </a:pPr>
            <a:r>
              <a:rPr lang="en-US" dirty="0"/>
              <a:t>Global commit protocols</a:t>
            </a: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553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Transaction Processing Issues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885776" y="3540194"/>
            <a:ext cx="11593288" cy="5297045"/>
          </a:xfrm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55000"/>
              </a:spcBef>
            </a:pPr>
            <a:r>
              <a:rPr lang="en-US" dirty="0"/>
              <a:t>Concurrency control algorithms</a:t>
            </a:r>
          </a:p>
          <a:p>
            <a:pPr lvl="1">
              <a:lnSpc>
                <a:spcPct val="100000"/>
              </a:lnSpc>
              <a:spcBef>
                <a:spcPct val="55000"/>
              </a:spcBef>
            </a:pPr>
            <a:r>
              <a:rPr lang="en-US" dirty="0"/>
              <a:t>How to synchronize concurrent transaction executions (correctness criterion)</a:t>
            </a:r>
          </a:p>
          <a:p>
            <a:pPr lvl="1">
              <a:lnSpc>
                <a:spcPct val="100000"/>
              </a:lnSpc>
              <a:spcBef>
                <a:spcPct val="55000"/>
              </a:spcBef>
            </a:pPr>
            <a:r>
              <a:rPr lang="en-US" dirty="0"/>
              <a:t>Intra-transaction consistency, Isolation</a:t>
            </a:r>
          </a:p>
          <a:p>
            <a:pPr>
              <a:lnSpc>
                <a:spcPct val="100000"/>
              </a:lnSpc>
              <a:spcBef>
                <a:spcPts val="3600"/>
              </a:spcBef>
            </a:pPr>
            <a:r>
              <a:rPr lang="en-US" dirty="0"/>
              <a:t>Replica control protocols</a:t>
            </a:r>
          </a:p>
          <a:p>
            <a:pPr lvl="1">
              <a:lnSpc>
                <a:spcPct val="100000"/>
              </a:lnSpc>
              <a:spcBef>
                <a:spcPct val="55000"/>
              </a:spcBef>
            </a:pPr>
            <a:r>
              <a:rPr lang="en-US" dirty="0"/>
              <a:t>How to control the </a:t>
            </a:r>
            <a:r>
              <a:rPr lang="en-US" dirty="0">
                <a:solidFill>
                  <a:schemeClr val="hlink"/>
                </a:solidFill>
              </a:rPr>
              <a:t>mutual consistency</a:t>
            </a:r>
            <a:r>
              <a:rPr lang="en-US" i="1" dirty="0"/>
              <a:t> </a:t>
            </a:r>
            <a:r>
              <a:rPr lang="en-US" dirty="0"/>
              <a:t>of replicated data</a:t>
            </a:r>
          </a:p>
          <a:p>
            <a:pPr lvl="1">
              <a:lnSpc>
                <a:spcPct val="100000"/>
              </a:lnSpc>
              <a:spcBef>
                <a:spcPct val="55000"/>
              </a:spcBef>
            </a:pPr>
            <a:r>
              <a:rPr lang="en-US" dirty="0"/>
              <a:t>One copy equivalence and </a:t>
            </a:r>
            <a:r>
              <a:rPr lang="en-US" dirty="0" smtClean="0"/>
              <a:t>ROWA (Read One Write All)</a:t>
            </a:r>
            <a:endParaRPr lang="en-US" dirty="0"/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72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Architecture Revisited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740749" y="3148608"/>
            <a:ext cx="10105812" cy="6408712"/>
            <a:chOff x="1740749" y="2331857"/>
            <a:chExt cx="10105812" cy="6721407"/>
          </a:xfrm>
        </p:grpSpPr>
        <p:sp>
          <p:nvSpPr>
            <p:cNvPr id="44035" name="Rectangle 3"/>
            <p:cNvSpPr>
              <a:spLocks noChangeArrowheads="1"/>
            </p:cNvSpPr>
            <p:nvPr/>
          </p:nvSpPr>
          <p:spPr bwMode="auto">
            <a:xfrm>
              <a:off x="3278293" y="3939393"/>
              <a:ext cx="6502400" cy="3431822"/>
            </a:xfrm>
            <a:prstGeom prst="rect">
              <a:avLst/>
            </a:prstGeom>
            <a:solidFill>
              <a:schemeClr val="accent3">
                <a:lumMod val="90000"/>
              </a:schemeClr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44036" name="Rectangle 4"/>
            <p:cNvSpPr>
              <a:spLocks noChangeArrowheads="1"/>
            </p:cNvSpPr>
            <p:nvPr/>
          </p:nvSpPr>
          <p:spPr bwMode="auto">
            <a:xfrm>
              <a:off x="4121507" y="5467910"/>
              <a:ext cx="2063743" cy="9387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75000"/>
                </a:lnSpc>
              </a:pPr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Scheduling/</a:t>
              </a:r>
            </a:p>
            <a:p>
              <a:pPr>
                <a:lnSpc>
                  <a:spcPct val="75000"/>
                </a:lnSpc>
              </a:pPr>
              <a:r>
                <a:rPr lang="en-US" sz="2300" dirty="0" err="1">
                  <a:solidFill>
                    <a:srgbClr val="000000"/>
                  </a:solidFill>
                  <a:latin typeface="Book Antiqua"/>
                </a:rPr>
                <a:t>Descheduling</a:t>
              </a:r>
              <a:endParaRPr lang="en-US" sz="2300" dirty="0">
                <a:solidFill>
                  <a:srgbClr val="000000"/>
                </a:solidFill>
                <a:latin typeface="Book Antiqua"/>
              </a:endParaRPr>
            </a:p>
            <a:p>
              <a:pPr>
                <a:lnSpc>
                  <a:spcPct val="75000"/>
                </a:lnSpc>
              </a:pPr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Requests</a:t>
              </a:r>
            </a:p>
          </p:txBody>
        </p:sp>
        <p:sp>
          <p:nvSpPr>
            <p:cNvPr id="44037" name="Rectangle 5"/>
            <p:cNvSpPr>
              <a:spLocks noChangeArrowheads="1"/>
            </p:cNvSpPr>
            <p:nvPr/>
          </p:nvSpPr>
          <p:spPr bwMode="auto">
            <a:xfrm>
              <a:off x="4942276" y="4661882"/>
              <a:ext cx="3097671" cy="704427"/>
            </a:xfrm>
            <a:prstGeom prst="rect">
              <a:avLst/>
            </a:prstGeom>
            <a:solidFill>
              <a:srgbClr val="1834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44038" name="Rectangle 6"/>
            <p:cNvSpPr>
              <a:spLocks noChangeArrowheads="1"/>
            </p:cNvSpPr>
            <p:nvPr/>
          </p:nvSpPr>
          <p:spPr bwMode="auto">
            <a:xfrm>
              <a:off x="4915184" y="4607696"/>
              <a:ext cx="3181208" cy="839893"/>
            </a:xfrm>
            <a:prstGeom prst="rect">
              <a:avLst/>
            </a:prstGeom>
            <a:solidFill>
              <a:schemeClr val="accent3">
                <a:lumMod val="25000"/>
              </a:schemeClr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300" b="1" dirty="0">
                  <a:solidFill>
                    <a:schemeClr val="bg1"/>
                  </a:solidFill>
                  <a:latin typeface="Book Antiqua"/>
                </a:rPr>
                <a:t>Transaction Manager</a:t>
              </a:r>
            </a:p>
            <a:p>
              <a:endParaRPr lang="en-US" sz="2300" b="1" dirty="0">
                <a:solidFill>
                  <a:schemeClr val="bg1"/>
                </a:solidFill>
                <a:latin typeface="Book Antiqua"/>
              </a:endParaRPr>
            </a:p>
          </p:txBody>
        </p:sp>
        <p:sp>
          <p:nvSpPr>
            <p:cNvPr id="44039" name="Rectangle 7"/>
            <p:cNvSpPr>
              <a:spLocks noChangeArrowheads="1"/>
            </p:cNvSpPr>
            <p:nvPr/>
          </p:nvSpPr>
          <p:spPr bwMode="auto">
            <a:xfrm>
              <a:off x="6031777" y="4998292"/>
              <a:ext cx="948022" cy="4816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300" b="1" dirty="0">
                  <a:solidFill>
                    <a:schemeClr val="bg1"/>
                  </a:solidFill>
                  <a:latin typeface="Book Antiqua"/>
                </a:rPr>
                <a:t>(TM)</a:t>
              </a:r>
            </a:p>
          </p:txBody>
        </p:sp>
        <p:grpSp>
          <p:nvGrpSpPr>
            <p:cNvPr id="44042" name="Group 10"/>
            <p:cNvGrpSpPr>
              <a:grpSpLocks/>
            </p:cNvGrpSpPr>
            <p:nvPr/>
          </p:nvGrpSpPr>
          <p:grpSpPr bwMode="auto">
            <a:xfrm>
              <a:off x="7154899" y="3885209"/>
              <a:ext cx="2698044" cy="715716"/>
              <a:chOff x="3169" y="1572"/>
              <a:chExt cx="1195" cy="317"/>
            </a:xfrm>
          </p:grpSpPr>
          <p:sp>
            <p:nvSpPr>
              <p:cNvPr id="44040" name="Rectangle 8"/>
              <p:cNvSpPr>
                <a:spLocks noChangeArrowheads="1"/>
              </p:cNvSpPr>
              <p:nvPr/>
            </p:nvSpPr>
            <p:spPr bwMode="auto">
              <a:xfrm>
                <a:off x="3358" y="1572"/>
                <a:ext cx="780" cy="19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300" b="1" dirty="0">
                    <a:solidFill>
                      <a:srgbClr val="000000"/>
                    </a:solidFill>
                    <a:latin typeface="Book Antiqua"/>
                  </a:rPr>
                  <a:t>Distributed </a:t>
                </a:r>
              </a:p>
            </p:txBody>
          </p:sp>
          <p:sp>
            <p:nvSpPr>
              <p:cNvPr id="44041" name="Rectangle 9"/>
              <p:cNvSpPr>
                <a:spLocks noChangeArrowheads="1"/>
              </p:cNvSpPr>
              <p:nvPr/>
            </p:nvSpPr>
            <p:spPr bwMode="auto">
              <a:xfrm>
                <a:off x="3169" y="1692"/>
                <a:ext cx="1195" cy="19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300" b="1" dirty="0">
                    <a:solidFill>
                      <a:srgbClr val="000000"/>
                    </a:solidFill>
                    <a:latin typeface="Book Antiqua"/>
                  </a:rPr>
                  <a:t>Execution Monitor</a:t>
                </a:r>
              </a:p>
            </p:txBody>
          </p:sp>
        </p:grpSp>
        <p:grpSp>
          <p:nvGrpSpPr>
            <p:cNvPr id="44045" name="Group 13"/>
            <p:cNvGrpSpPr>
              <a:grpSpLocks/>
            </p:cNvGrpSpPr>
            <p:nvPr/>
          </p:nvGrpSpPr>
          <p:grpSpPr bwMode="auto">
            <a:xfrm>
              <a:off x="10252570" y="5176658"/>
              <a:ext cx="1593991" cy="878276"/>
              <a:chOff x="4541" y="2144"/>
              <a:chExt cx="706" cy="389"/>
            </a:xfrm>
          </p:grpSpPr>
          <p:sp>
            <p:nvSpPr>
              <p:cNvPr id="44043" name="Rectangle 11"/>
              <p:cNvSpPr>
                <a:spLocks noChangeArrowheads="1"/>
              </p:cNvSpPr>
              <p:nvPr/>
            </p:nvSpPr>
            <p:spPr bwMode="auto">
              <a:xfrm>
                <a:off x="4541" y="2144"/>
                <a:ext cx="706" cy="19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300" dirty="0">
                    <a:solidFill>
                      <a:srgbClr val="000000"/>
                    </a:solidFill>
                    <a:latin typeface="Book Antiqua"/>
                  </a:rPr>
                  <a:t>With other </a:t>
                </a:r>
              </a:p>
            </p:txBody>
          </p:sp>
          <p:sp>
            <p:nvSpPr>
              <p:cNvPr id="44044" name="Rectangle 12"/>
              <p:cNvSpPr>
                <a:spLocks noChangeArrowheads="1"/>
              </p:cNvSpPr>
              <p:nvPr/>
            </p:nvSpPr>
            <p:spPr bwMode="auto">
              <a:xfrm>
                <a:off x="4556" y="2336"/>
                <a:ext cx="298" cy="19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300" dirty="0">
                    <a:solidFill>
                      <a:srgbClr val="000000"/>
                    </a:solidFill>
                    <a:latin typeface="Book Antiqua"/>
                  </a:rPr>
                  <a:t>SCs</a:t>
                </a:r>
              </a:p>
            </p:txBody>
          </p:sp>
        </p:grpSp>
        <p:grpSp>
          <p:nvGrpSpPr>
            <p:cNvPr id="44048" name="Group 16"/>
            <p:cNvGrpSpPr>
              <a:grpSpLocks/>
            </p:cNvGrpSpPr>
            <p:nvPr/>
          </p:nvGrpSpPr>
          <p:grpSpPr bwMode="auto">
            <a:xfrm>
              <a:off x="1740749" y="5149565"/>
              <a:ext cx="1598507" cy="878276"/>
              <a:chOff x="771" y="2132"/>
              <a:chExt cx="708" cy="389"/>
            </a:xfrm>
          </p:grpSpPr>
          <p:sp>
            <p:nvSpPr>
              <p:cNvPr id="44046" name="Rectangle 14"/>
              <p:cNvSpPr>
                <a:spLocks noChangeArrowheads="1"/>
              </p:cNvSpPr>
              <p:nvPr/>
            </p:nvSpPr>
            <p:spPr bwMode="auto">
              <a:xfrm>
                <a:off x="773" y="2132"/>
                <a:ext cx="706" cy="19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300" dirty="0">
                    <a:solidFill>
                      <a:srgbClr val="000000"/>
                    </a:solidFill>
                    <a:latin typeface="Book Antiqua"/>
                  </a:rPr>
                  <a:t>With other </a:t>
                </a:r>
              </a:p>
            </p:txBody>
          </p:sp>
          <p:sp>
            <p:nvSpPr>
              <p:cNvPr id="44047" name="Rectangle 15"/>
              <p:cNvSpPr>
                <a:spLocks noChangeArrowheads="1"/>
              </p:cNvSpPr>
              <p:nvPr/>
            </p:nvSpPr>
            <p:spPr bwMode="auto">
              <a:xfrm>
                <a:off x="771" y="2324"/>
                <a:ext cx="340" cy="19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300" dirty="0">
                    <a:solidFill>
                      <a:srgbClr val="000000"/>
                    </a:solidFill>
                    <a:latin typeface="Book Antiqua"/>
                  </a:rPr>
                  <a:t>TMs</a:t>
                </a:r>
              </a:p>
            </p:txBody>
          </p:sp>
        </p:grpSp>
        <p:grpSp>
          <p:nvGrpSpPr>
            <p:cNvPr id="44053" name="Group 21"/>
            <p:cNvGrpSpPr>
              <a:grpSpLocks/>
            </p:cNvGrpSpPr>
            <p:nvPr/>
          </p:nvGrpSpPr>
          <p:grpSpPr bwMode="auto">
            <a:xfrm>
              <a:off x="4228821" y="2331857"/>
              <a:ext cx="2652889" cy="1122116"/>
              <a:chOff x="1873" y="884"/>
              <a:chExt cx="1175" cy="497"/>
            </a:xfrm>
          </p:grpSpPr>
          <p:grpSp>
            <p:nvGrpSpPr>
              <p:cNvPr id="44051" name="Group 19"/>
              <p:cNvGrpSpPr>
                <a:grpSpLocks/>
              </p:cNvGrpSpPr>
              <p:nvPr/>
            </p:nvGrpSpPr>
            <p:grpSpPr bwMode="auto">
              <a:xfrm>
                <a:off x="1898" y="884"/>
                <a:ext cx="1150" cy="353"/>
                <a:chOff x="1898" y="884"/>
                <a:chExt cx="1150" cy="353"/>
              </a:xfrm>
            </p:grpSpPr>
            <p:sp>
              <p:nvSpPr>
                <p:cNvPr id="44049" name="Rectangle 17"/>
                <p:cNvSpPr>
                  <a:spLocks noChangeArrowheads="1"/>
                </p:cNvSpPr>
                <p:nvPr/>
              </p:nvSpPr>
              <p:spPr bwMode="auto">
                <a:xfrm>
                  <a:off x="1898" y="884"/>
                  <a:ext cx="1150" cy="19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2300" dirty="0" err="1">
                      <a:solidFill>
                        <a:srgbClr val="000000"/>
                      </a:solidFill>
                      <a:latin typeface="Book Antiqua"/>
                    </a:rPr>
                    <a:t>Begin_transaction</a:t>
                  </a:r>
                  <a:r>
                    <a:rPr lang="en-US" sz="2300" dirty="0">
                      <a:solidFill>
                        <a:srgbClr val="000000"/>
                      </a:solidFill>
                      <a:latin typeface="Book Antiqua"/>
                    </a:rPr>
                    <a:t>,</a:t>
                  </a:r>
                </a:p>
              </p:txBody>
            </p:sp>
            <p:sp>
              <p:nvSpPr>
                <p:cNvPr id="44050" name="Rectangle 18"/>
                <p:cNvSpPr>
                  <a:spLocks noChangeArrowheads="1"/>
                </p:cNvSpPr>
                <p:nvPr/>
              </p:nvSpPr>
              <p:spPr bwMode="auto">
                <a:xfrm>
                  <a:off x="1923" y="1040"/>
                  <a:ext cx="790" cy="19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2300" dirty="0">
                      <a:solidFill>
                        <a:srgbClr val="000000"/>
                      </a:solidFill>
                      <a:latin typeface="Book Antiqua"/>
                    </a:rPr>
                    <a:t>Read, Write, </a:t>
                  </a:r>
                </a:p>
              </p:txBody>
            </p:sp>
          </p:grpSp>
          <p:sp>
            <p:nvSpPr>
              <p:cNvPr id="44052" name="Rectangle 20"/>
              <p:cNvSpPr>
                <a:spLocks noChangeArrowheads="1"/>
              </p:cNvSpPr>
              <p:nvPr/>
            </p:nvSpPr>
            <p:spPr bwMode="auto">
              <a:xfrm>
                <a:off x="1873" y="1184"/>
                <a:ext cx="961" cy="19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300" dirty="0">
                    <a:solidFill>
                      <a:srgbClr val="000000"/>
                    </a:solidFill>
                    <a:latin typeface="Book Antiqua"/>
                  </a:rPr>
                  <a:t>Commit, Abort</a:t>
                </a:r>
              </a:p>
            </p:txBody>
          </p:sp>
        </p:grpSp>
        <p:grpSp>
          <p:nvGrpSpPr>
            <p:cNvPr id="44056" name="Group 24"/>
            <p:cNvGrpSpPr>
              <a:grpSpLocks/>
            </p:cNvGrpSpPr>
            <p:nvPr/>
          </p:nvGrpSpPr>
          <p:grpSpPr bwMode="auto">
            <a:xfrm>
              <a:off x="5825067" y="8229175"/>
              <a:ext cx="1431431" cy="824089"/>
              <a:chOff x="2580" y="3496"/>
              <a:chExt cx="634" cy="365"/>
            </a:xfrm>
          </p:grpSpPr>
          <p:sp>
            <p:nvSpPr>
              <p:cNvPr id="44054" name="Rectangle 22"/>
              <p:cNvSpPr>
                <a:spLocks noChangeArrowheads="1"/>
              </p:cNvSpPr>
              <p:nvPr/>
            </p:nvSpPr>
            <p:spPr bwMode="auto">
              <a:xfrm>
                <a:off x="2654" y="3496"/>
                <a:ext cx="507" cy="19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300" dirty="0">
                    <a:solidFill>
                      <a:srgbClr val="000000"/>
                    </a:solidFill>
                    <a:latin typeface="Book Antiqua"/>
                  </a:rPr>
                  <a:t>To data </a:t>
                </a:r>
              </a:p>
            </p:txBody>
          </p:sp>
          <p:sp>
            <p:nvSpPr>
              <p:cNvPr id="44055" name="Rectangle 23"/>
              <p:cNvSpPr>
                <a:spLocks noChangeArrowheads="1"/>
              </p:cNvSpPr>
              <p:nvPr/>
            </p:nvSpPr>
            <p:spPr bwMode="auto">
              <a:xfrm>
                <a:off x="2580" y="3664"/>
                <a:ext cx="634" cy="19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300" dirty="0">
                    <a:solidFill>
                      <a:srgbClr val="000000"/>
                    </a:solidFill>
                    <a:latin typeface="Book Antiqua"/>
                  </a:rPr>
                  <a:t>processor</a:t>
                </a:r>
              </a:p>
            </p:txBody>
          </p:sp>
        </p:grpSp>
        <p:sp>
          <p:nvSpPr>
            <p:cNvPr id="44057" name="Rectangle 25"/>
            <p:cNvSpPr>
              <a:spLocks noChangeArrowheads="1"/>
            </p:cNvSpPr>
            <p:nvPr/>
          </p:nvSpPr>
          <p:spPr bwMode="auto">
            <a:xfrm>
              <a:off x="6725921" y="3009189"/>
              <a:ext cx="1237262" cy="49219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Results</a:t>
              </a:r>
            </a:p>
          </p:txBody>
        </p:sp>
        <p:sp>
          <p:nvSpPr>
            <p:cNvPr id="44058" name="Rectangle 26"/>
            <p:cNvSpPr>
              <a:spLocks noChangeArrowheads="1"/>
            </p:cNvSpPr>
            <p:nvPr/>
          </p:nvSpPr>
          <p:spPr bwMode="auto">
            <a:xfrm>
              <a:off x="4955823" y="6346184"/>
              <a:ext cx="3097671" cy="704427"/>
            </a:xfrm>
            <a:prstGeom prst="rect">
              <a:avLst/>
            </a:prstGeom>
            <a:solidFill>
              <a:schemeClr val="accent3">
                <a:lumMod val="25000"/>
              </a:schemeClr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grpSp>
          <p:nvGrpSpPr>
            <p:cNvPr id="44061" name="Group 29"/>
            <p:cNvGrpSpPr>
              <a:grpSpLocks/>
            </p:cNvGrpSpPr>
            <p:nvPr/>
          </p:nvGrpSpPr>
          <p:grpSpPr bwMode="auto">
            <a:xfrm>
              <a:off x="5732499" y="6305548"/>
              <a:ext cx="1542063" cy="796996"/>
              <a:chOff x="2539" y="2644"/>
              <a:chExt cx="683" cy="353"/>
            </a:xfrm>
          </p:grpSpPr>
          <p:sp>
            <p:nvSpPr>
              <p:cNvPr id="44059" name="Rectangle 27"/>
              <p:cNvSpPr>
                <a:spLocks noChangeArrowheads="1"/>
              </p:cNvSpPr>
              <p:nvPr/>
            </p:nvSpPr>
            <p:spPr bwMode="auto">
              <a:xfrm>
                <a:off x="2539" y="2644"/>
                <a:ext cx="683" cy="35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300" b="1" dirty="0">
                    <a:solidFill>
                      <a:schemeClr val="bg1"/>
                    </a:solidFill>
                    <a:latin typeface="Book Antiqua"/>
                  </a:rPr>
                  <a:t>Scheduler</a:t>
                </a:r>
              </a:p>
              <a:p>
                <a:endParaRPr lang="en-US" sz="2300" b="1" dirty="0">
                  <a:solidFill>
                    <a:schemeClr val="bg1"/>
                  </a:solidFill>
                  <a:latin typeface="Book Antiqua"/>
                </a:endParaRPr>
              </a:p>
            </p:txBody>
          </p:sp>
          <p:sp>
            <p:nvSpPr>
              <p:cNvPr id="44060" name="Rectangle 28"/>
              <p:cNvSpPr>
                <a:spLocks noChangeArrowheads="1"/>
              </p:cNvSpPr>
              <p:nvPr/>
            </p:nvSpPr>
            <p:spPr bwMode="auto">
              <a:xfrm>
                <a:off x="2668" y="2800"/>
                <a:ext cx="342" cy="19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300" b="1" dirty="0">
                    <a:solidFill>
                      <a:schemeClr val="bg1"/>
                    </a:solidFill>
                    <a:latin typeface="Book Antiqua"/>
                  </a:rPr>
                  <a:t>(SC)</a:t>
                </a:r>
              </a:p>
            </p:txBody>
          </p:sp>
        </p:grpSp>
        <p:sp>
          <p:nvSpPr>
            <p:cNvPr id="44062" name="Line 30"/>
            <p:cNvSpPr>
              <a:spLocks noChangeShapeType="1"/>
            </p:cNvSpPr>
            <p:nvPr/>
          </p:nvSpPr>
          <p:spPr bwMode="auto">
            <a:xfrm>
              <a:off x="8055751" y="5032158"/>
              <a:ext cx="2203591" cy="55089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44063" name="Line 31"/>
            <p:cNvSpPr>
              <a:spLocks noChangeShapeType="1"/>
            </p:cNvSpPr>
            <p:nvPr/>
          </p:nvSpPr>
          <p:spPr bwMode="auto">
            <a:xfrm>
              <a:off x="5499947" y="3433651"/>
              <a:ext cx="0" cy="12011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44064" name="Line 32"/>
            <p:cNvSpPr>
              <a:spLocks noChangeShapeType="1"/>
            </p:cNvSpPr>
            <p:nvPr/>
          </p:nvSpPr>
          <p:spPr bwMode="auto">
            <a:xfrm flipV="1">
              <a:off x="7125547" y="3397527"/>
              <a:ext cx="0" cy="124629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44065" name="Line 33"/>
            <p:cNvSpPr>
              <a:spLocks noChangeShapeType="1"/>
            </p:cNvSpPr>
            <p:nvPr/>
          </p:nvSpPr>
          <p:spPr bwMode="auto">
            <a:xfrm>
              <a:off x="6504658" y="7037065"/>
              <a:ext cx="0" cy="12553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44066" name="Line 34"/>
            <p:cNvSpPr>
              <a:spLocks noChangeShapeType="1"/>
            </p:cNvSpPr>
            <p:nvPr/>
          </p:nvSpPr>
          <p:spPr bwMode="auto">
            <a:xfrm>
              <a:off x="6504658" y="5438558"/>
              <a:ext cx="0" cy="9031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44067" name="Line 35"/>
            <p:cNvSpPr>
              <a:spLocks noChangeShapeType="1"/>
            </p:cNvSpPr>
            <p:nvPr/>
          </p:nvSpPr>
          <p:spPr bwMode="auto">
            <a:xfrm>
              <a:off x="2772551" y="5628211"/>
              <a:ext cx="2176498" cy="10927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36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578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957784" y="1059935"/>
            <a:ext cx="9774669" cy="1368593"/>
          </a:xfrm>
          <a:noFill/>
          <a:ln/>
        </p:spPr>
        <p:txBody>
          <a:bodyPr/>
          <a:lstStyle/>
          <a:p>
            <a:r>
              <a:rPr lang="en-US" dirty="0"/>
              <a:t>Centralized Transaction Execution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225974" y="3220616"/>
            <a:ext cx="10871199" cy="6336704"/>
            <a:chOff x="1225974" y="2371692"/>
            <a:chExt cx="10871199" cy="6828753"/>
          </a:xfrm>
        </p:grpSpPr>
        <p:sp>
          <p:nvSpPr>
            <p:cNvPr id="46083" name="Rectangle 3"/>
            <p:cNvSpPr>
              <a:spLocks noChangeArrowheads="1"/>
            </p:cNvSpPr>
            <p:nvPr/>
          </p:nvSpPr>
          <p:spPr bwMode="auto">
            <a:xfrm>
              <a:off x="5924409" y="7848036"/>
              <a:ext cx="1553351" cy="650240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46084" name="Rectangle 4"/>
            <p:cNvSpPr>
              <a:spLocks noChangeArrowheads="1"/>
            </p:cNvSpPr>
            <p:nvPr/>
          </p:nvSpPr>
          <p:spPr bwMode="auto">
            <a:xfrm>
              <a:off x="1225974" y="3224107"/>
              <a:ext cx="3585351" cy="83989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 err="1">
                  <a:solidFill>
                    <a:srgbClr val="000000"/>
                  </a:solidFill>
                  <a:latin typeface="Book Antiqua"/>
                </a:rPr>
                <a:t>Begin_Transaction</a:t>
              </a:r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, </a:t>
              </a:r>
            </a:p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Read, Write, Abort, EOT</a:t>
              </a:r>
            </a:p>
          </p:txBody>
        </p:sp>
        <p:sp>
          <p:nvSpPr>
            <p:cNvPr id="46085" name="Rectangle 5"/>
            <p:cNvSpPr>
              <a:spLocks noChangeArrowheads="1"/>
            </p:cNvSpPr>
            <p:nvPr/>
          </p:nvSpPr>
          <p:spPr bwMode="auto">
            <a:xfrm>
              <a:off x="9435254" y="3224107"/>
              <a:ext cx="2661919" cy="83989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Results &amp;</a:t>
              </a:r>
            </a:p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User Notifications</a:t>
              </a:r>
            </a:p>
          </p:txBody>
        </p:sp>
        <p:sp>
          <p:nvSpPr>
            <p:cNvPr id="46086" name="Rectangle 6"/>
            <p:cNvSpPr>
              <a:spLocks noChangeArrowheads="1"/>
            </p:cNvSpPr>
            <p:nvPr/>
          </p:nvSpPr>
          <p:spPr bwMode="auto">
            <a:xfrm>
              <a:off x="4139432" y="7017174"/>
              <a:ext cx="1714063" cy="83555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Scheduled</a:t>
              </a:r>
            </a:p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Operations</a:t>
              </a:r>
            </a:p>
          </p:txBody>
        </p:sp>
        <p:sp>
          <p:nvSpPr>
            <p:cNvPr id="46087" name="Rectangle 7"/>
            <p:cNvSpPr>
              <a:spLocks noChangeArrowheads="1"/>
            </p:cNvSpPr>
            <p:nvPr/>
          </p:nvSpPr>
          <p:spPr bwMode="auto">
            <a:xfrm>
              <a:off x="7276819" y="7191023"/>
              <a:ext cx="1237262" cy="49219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Results</a:t>
              </a:r>
            </a:p>
          </p:txBody>
        </p:sp>
        <p:sp>
          <p:nvSpPr>
            <p:cNvPr id="46088" name="Rectangle 8"/>
            <p:cNvSpPr>
              <a:spLocks noChangeArrowheads="1"/>
            </p:cNvSpPr>
            <p:nvPr/>
          </p:nvSpPr>
          <p:spPr bwMode="auto">
            <a:xfrm>
              <a:off x="7276819" y="5348677"/>
              <a:ext cx="1237262" cy="49219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Results</a:t>
              </a:r>
            </a:p>
          </p:txBody>
        </p:sp>
        <p:sp>
          <p:nvSpPr>
            <p:cNvPr id="46089" name="Rectangle 9"/>
            <p:cNvSpPr>
              <a:spLocks noChangeArrowheads="1"/>
            </p:cNvSpPr>
            <p:nvPr/>
          </p:nvSpPr>
          <p:spPr bwMode="auto">
            <a:xfrm>
              <a:off x="6502400" y="3004592"/>
              <a:ext cx="644616" cy="5893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b="1" dirty="0">
                  <a:solidFill>
                    <a:srgbClr val="000000"/>
                  </a:solidFill>
                  <a:latin typeface="Book Antiqua"/>
                </a:rPr>
                <a:t>…</a:t>
              </a:r>
            </a:p>
          </p:txBody>
        </p:sp>
        <p:sp>
          <p:nvSpPr>
            <p:cNvPr id="46090" name="Rectangle 10"/>
            <p:cNvSpPr>
              <a:spLocks noChangeArrowheads="1"/>
            </p:cNvSpPr>
            <p:nvPr/>
          </p:nvSpPr>
          <p:spPr bwMode="auto">
            <a:xfrm>
              <a:off x="4152055" y="5174827"/>
              <a:ext cx="1934915" cy="83989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Read, Write, </a:t>
              </a:r>
            </a:p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Abort, EOT</a:t>
              </a:r>
            </a:p>
          </p:txBody>
        </p:sp>
        <p:sp>
          <p:nvSpPr>
            <p:cNvPr id="46091" name="AutoShape 11"/>
            <p:cNvSpPr>
              <a:spLocks noChangeArrowheads="1"/>
            </p:cNvSpPr>
            <p:nvPr/>
          </p:nvSpPr>
          <p:spPr bwMode="auto">
            <a:xfrm>
              <a:off x="2914792" y="2371692"/>
              <a:ext cx="1923628" cy="848924"/>
            </a:xfrm>
            <a:prstGeom prst="roundRect">
              <a:avLst>
                <a:gd name="adj" fmla="val 41931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46092" name="Rectangle 12"/>
            <p:cNvSpPr>
              <a:spLocks noChangeArrowheads="1"/>
            </p:cNvSpPr>
            <p:nvPr/>
          </p:nvSpPr>
          <p:spPr bwMode="auto">
            <a:xfrm>
              <a:off x="2984783" y="2376208"/>
              <a:ext cx="1788161" cy="79699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300" b="1" dirty="0">
                  <a:latin typeface="Book Antiqua"/>
                </a:rPr>
                <a:t>User</a:t>
              </a:r>
            </a:p>
            <a:p>
              <a:pPr algn="ctr"/>
              <a:r>
                <a:rPr lang="en-US" sz="2300" b="1" dirty="0">
                  <a:latin typeface="Book Antiqua"/>
                </a:rPr>
                <a:t>Application </a:t>
              </a:r>
            </a:p>
          </p:txBody>
        </p:sp>
        <p:sp>
          <p:nvSpPr>
            <p:cNvPr id="46094" name="Rectangle 14"/>
            <p:cNvSpPr>
              <a:spLocks noChangeArrowheads="1"/>
            </p:cNvSpPr>
            <p:nvPr/>
          </p:nvSpPr>
          <p:spPr bwMode="auto">
            <a:xfrm>
              <a:off x="5820551" y="6111805"/>
              <a:ext cx="1905564" cy="821831"/>
            </a:xfrm>
            <a:prstGeom prst="rect">
              <a:avLst/>
            </a:prstGeom>
            <a:solidFill>
              <a:srgbClr val="FF8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46095" name="Rectangle 15"/>
            <p:cNvSpPr>
              <a:spLocks noChangeArrowheads="1"/>
            </p:cNvSpPr>
            <p:nvPr/>
          </p:nvSpPr>
          <p:spPr bwMode="auto">
            <a:xfrm>
              <a:off x="5820551" y="7972214"/>
              <a:ext cx="1905564" cy="1228231"/>
            </a:xfrm>
            <a:prstGeom prst="rect">
              <a:avLst/>
            </a:prstGeom>
            <a:solidFill>
              <a:srgbClr val="618FF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46096" name="Line 16"/>
            <p:cNvSpPr>
              <a:spLocks noChangeShapeType="1"/>
            </p:cNvSpPr>
            <p:nvPr/>
          </p:nvSpPr>
          <p:spPr bwMode="auto">
            <a:xfrm>
              <a:off x="6394027" y="5102578"/>
              <a:ext cx="0" cy="984391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triangl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46097" name="Line 17"/>
            <p:cNvSpPr>
              <a:spLocks noChangeShapeType="1"/>
            </p:cNvSpPr>
            <p:nvPr/>
          </p:nvSpPr>
          <p:spPr bwMode="auto">
            <a:xfrm flipV="1">
              <a:off x="7179733" y="5093547"/>
              <a:ext cx="0" cy="1002453"/>
            </a:xfrm>
            <a:prstGeom prst="line">
              <a:avLst/>
            </a:prstGeom>
            <a:noFill/>
            <a:ln w="19050" cmpd="sng">
              <a:solidFill>
                <a:schemeClr val="bg2"/>
              </a:solidFill>
              <a:round/>
              <a:headEnd/>
              <a:tailEnd type="triangl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46098" name="Line 18"/>
            <p:cNvSpPr>
              <a:spLocks noChangeShapeType="1"/>
            </p:cNvSpPr>
            <p:nvPr/>
          </p:nvSpPr>
          <p:spPr bwMode="auto">
            <a:xfrm>
              <a:off x="6394027" y="6944925"/>
              <a:ext cx="0" cy="984391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triangl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46099" name="Line 19"/>
            <p:cNvSpPr>
              <a:spLocks noChangeShapeType="1"/>
            </p:cNvSpPr>
            <p:nvPr/>
          </p:nvSpPr>
          <p:spPr bwMode="auto">
            <a:xfrm flipV="1">
              <a:off x="7152640" y="6962987"/>
              <a:ext cx="0" cy="1002453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 type="triangl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3585351" y="3220616"/>
              <a:ext cx="6348871" cy="626638"/>
              <a:chOff x="3585351" y="2871893"/>
              <a:chExt cx="6348871" cy="975361"/>
            </a:xfrm>
          </p:grpSpPr>
          <p:sp>
            <p:nvSpPr>
              <p:cNvPr id="46100" name="Line 20"/>
              <p:cNvSpPr>
                <a:spLocks noChangeShapeType="1"/>
              </p:cNvSpPr>
              <p:nvPr/>
            </p:nvSpPr>
            <p:spPr bwMode="auto">
              <a:xfrm flipV="1">
                <a:off x="7595164" y="2896730"/>
                <a:ext cx="2339058" cy="950524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 type="triangle" w="lg" len="lg"/>
              </a:ln>
              <a:effectLst/>
            </p:spPr>
            <p:txBody>
              <a:bodyPr wrap="none" lIns="130046" tIns="65023" rIns="130046" bIns="65023" anchor="ctr">
                <a:prstTxWarp prst="textNoShape">
                  <a:avLst/>
                </a:prstTxWarp>
              </a:bodyPr>
              <a:lstStyle/>
              <a:p>
                <a:endParaRPr lang="en-US" dirty="0">
                  <a:latin typeface="Book Antiqua"/>
                </a:endParaRPr>
              </a:p>
            </p:txBody>
          </p:sp>
          <p:sp>
            <p:nvSpPr>
              <p:cNvPr id="46101" name="Line 21"/>
              <p:cNvSpPr>
                <a:spLocks noChangeShapeType="1"/>
              </p:cNvSpPr>
              <p:nvPr/>
            </p:nvSpPr>
            <p:spPr bwMode="auto">
              <a:xfrm flipH="1">
                <a:off x="7125547" y="2876410"/>
                <a:ext cx="2429369" cy="961813"/>
              </a:xfrm>
              <a:prstGeom prst="line">
                <a:avLst/>
              </a:prstGeom>
              <a:noFill/>
              <a:ln w="19050">
                <a:solidFill>
                  <a:schemeClr val="hlink"/>
                </a:solidFill>
                <a:round/>
                <a:headEnd/>
                <a:tailEnd type="triangle" w="lg" len="lg"/>
              </a:ln>
              <a:effectLst/>
            </p:spPr>
            <p:txBody>
              <a:bodyPr wrap="none" lIns="130046" tIns="65023" rIns="130046" bIns="65023" anchor="ctr">
                <a:prstTxWarp prst="textNoShape">
                  <a:avLst/>
                </a:prstTxWarp>
              </a:bodyPr>
              <a:lstStyle/>
              <a:p>
                <a:endParaRPr lang="en-US" dirty="0">
                  <a:latin typeface="Book Antiqua"/>
                </a:endParaRPr>
              </a:p>
            </p:txBody>
          </p:sp>
          <p:sp>
            <p:nvSpPr>
              <p:cNvPr id="46102" name="Line 22"/>
              <p:cNvSpPr>
                <a:spLocks noChangeShapeType="1"/>
              </p:cNvSpPr>
              <p:nvPr/>
            </p:nvSpPr>
            <p:spPr bwMode="auto">
              <a:xfrm>
                <a:off x="3585351" y="2876410"/>
                <a:ext cx="2411307" cy="961813"/>
              </a:xfrm>
              <a:prstGeom prst="line">
                <a:avLst/>
              </a:prstGeom>
              <a:noFill/>
              <a:ln w="19050">
                <a:solidFill>
                  <a:schemeClr val="hlink"/>
                </a:solidFill>
                <a:round/>
                <a:headEnd/>
                <a:tailEnd type="triangle" w="lg" len="lg"/>
              </a:ln>
              <a:effectLst/>
            </p:spPr>
            <p:txBody>
              <a:bodyPr wrap="none" lIns="130046" tIns="65023" rIns="130046" bIns="65023" anchor="ctr">
                <a:prstTxWarp prst="textNoShape">
                  <a:avLst/>
                </a:prstTxWarp>
              </a:bodyPr>
              <a:lstStyle/>
              <a:p>
                <a:endParaRPr lang="en-US" dirty="0">
                  <a:latin typeface="Book Antiqua"/>
                </a:endParaRPr>
              </a:p>
            </p:txBody>
          </p:sp>
          <p:sp>
            <p:nvSpPr>
              <p:cNvPr id="46103" name="Line 23"/>
              <p:cNvSpPr>
                <a:spLocks noChangeShapeType="1"/>
              </p:cNvSpPr>
              <p:nvPr/>
            </p:nvSpPr>
            <p:spPr bwMode="auto">
              <a:xfrm flipH="1" flipV="1">
                <a:off x="4027875" y="2871893"/>
                <a:ext cx="2411307" cy="975359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 type="triangle" w="lg" len="lg"/>
              </a:ln>
              <a:effectLst/>
            </p:spPr>
            <p:txBody>
              <a:bodyPr wrap="none" lIns="130046" tIns="65023" rIns="130046" bIns="65023" anchor="ctr">
                <a:prstTxWarp prst="textNoShape">
                  <a:avLst/>
                </a:prstTxWarp>
              </a:bodyPr>
              <a:lstStyle/>
              <a:p>
                <a:endParaRPr lang="en-US" dirty="0">
                  <a:latin typeface="Book Antiqua"/>
                </a:endParaRPr>
              </a:p>
            </p:txBody>
          </p:sp>
        </p:grpSp>
        <p:sp>
          <p:nvSpPr>
            <p:cNvPr id="46104" name="AutoShape 24"/>
            <p:cNvSpPr>
              <a:spLocks noChangeArrowheads="1"/>
            </p:cNvSpPr>
            <p:nvPr/>
          </p:nvSpPr>
          <p:spPr bwMode="auto">
            <a:xfrm>
              <a:off x="8823398" y="2371692"/>
              <a:ext cx="1923626" cy="848924"/>
            </a:xfrm>
            <a:prstGeom prst="roundRect">
              <a:avLst>
                <a:gd name="adj" fmla="val 41931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46105" name="Rectangle 25"/>
            <p:cNvSpPr>
              <a:spLocks noChangeArrowheads="1"/>
            </p:cNvSpPr>
            <p:nvPr/>
          </p:nvSpPr>
          <p:spPr bwMode="auto">
            <a:xfrm>
              <a:off x="8893389" y="2376208"/>
              <a:ext cx="1788159" cy="79699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300" b="1" dirty="0">
                  <a:latin typeface="Book Antiqua"/>
                </a:rPr>
                <a:t>User</a:t>
              </a:r>
            </a:p>
            <a:p>
              <a:pPr algn="ctr"/>
              <a:r>
                <a:rPr lang="en-US" sz="2300" b="1" dirty="0">
                  <a:latin typeface="Book Antiqua"/>
                </a:rPr>
                <a:t>Application </a:t>
              </a:r>
            </a:p>
          </p:txBody>
        </p:sp>
        <p:sp>
          <p:nvSpPr>
            <p:cNvPr id="46109" name="Rectangle 29"/>
            <p:cNvSpPr>
              <a:spLocks noChangeArrowheads="1"/>
            </p:cNvSpPr>
            <p:nvPr/>
          </p:nvSpPr>
          <p:spPr bwMode="auto">
            <a:xfrm>
              <a:off x="5820551" y="3856285"/>
              <a:ext cx="1905564" cy="1228231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46110" name="Rectangle 30"/>
            <p:cNvSpPr>
              <a:spLocks noChangeArrowheads="1"/>
            </p:cNvSpPr>
            <p:nvPr/>
          </p:nvSpPr>
          <p:spPr bwMode="auto">
            <a:xfrm>
              <a:off x="5851684" y="3876606"/>
              <a:ext cx="1850074" cy="118949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300" b="1" dirty="0">
                  <a:solidFill>
                    <a:srgbClr val="000000"/>
                  </a:solidFill>
                  <a:latin typeface="Book Antiqua"/>
                </a:rPr>
                <a:t>Transaction</a:t>
              </a:r>
            </a:p>
            <a:p>
              <a:pPr algn="ctr"/>
              <a:r>
                <a:rPr lang="en-US" sz="2300" b="1" dirty="0">
                  <a:solidFill>
                    <a:srgbClr val="000000"/>
                  </a:solidFill>
                  <a:latin typeface="Book Antiqua"/>
                </a:rPr>
                <a:t>Manager</a:t>
              </a:r>
            </a:p>
            <a:p>
              <a:pPr algn="ctr"/>
              <a:r>
                <a:rPr lang="en-US" sz="2300" b="1" dirty="0">
                  <a:solidFill>
                    <a:srgbClr val="000000"/>
                  </a:solidFill>
                  <a:latin typeface="Book Antiqua"/>
                </a:rPr>
                <a:t>(TM)</a:t>
              </a:r>
            </a:p>
          </p:txBody>
        </p:sp>
        <p:sp>
          <p:nvSpPr>
            <p:cNvPr id="46111" name="Rectangle 31"/>
            <p:cNvSpPr>
              <a:spLocks noChangeArrowheads="1"/>
            </p:cNvSpPr>
            <p:nvPr/>
          </p:nvSpPr>
          <p:spPr bwMode="auto">
            <a:xfrm>
              <a:off x="5937955" y="6102774"/>
              <a:ext cx="1670756" cy="83989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300" b="1" dirty="0">
                  <a:solidFill>
                    <a:srgbClr val="000000"/>
                  </a:solidFill>
                  <a:latin typeface="Book Antiqua"/>
                </a:rPr>
                <a:t>Scheduler</a:t>
              </a:r>
            </a:p>
            <a:p>
              <a:pPr algn="ctr"/>
              <a:r>
                <a:rPr lang="en-US" sz="2300" b="1" dirty="0">
                  <a:solidFill>
                    <a:srgbClr val="000000"/>
                  </a:solidFill>
                  <a:latin typeface="Book Antiqua"/>
                </a:rPr>
                <a:t>(SC)</a:t>
              </a:r>
            </a:p>
          </p:txBody>
        </p:sp>
        <p:sp>
          <p:nvSpPr>
            <p:cNvPr id="46112" name="Rectangle 32"/>
            <p:cNvSpPr>
              <a:spLocks noChangeArrowheads="1"/>
            </p:cNvSpPr>
            <p:nvPr/>
          </p:nvSpPr>
          <p:spPr bwMode="auto">
            <a:xfrm>
              <a:off x="6023887" y="7992534"/>
              <a:ext cx="1505667" cy="118949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300" b="1" dirty="0">
                  <a:solidFill>
                    <a:srgbClr val="000000"/>
                  </a:solidFill>
                  <a:latin typeface="Book Antiqua"/>
                </a:rPr>
                <a:t>Recovery</a:t>
              </a:r>
            </a:p>
            <a:p>
              <a:pPr algn="ctr"/>
              <a:r>
                <a:rPr lang="en-US" sz="2300" b="1" dirty="0">
                  <a:solidFill>
                    <a:srgbClr val="000000"/>
                  </a:solidFill>
                  <a:latin typeface="Book Antiqua"/>
                </a:rPr>
                <a:t>Manager</a:t>
              </a:r>
            </a:p>
            <a:p>
              <a:pPr algn="ctr"/>
              <a:r>
                <a:rPr lang="en-US" sz="2300" b="1" dirty="0">
                  <a:solidFill>
                    <a:srgbClr val="000000"/>
                  </a:solidFill>
                  <a:latin typeface="Book Antiqua"/>
                </a:rPr>
                <a:t>(RM)</a:t>
              </a:r>
            </a:p>
          </p:txBody>
        </p:sp>
      </p:grpSp>
      <p:sp>
        <p:nvSpPr>
          <p:cNvPr id="30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472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232270" y="1318541"/>
            <a:ext cx="10094666" cy="1009586"/>
          </a:xfrm>
          <a:noFill/>
          <a:ln/>
        </p:spPr>
        <p:txBody>
          <a:bodyPr/>
          <a:lstStyle/>
          <a:p>
            <a:r>
              <a:rPr lang="en-US"/>
              <a:t>Distributed Transaction Execution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25737" y="3148608"/>
            <a:ext cx="11737304" cy="6408712"/>
            <a:chOff x="11290" y="2370242"/>
            <a:chExt cx="12891911" cy="6683022"/>
          </a:xfrm>
        </p:grpSpPr>
        <p:sp>
          <p:nvSpPr>
            <p:cNvPr id="48131" name="Rectangle 3"/>
            <p:cNvSpPr>
              <a:spLocks noChangeArrowheads="1"/>
            </p:cNvSpPr>
            <p:nvPr/>
          </p:nvSpPr>
          <p:spPr bwMode="auto">
            <a:xfrm>
              <a:off x="11290" y="3092731"/>
              <a:ext cx="2666435" cy="11875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 err="1">
                  <a:solidFill>
                    <a:srgbClr val="000000"/>
                  </a:solidFill>
                  <a:latin typeface="Book Antiqua"/>
                </a:rPr>
                <a:t>Begin_transaction</a:t>
              </a:r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,</a:t>
              </a:r>
            </a:p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Read, Write, EOT,</a:t>
              </a:r>
            </a:p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Abort</a:t>
              </a:r>
            </a:p>
          </p:txBody>
        </p:sp>
        <p:sp>
          <p:nvSpPr>
            <p:cNvPr id="48132" name="AutoShape 4"/>
            <p:cNvSpPr>
              <a:spLocks noChangeArrowheads="1"/>
            </p:cNvSpPr>
            <p:nvPr/>
          </p:nvSpPr>
          <p:spPr bwMode="auto">
            <a:xfrm>
              <a:off x="2126827" y="2370242"/>
              <a:ext cx="2438400" cy="668302"/>
            </a:xfrm>
            <a:prstGeom prst="roundRect">
              <a:avLst>
                <a:gd name="adj" fmla="val 33333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48133" name="Rectangle 5"/>
            <p:cNvSpPr>
              <a:spLocks noChangeArrowheads="1"/>
            </p:cNvSpPr>
            <p:nvPr/>
          </p:nvSpPr>
          <p:spPr bwMode="auto">
            <a:xfrm>
              <a:off x="2176498" y="2458295"/>
              <a:ext cx="2334542" cy="44478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User application</a:t>
              </a:r>
            </a:p>
          </p:txBody>
        </p:sp>
        <p:sp>
          <p:nvSpPr>
            <p:cNvPr id="48135" name="Rectangle 7"/>
            <p:cNvSpPr>
              <a:spLocks noChangeArrowheads="1"/>
            </p:cNvSpPr>
            <p:nvPr/>
          </p:nvSpPr>
          <p:spPr bwMode="auto">
            <a:xfrm>
              <a:off x="4064454" y="3038544"/>
              <a:ext cx="2557155" cy="83555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Results &amp;</a:t>
              </a:r>
            </a:p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User notifications</a:t>
              </a:r>
            </a:p>
          </p:txBody>
        </p:sp>
        <p:sp>
          <p:nvSpPr>
            <p:cNvPr id="48136" name="Oval 8"/>
            <p:cNvSpPr>
              <a:spLocks noChangeArrowheads="1"/>
            </p:cNvSpPr>
            <p:nvPr/>
          </p:nvSpPr>
          <p:spPr bwMode="auto">
            <a:xfrm>
              <a:off x="9760374" y="3264321"/>
              <a:ext cx="3142827" cy="1210169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48137" name="Rectangle 9"/>
            <p:cNvSpPr>
              <a:spLocks noChangeArrowheads="1"/>
            </p:cNvSpPr>
            <p:nvPr/>
          </p:nvSpPr>
          <p:spPr bwMode="auto">
            <a:xfrm>
              <a:off x="160303" y="5061513"/>
              <a:ext cx="1941689" cy="83989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Read, Write,</a:t>
              </a:r>
            </a:p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EOT, Abort</a:t>
              </a:r>
            </a:p>
          </p:txBody>
        </p:sp>
        <p:sp>
          <p:nvSpPr>
            <p:cNvPr id="48138" name="Line 10"/>
            <p:cNvSpPr>
              <a:spLocks noChangeShapeType="1"/>
            </p:cNvSpPr>
            <p:nvPr/>
          </p:nvSpPr>
          <p:spPr bwMode="auto">
            <a:xfrm>
              <a:off x="2763520" y="3047575"/>
              <a:ext cx="0" cy="109276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48139" name="Line 11"/>
            <p:cNvSpPr>
              <a:spLocks noChangeShapeType="1"/>
            </p:cNvSpPr>
            <p:nvPr/>
          </p:nvSpPr>
          <p:spPr bwMode="auto">
            <a:xfrm flipV="1">
              <a:off x="3901440" y="3029512"/>
              <a:ext cx="0" cy="1110827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48140" name="Rectangle 12"/>
            <p:cNvSpPr>
              <a:spLocks noChangeArrowheads="1"/>
            </p:cNvSpPr>
            <p:nvPr/>
          </p:nvSpPr>
          <p:spPr bwMode="auto">
            <a:xfrm>
              <a:off x="2126827" y="4167433"/>
              <a:ext cx="2438400" cy="8128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48141" name="Rectangle 13"/>
            <p:cNvSpPr>
              <a:spLocks noChangeArrowheads="1"/>
            </p:cNvSpPr>
            <p:nvPr/>
          </p:nvSpPr>
          <p:spPr bwMode="auto">
            <a:xfrm>
              <a:off x="2916269" y="4307415"/>
              <a:ext cx="859519" cy="5893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Book Antiqua"/>
                </a:rPr>
                <a:t>TM</a:t>
              </a:r>
            </a:p>
          </p:txBody>
        </p:sp>
        <p:sp>
          <p:nvSpPr>
            <p:cNvPr id="48142" name="Rectangle 14"/>
            <p:cNvSpPr>
              <a:spLocks noChangeArrowheads="1"/>
            </p:cNvSpPr>
            <p:nvPr/>
          </p:nvSpPr>
          <p:spPr bwMode="auto">
            <a:xfrm>
              <a:off x="2126827" y="6136215"/>
              <a:ext cx="2438400" cy="794738"/>
            </a:xfrm>
            <a:prstGeom prst="rect">
              <a:avLst/>
            </a:prstGeom>
            <a:solidFill>
              <a:srgbClr val="FF8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48143" name="Rectangle 15"/>
            <p:cNvSpPr>
              <a:spLocks noChangeArrowheads="1"/>
            </p:cNvSpPr>
            <p:nvPr/>
          </p:nvSpPr>
          <p:spPr bwMode="auto">
            <a:xfrm>
              <a:off x="3003565" y="6255878"/>
              <a:ext cx="734597" cy="5893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Book Antiqua"/>
                </a:rPr>
                <a:t>SC</a:t>
              </a:r>
            </a:p>
          </p:txBody>
        </p:sp>
        <p:sp>
          <p:nvSpPr>
            <p:cNvPr id="48144" name="Rectangle 16"/>
            <p:cNvSpPr>
              <a:spLocks noChangeArrowheads="1"/>
            </p:cNvSpPr>
            <p:nvPr/>
          </p:nvSpPr>
          <p:spPr bwMode="auto">
            <a:xfrm>
              <a:off x="2126827" y="8050810"/>
              <a:ext cx="2438400" cy="812800"/>
            </a:xfrm>
            <a:prstGeom prst="rect">
              <a:avLst/>
            </a:prstGeom>
            <a:solidFill>
              <a:srgbClr val="618FFD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48145" name="Rectangle 17"/>
            <p:cNvSpPr>
              <a:spLocks noChangeArrowheads="1"/>
            </p:cNvSpPr>
            <p:nvPr/>
          </p:nvSpPr>
          <p:spPr bwMode="auto">
            <a:xfrm>
              <a:off x="2905656" y="8190793"/>
              <a:ext cx="880746" cy="5893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Book Antiqua"/>
                </a:rPr>
                <a:t>RM</a:t>
              </a:r>
            </a:p>
          </p:txBody>
        </p:sp>
        <p:sp>
          <p:nvSpPr>
            <p:cNvPr id="48146" name="Line 18"/>
            <p:cNvSpPr>
              <a:spLocks noChangeShapeType="1"/>
            </p:cNvSpPr>
            <p:nvPr/>
          </p:nvSpPr>
          <p:spPr bwMode="auto">
            <a:xfrm>
              <a:off x="2736427" y="5025388"/>
              <a:ext cx="0" cy="109276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48147" name="Line 19"/>
            <p:cNvSpPr>
              <a:spLocks noChangeShapeType="1"/>
            </p:cNvSpPr>
            <p:nvPr/>
          </p:nvSpPr>
          <p:spPr bwMode="auto">
            <a:xfrm>
              <a:off x="2709333" y="6949015"/>
              <a:ext cx="0" cy="109276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48148" name="Line 20"/>
            <p:cNvSpPr>
              <a:spLocks noChangeShapeType="1"/>
            </p:cNvSpPr>
            <p:nvPr/>
          </p:nvSpPr>
          <p:spPr bwMode="auto">
            <a:xfrm flipV="1">
              <a:off x="3901440" y="5016357"/>
              <a:ext cx="0" cy="1110827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48149" name="Line 21"/>
            <p:cNvSpPr>
              <a:spLocks noChangeShapeType="1"/>
            </p:cNvSpPr>
            <p:nvPr/>
          </p:nvSpPr>
          <p:spPr bwMode="auto">
            <a:xfrm flipV="1">
              <a:off x="3901440" y="6930952"/>
              <a:ext cx="0" cy="1110827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48150" name="Line 22"/>
            <p:cNvSpPr>
              <a:spLocks noChangeShapeType="1"/>
            </p:cNvSpPr>
            <p:nvPr/>
          </p:nvSpPr>
          <p:spPr bwMode="auto">
            <a:xfrm>
              <a:off x="7098453" y="5025388"/>
              <a:ext cx="0" cy="109276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48151" name="Line 23"/>
            <p:cNvSpPr>
              <a:spLocks noChangeShapeType="1"/>
            </p:cNvSpPr>
            <p:nvPr/>
          </p:nvSpPr>
          <p:spPr bwMode="auto">
            <a:xfrm>
              <a:off x="7071360" y="6949015"/>
              <a:ext cx="0" cy="109276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48152" name="Line 24"/>
            <p:cNvSpPr>
              <a:spLocks noChangeShapeType="1"/>
            </p:cNvSpPr>
            <p:nvPr/>
          </p:nvSpPr>
          <p:spPr bwMode="auto">
            <a:xfrm flipV="1">
              <a:off x="8263467" y="5016357"/>
              <a:ext cx="0" cy="1110827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48153" name="Line 25"/>
            <p:cNvSpPr>
              <a:spLocks noChangeShapeType="1"/>
            </p:cNvSpPr>
            <p:nvPr/>
          </p:nvSpPr>
          <p:spPr bwMode="auto">
            <a:xfrm flipV="1">
              <a:off x="8263467" y="6930952"/>
              <a:ext cx="0" cy="1110827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48154" name="Rectangle 26"/>
            <p:cNvSpPr>
              <a:spLocks noChangeArrowheads="1"/>
            </p:cNvSpPr>
            <p:nvPr/>
          </p:nvSpPr>
          <p:spPr bwMode="auto">
            <a:xfrm>
              <a:off x="6488853" y="6136215"/>
              <a:ext cx="2438400" cy="794738"/>
            </a:xfrm>
            <a:prstGeom prst="rect">
              <a:avLst/>
            </a:prstGeom>
            <a:solidFill>
              <a:srgbClr val="FF8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48155" name="Rectangle 27"/>
            <p:cNvSpPr>
              <a:spLocks noChangeArrowheads="1"/>
            </p:cNvSpPr>
            <p:nvPr/>
          </p:nvSpPr>
          <p:spPr bwMode="auto">
            <a:xfrm>
              <a:off x="7365592" y="6255878"/>
              <a:ext cx="734597" cy="5893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Book Antiqua"/>
                </a:rPr>
                <a:t>SC</a:t>
              </a:r>
            </a:p>
          </p:txBody>
        </p:sp>
        <p:sp>
          <p:nvSpPr>
            <p:cNvPr id="48156" name="Rectangle 28"/>
            <p:cNvSpPr>
              <a:spLocks noChangeArrowheads="1"/>
            </p:cNvSpPr>
            <p:nvPr/>
          </p:nvSpPr>
          <p:spPr bwMode="auto">
            <a:xfrm>
              <a:off x="6488853" y="8050810"/>
              <a:ext cx="2438400" cy="812800"/>
            </a:xfrm>
            <a:prstGeom prst="rect">
              <a:avLst/>
            </a:prstGeom>
            <a:solidFill>
              <a:srgbClr val="618FFD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48157" name="Rectangle 29"/>
            <p:cNvSpPr>
              <a:spLocks noChangeArrowheads="1"/>
            </p:cNvSpPr>
            <p:nvPr/>
          </p:nvSpPr>
          <p:spPr bwMode="auto">
            <a:xfrm>
              <a:off x="7267682" y="8190793"/>
              <a:ext cx="880746" cy="5893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Book Antiqua"/>
                </a:rPr>
                <a:t>RM</a:t>
              </a:r>
            </a:p>
          </p:txBody>
        </p:sp>
        <p:sp>
          <p:nvSpPr>
            <p:cNvPr id="48158" name="Rectangle 30"/>
            <p:cNvSpPr>
              <a:spLocks noChangeArrowheads="1"/>
            </p:cNvSpPr>
            <p:nvPr/>
          </p:nvSpPr>
          <p:spPr bwMode="auto">
            <a:xfrm>
              <a:off x="6488853" y="4194526"/>
              <a:ext cx="2438400" cy="8128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48159" name="Rectangle 31"/>
            <p:cNvSpPr>
              <a:spLocks noChangeArrowheads="1"/>
            </p:cNvSpPr>
            <p:nvPr/>
          </p:nvSpPr>
          <p:spPr bwMode="auto">
            <a:xfrm>
              <a:off x="7278295" y="4334508"/>
              <a:ext cx="859519" cy="5893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Book Antiqua"/>
                </a:rPr>
                <a:t>TM</a:t>
              </a:r>
            </a:p>
          </p:txBody>
        </p:sp>
        <p:sp>
          <p:nvSpPr>
            <p:cNvPr id="48160" name="Line 32"/>
            <p:cNvSpPr>
              <a:spLocks noChangeShapeType="1"/>
            </p:cNvSpPr>
            <p:nvPr/>
          </p:nvSpPr>
          <p:spPr bwMode="auto">
            <a:xfrm>
              <a:off x="4578774" y="4564802"/>
              <a:ext cx="1896533" cy="1959751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triangle" w="med" len="med"/>
              <a:tailEnd type="triangl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48161" name="Line 33"/>
            <p:cNvSpPr>
              <a:spLocks noChangeShapeType="1"/>
            </p:cNvSpPr>
            <p:nvPr/>
          </p:nvSpPr>
          <p:spPr bwMode="auto">
            <a:xfrm flipH="1">
              <a:off x="4569742" y="4625763"/>
              <a:ext cx="1887502" cy="1907822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triangle" w="med" len="med"/>
              <a:tailEnd type="triangl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48162" name="Oval 34"/>
            <p:cNvSpPr>
              <a:spLocks noChangeArrowheads="1"/>
            </p:cNvSpPr>
            <p:nvPr/>
          </p:nvSpPr>
          <p:spPr bwMode="auto">
            <a:xfrm>
              <a:off x="9760374" y="4591895"/>
              <a:ext cx="3142827" cy="1210169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48163" name="Oval 35"/>
            <p:cNvSpPr>
              <a:spLocks noChangeArrowheads="1"/>
            </p:cNvSpPr>
            <p:nvPr/>
          </p:nvSpPr>
          <p:spPr bwMode="auto">
            <a:xfrm>
              <a:off x="9760374" y="5948820"/>
              <a:ext cx="3142827" cy="1210169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48164" name="Oval 36"/>
            <p:cNvSpPr>
              <a:spLocks noChangeArrowheads="1"/>
            </p:cNvSpPr>
            <p:nvPr/>
          </p:nvSpPr>
          <p:spPr bwMode="auto">
            <a:xfrm>
              <a:off x="9760374" y="7843095"/>
              <a:ext cx="3142827" cy="1210169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48165" name="Rectangle 37"/>
            <p:cNvSpPr>
              <a:spLocks noChangeArrowheads="1"/>
            </p:cNvSpPr>
            <p:nvPr/>
          </p:nvSpPr>
          <p:spPr bwMode="auto">
            <a:xfrm>
              <a:off x="10367716" y="7906312"/>
              <a:ext cx="1928142" cy="10859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128691" tIns="63217" rIns="128691" bIns="63217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2300" dirty="0">
                  <a:latin typeface="Book Antiqua"/>
                </a:rPr>
                <a:t>Local</a:t>
              </a:r>
            </a:p>
            <a:p>
              <a:pPr algn="ctr">
                <a:lnSpc>
                  <a:spcPct val="90000"/>
                </a:lnSpc>
              </a:pPr>
              <a:r>
                <a:rPr lang="en-US" sz="2300" dirty="0">
                  <a:latin typeface="Book Antiqua"/>
                </a:rPr>
                <a:t>Recovery</a:t>
              </a:r>
            </a:p>
            <a:p>
              <a:pPr algn="ctr">
                <a:lnSpc>
                  <a:spcPct val="90000"/>
                </a:lnSpc>
              </a:pPr>
              <a:r>
                <a:rPr lang="en-US" sz="2300" dirty="0">
                  <a:latin typeface="Book Antiqua"/>
                </a:rPr>
                <a:t>Protocol</a:t>
              </a:r>
            </a:p>
          </p:txBody>
        </p:sp>
        <p:sp>
          <p:nvSpPr>
            <p:cNvPr id="48166" name="Line 38"/>
            <p:cNvSpPr>
              <a:spLocks noChangeShapeType="1"/>
            </p:cNvSpPr>
            <p:nvPr/>
          </p:nvSpPr>
          <p:spPr bwMode="auto">
            <a:xfrm flipH="1">
              <a:off x="8940800" y="3914562"/>
              <a:ext cx="812800" cy="496711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48167" name="Line 39"/>
            <p:cNvSpPr>
              <a:spLocks noChangeShapeType="1"/>
            </p:cNvSpPr>
            <p:nvPr/>
          </p:nvSpPr>
          <p:spPr bwMode="auto">
            <a:xfrm flipH="1" flipV="1">
              <a:off x="8940800" y="4799610"/>
              <a:ext cx="812800" cy="40640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48168" name="Line 40"/>
            <p:cNvSpPr>
              <a:spLocks noChangeShapeType="1"/>
            </p:cNvSpPr>
            <p:nvPr/>
          </p:nvSpPr>
          <p:spPr bwMode="auto">
            <a:xfrm flipH="1">
              <a:off x="8940800" y="6533584"/>
              <a:ext cx="812800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48169" name="Line 41"/>
            <p:cNvSpPr>
              <a:spLocks noChangeShapeType="1"/>
            </p:cNvSpPr>
            <p:nvPr/>
          </p:nvSpPr>
          <p:spPr bwMode="auto">
            <a:xfrm>
              <a:off x="8949831" y="8484304"/>
              <a:ext cx="767644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triangle" w="lg" len="lg"/>
              <a:tailEnd type="non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48170" name="Rectangle 42"/>
            <p:cNvSpPr>
              <a:spLocks noChangeArrowheads="1"/>
            </p:cNvSpPr>
            <p:nvPr/>
          </p:nvSpPr>
          <p:spPr bwMode="auto">
            <a:xfrm>
              <a:off x="9824844" y="6012039"/>
              <a:ext cx="3016146" cy="108921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Distributed</a:t>
              </a:r>
            </a:p>
            <a:p>
              <a:pPr algn="ctr">
                <a:lnSpc>
                  <a:spcPct val="90000"/>
                </a:lnSpc>
              </a:pPr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Concurrency Control</a:t>
              </a:r>
            </a:p>
            <a:p>
              <a:pPr algn="ctr">
                <a:lnSpc>
                  <a:spcPct val="90000"/>
                </a:lnSpc>
              </a:pPr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Protocol</a:t>
              </a:r>
            </a:p>
          </p:txBody>
        </p:sp>
        <p:sp>
          <p:nvSpPr>
            <p:cNvPr id="48171" name="Rectangle 43"/>
            <p:cNvSpPr>
              <a:spLocks noChangeArrowheads="1"/>
            </p:cNvSpPr>
            <p:nvPr/>
          </p:nvSpPr>
          <p:spPr bwMode="auto">
            <a:xfrm>
              <a:off x="10185182" y="4777033"/>
              <a:ext cx="2295471" cy="83555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Replica Control</a:t>
              </a:r>
            </a:p>
            <a:p>
              <a:pPr algn="ctr"/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Protocol</a:t>
              </a:r>
            </a:p>
          </p:txBody>
        </p:sp>
        <p:sp>
          <p:nvSpPr>
            <p:cNvPr id="48172" name="Rectangle 44"/>
            <p:cNvSpPr>
              <a:spLocks noChangeArrowheads="1"/>
            </p:cNvSpPr>
            <p:nvPr/>
          </p:nvSpPr>
          <p:spPr bwMode="auto">
            <a:xfrm>
              <a:off x="9767148" y="3379470"/>
              <a:ext cx="3131538" cy="10859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Distributed</a:t>
              </a:r>
            </a:p>
            <a:p>
              <a:pPr algn="ctr">
                <a:lnSpc>
                  <a:spcPct val="90000"/>
                </a:lnSpc>
              </a:pPr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Transaction Execution</a:t>
              </a:r>
            </a:p>
            <a:p>
              <a:pPr algn="ctr">
                <a:lnSpc>
                  <a:spcPct val="90000"/>
                </a:lnSpc>
              </a:pPr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Model</a:t>
              </a:r>
            </a:p>
          </p:txBody>
        </p:sp>
      </p:grpSp>
      <p:sp>
        <p:nvSpPr>
          <p:cNvPr id="44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50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Transaction Example – </a:t>
            </a:r>
            <a:br>
              <a:rPr lang="en-US"/>
            </a:br>
            <a:r>
              <a:rPr lang="en-US"/>
              <a:t>A Simple SQL Query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80046" y="3940696"/>
            <a:ext cx="9962914" cy="4464496"/>
          </a:xfrm>
          <a:noFill/>
          <a:ln/>
        </p:spPr>
        <p:txBody>
          <a:bodyPr/>
          <a:lstStyle/>
          <a:p>
            <a:pPr>
              <a:lnSpc>
                <a:spcPct val="103000"/>
              </a:lnSpc>
              <a:spcBef>
                <a:spcPct val="52000"/>
              </a:spcBef>
              <a:buNone/>
              <a:tabLst>
                <a:tab pos="2763477" algn="l"/>
                <a:tab pos="4551609" algn="l"/>
              </a:tabLst>
            </a:pPr>
            <a:r>
              <a:rPr lang="en-US" b="1" dirty="0"/>
              <a:t>Transaction</a:t>
            </a:r>
            <a:r>
              <a:rPr lang="en-US" dirty="0"/>
              <a:t>   BUDGET_UPDATE</a:t>
            </a:r>
          </a:p>
          <a:p>
            <a:pPr>
              <a:lnSpc>
                <a:spcPct val="103000"/>
              </a:lnSpc>
              <a:spcBef>
                <a:spcPct val="52000"/>
              </a:spcBef>
              <a:buNone/>
              <a:tabLst>
                <a:tab pos="2763477" algn="l"/>
                <a:tab pos="4551609" algn="l"/>
              </a:tabLst>
            </a:pPr>
            <a:r>
              <a:rPr lang="en-US" b="1" dirty="0"/>
              <a:t>begin</a:t>
            </a:r>
          </a:p>
          <a:p>
            <a:pPr lvl="1">
              <a:lnSpc>
                <a:spcPct val="103000"/>
              </a:lnSpc>
              <a:spcBef>
                <a:spcPct val="52000"/>
              </a:spcBef>
              <a:buNone/>
              <a:tabLst>
                <a:tab pos="2763477" algn="l"/>
                <a:tab pos="4551609" algn="l"/>
              </a:tabLst>
            </a:pPr>
            <a:r>
              <a:rPr lang="en-US" dirty="0"/>
              <a:t>EXEC SQL	UPDATE	PROJ</a:t>
            </a:r>
          </a:p>
          <a:p>
            <a:pPr lvl="1">
              <a:lnSpc>
                <a:spcPct val="103000"/>
              </a:lnSpc>
              <a:spcBef>
                <a:spcPct val="10000"/>
              </a:spcBef>
              <a:buNone/>
              <a:tabLst>
                <a:tab pos="2763477" algn="l"/>
                <a:tab pos="4551609" algn="l"/>
              </a:tabLst>
            </a:pPr>
            <a:r>
              <a:rPr lang="en-US" dirty="0"/>
              <a:t>		SET 	BUDGET = </a:t>
            </a:r>
            <a:r>
              <a:rPr lang="en-US" dirty="0" smtClean="0"/>
              <a:t>BUDGET</a:t>
            </a:r>
            <a:r>
              <a:rPr lang="en-US" dirty="0" smtClean="0">
                <a:latin typeface="Symbol" charset="2"/>
              </a:rPr>
              <a:t>*</a:t>
            </a:r>
            <a:r>
              <a:rPr lang="en-US" dirty="0" smtClean="0"/>
              <a:t>1.1</a:t>
            </a:r>
            <a:endParaRPr lang="en-US" dirty="0"/>
          </a:p>
          <a:p>
            <a:pPr lvl="1">
              <a:lnSpc>
                <a:spcPct val="103000"/>
              </a:lnSpc>
              <a:spcBef>
                <a:spcPct val="10000"/>
              </a:spcBef>
              <a:buNone/>
              <a:tabLst>
                <a:tab pos="2763477" algn="l"/>
                <a:tab pos="4551609" algn="l"/>
              </a:tabLst>
            </a:pPr>
            <a:r>
              <a:rPr lang="en-US" dirty="0"/>
              <a:t>		WHERE	PNAME = “CAD/CAM”</a:t>
            </a:r>
          </a:p>
          <a:p>
            <a:pPr>
              <a:lnSpc>
                <a:spcPct val="103000"/>
              </a:lnSpc>
              <a:spcBef>
                <a:spcPct val="52000"/>
              </a:spcBef>
              <a:buNone/>
              <a:tabLst>
                <a:tab pos="2763477" algn="l"/>
                <a:tab pos="4551609" algn="l"/>
              </a:tabLst>
            </a:pPr>
            <a:r>
              <a:rPr lang="en-US" b="1" dirty="0"/>
              <a:t>end</a:t>
            </a:r>
            <a:r>
              <a:rPr lang="en-US" dirty="0"/>
              <a:t>.</a:t>
            </a: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195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Another Example Transaction</a:t>
            </a: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32270" y="3868688"/>
            <a:ext cx="10632582" cy="3773611"/>
          </a:xfrm>
          <a:noFill/>
          <a:ln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Consider an airline reservation example with the relations:</a:t>
            </a:r>
          </a:p>
          <a:p>
            <a:pPr marL="0" indent="0">
              <a:buNone/>
            </a:pPr>
            <a:endParaRPr lang="en-US" sz="2800" dirty="0"/>
          </a:p>
          <a:p>
            <a:pPr marL="975345" lvl="1" indent="-325115">
              <a:buNone/>
            </a:pPr>
            <a:r>
              <a:rPr lang="en-US" sz="2400" b="1" dirty="0" smtClean="0"/>
              <a:t>FLIGHT</a:t>
            </a:r>
            <a:r>
              <a:rPr lang="en-US" sz="2400" dirty="0" smtClean="0"/>
              <a:t> (</a:t>
            </a:r>
            <a:r>
              <a:rPr lang="en-US" sz="2400" u="sng" dirty="0"/>
              <a:t>FNO, DATE</a:t>
            </a:r>
            <a:r>
              <a:rPr lang="en-US" sz="2400" dirty="0"/>
              <a:t>, SRC, DEST, STSOLD, CAP)</a:t>
            </a:r>
          </a:p>
          <a:p>
            <a:pPr marL="975345" lvl="1" indent="-325115">
              <a:buNone/>
            </a:pPr>
            <a:r>
              <a:rPr lang="en-US" sz="2400" b="1" dirty="0" smtClean="0"/>
              <a:t>CUST</a:t>
            </a:r>
            <a:r>
              <a:rPr lang="en-US" sz="2400" dirty="0" smtClean="0"/>
              <a:t> (</a:t>
            </a:r>
            <a:r>
              <a:rPr lang="en-US" sz="2400" u="sng" dirty="0"/>
              <a:t>CNAME</a:t>
            </a:r>
            <a:r>
              <a:rPr lang="en-US" sz="2400" dirty="0"/>
              <a:t>, ADDR, BAL)</a:t>
            </a:r>
          </a:p>
          <a:p>
            <a:pPr marL="975345" lvl="1" indent="-325115">
              <a:buNone/>
            </a:pPr>
            <a:r>
              <a:rPr lang="en-US" sz="2400" b="1" dirty="0" smtClean="0"/>
              <a:t>FC</a:t>
            </a:r>
            <a:r>
              <a:rPr lang="en-US" sz="2400" dirty="0" smtClean="0"/>
              <a:t> (</a:t>
            </a:r>
            <a:r>
              <a:rPr lang="en-US" sz="2400" u="sng" dirty="0"/>
              <a:t>FNO, DATE, CNAME</a:t>
            </a:r>
            <a:r>
              <a:rPr lang="en-US" sz="2400" dirty="0" smtClean="0"/>
              <a:t>, SPECIAL</a:t>
            </a:r>
            <a:r>
              <a:rPr lang="en-US" sz="2400" dirty="0"/>
              <a:t>)</a:t>
            </a: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585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>
              <a:spcBef>
                <a:spcPct val="5000"/>
              </a:spcBef>
            </a:pPr>
            <a:r>
              <a:rPr lang="en-US"/>
              <a:t>Example Transaction – SQL Version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13768" y="3580656"/>
            <a:ext cx="11649075" cy="5635625"/>
          </a:xfrm>
          <a:noFill/>
          <a:ln/>
        </p:spPr>
        <p:txBody>
          <a:bodyPr/>
          <a:lstStyle/>
          <a:p>
            <a:pPr>
              <a:lnSpc>
                <a:spcPct val="87000"/>
              </a:lnSpc>
              <a:spcBef>
                <a:spcPts val="600"/>
              </a:spcBef>
              <a:buNone/>
              <a:tabLst>
                <a:tab pos="2519641" algn="l"/>
                <a:tab pos="2844756" algn="l"/>
                <a:tab pos="4714166" algn="l"/>
              </a:tabLst>
            </a:pPr>
            <a:r>
              <a:rPr lang="en-US" sz="2600" b="1" dirty="0" err="1"/>
              <a:t>Begin_transaction</a:t>
            </a:r>
            <a:r>
              <a:rPr lang="en-US" sz="2600" dirty="0"/>
              <a:t> Reservation</a:t>
            </a:r>
          </a:p>
          <a:p>
            <a:pPr>
              <a:lnSpc>
                <a:spcPct val="87000"/>
              </a:lnSpc>
              <a:spcBef>
                <a:spcPts val="600"/>
              </a:spcBef>
              <a:buNone/>
              <a:tabLst>
                <a:tab pos="2519641" algn="l"/>
                <a:tab pos="2844756" algn="l"/>
                <a:tab pos="4714166" algn="l"/>
              </a:tabLst>
            </a:pPr>
            <a:r>
              <a:rPr lang="en-US" sz="2600" b="1" dirty="0"/>
              <a:t>begin</a:t>
            </a:r>
            <a:endParaRPr lang="en-US" sz="2600" dirty="0"/>
          </a:p>
          <a:p>
            <a:pPr marL="975345" lvl="1" indent="-325115">
              <a:lnSpc>
                <a:spcPct val="87000"/>
              </a:lnSpc>
              <a:spcBef>
                <a:spcPts val="600"/>
              </a:spcBef>
              <a:buNone/>
              <a:tabLst>
                <a:tab pos="2519641" algn="l"/>
                <a:tab pos="2844756" algn="l"/>
                <a:tab pos="4714166" algn="l"/>
              </a:tabLst>
            </a:pPr>
            <a:r>
              <a:rPr lang="en-US" b="1" dirty="0" smtClean="0"/>
              <a:t>Input </a:t>
            </a:r>
            <a:r>
              <a:rPr lang="en-US" dirty="0" smtClean="0"/>
              <a:t>(</a:t>
            </a:r>
            <a:r>
              <a:rPr lang="en-US" dirty="0" err="1"/>
              <a:t>flight_no</a:t>
            </a:r>
            <a:r>
              <a:rPr lang="en-US" dirty="0"/>
              <a:t>, date, </a:t>
            </a:r>
            <a:r>
              <a:rPr lang="en-US" dirty="0" err="1"/>
              <a:t>customer_name</a:t>
            </a:r>
            <a:r>
              <a:rPr lang="en-US" dirty="0"/>
              <a:t>);</a:t>
            </a:r>
          </a:p>
          <a:p>
            <a:pPr marL="975345" lvl="1" indent="-325115">
              <a:spcBef>
                <a:spcPts val="600"/>
              </a:spcBef>
              <a:buNone/>
              <a:tabLst>
                <a:tab pos="2519641" algn="l"/>
                <a:tab pos="2844756" algn="l"/>
                <a:tab pos="4714166" algn="l"/>
              </a:tabLst>
            </a:pPr>
            <a:r>
              <a:rPr lang="en-US" dirty="0"/>
              <a:t>EXEC SQL	UPDATE	FLIGHT</a:t>
            </a:r>
          </a:p>
          <a:p>
            <a:pPr lvl="2">
              <a:lnSpc>
                <a:spcPct val="87000"/>
              </a:lnSpc>
              <a:spcBef>
                <a:spcPts val="600"/>
              </a:spcBef>
              <a:buNone/>
              <a:tabLst>
                <a:tab pos="2519641" algn="l"/>
                <a:tab pos="2844756" algn="l"/>
                <a:tab pos="4714166" algn="l"/>
              </a:tabLst>
            </a:pPr>
            <a:r>
              <a:rPr lang="en-US" sz="2800" dirty="0"/>
              <a:t>			</a:t>
            </a:r>
            <a:r>
              <a:rPr lang="en-US" sz="2800" dirty="0">
                <a:solidFill>
                  <a:srgbClr val="C00000"/>
                </a:solidFill>
              </a:rPr>
              <a:t>SET	STSOLD = STSOLD + 1</a:t>
            </a:r>
          </a:p>
          <a:p>
            <a:pPr lvl="2">
              <a:lnSpc>
                <a:spcPct val="87000"/>
              </a:lnSpc>
              <a:spcBef>
                <a:spcPts val="600"/>
              </a:spcBef>
              <a:buNone/>
              <a:tabLst>
                <a:tab pos="2519641" algn="l"/>
                <a:tab pos="2844756" algn="l"/>
                <a:tab pos="4714166" algn="l"/>
              </a:tabLst>
            </a:pPr>
            <a:r>
              <a:rPr lang="en-US" sz="2800" dirty="0"/>
              <a:t>			WHERE	FNO = </a:t>
            </a:r>
            <a:r>
              <a:rPr lang="en-US" sz="2800" dirty="0" err="1"/>
              <a:t>flight_no</a:t>
            </a:r>
            <a:r>
              <a:rPr lang="en-US" sz="2800" dirty="0"/>
              <a:t> AND DATE = date;</a:t>
            </a:r>
          </a:p>
          <a:p>
            <a:pPr marL="975345" lvl="1" indent="-325115">
              <a:spcBef>
                <a:spcPts val="600"/>
              </a:spcBef>
              <a:buNone/>
              <a:tabLst>
                <a:tab pos="2519641" algn="l"/>
                <a:tab pos="2844756" algn="l"/>
                <a:tab pos="4714166" algn="l"/>
              </a:tabLst>
            </a:pPr>
            <a:r>
              <a:rPr lang="en-US" dirty="0"/>
              <a:t>EXEC SQL	INSERT</a:t>
            </a:r>
          </a:p>
          <a:p>
            <a:pPr lvl="2">
              <a:lnSpc>
                <a:spcPct val="87000"/>
              </a:lnSpc>
              <a:spcBef>
                <a:spcPts val="600"/>
              </a:spcBef>
              <a:buNone/>
              <a:tabLst>
                <a:tab pos="2519641" algn="l"/>
                <a:tab pos="2844756" algn="l"/>
                <a:tab pos="4714166" algn="l"/>
              </a:tabLst>
            </a:pPr>
            <a:r>
              <a:rPr lang="en-US" sz="2800" dirty="0"/>
              <a:t>			INTO	FC(FNO, DATE, CNAME, SPECIAL);</a:t>
            </a:r>
          </a:p>
          <a:p>
            <a:pPr lvl="2">
              <a:lnSpc>
                <a:spcPct val="87000"/>
              </a:lnSpc>
              <a:spcBef>
                <a:spcPts val="600"/>
              </a:spcBef>
              <a:buNone/>
              <a:tabLst>
                <a:tab pos="2519641" algn="l"/>
                <a:tab pos="2844756" algn="l"/>
                <a:tab pos="4714166" algn="l"/>
              </a:tabLst>
            </a:pPr>
            <a:r>
              <a:rPr lang="en-US" sz="2800" dirty="0"/>
              <a:t>			VALUES	(</a:t>
            </a:r>
            <a:r>
              <a:rPr lang="en-US" sz="2800" dirty="0" err="1"/>
              <a:t>flight_no</a:t>
            </a:r>
            <a:r>
              <a:rPr lang="en-US" sz="2800" dirty="0"/>
              <a:t>, date, </a:t>
            </a:r>
            <a:r>
              <a:rPr lang="en-US" sz="2800" dirty="0" err="1"/>
              <a:t>customer_name</a:t>
            </a:r>
            <a:r>
              <a:rPr lang="en-US" sz="2800" dirty="0"/>
              <a:t>, </a:t>
            </a:r>
            <a:r>
              <a:rPr lang="en-US" sz="2800" b="1" dirty="0"/>
              <a:t>null</a:t>
            </a:r>
            <a:r>
              <a:rPr lang="en-US" sz="2800" dirty="0"/>
              <a:t>);</a:t>
            </a:r>
          </a:p>
          <a:p>
            <a:pPr marL="975345" lvl="1" indent="-325115">
              <a:lnSpc>
                <a:spcPct val="87000"/>
              </a:lnSpc>
              <a:spcBef>
                <a:spcPts val="600"/>
              </a:spcBef>
              <a:buNone/>
              <a:tabLst>
                <a:tab pos="2519641" algn="l"/>
                <a:tab pos="2844756" algn="l"/>
                <a:tab pos="4714166" algn="l"/>
              </a:tabLst>
            </a:pPr>
            <a:r>
              <a:rPr lang="en-US" b="1" dirty="0" smtClean="0"/>
              <a:t>Output </a:t>
            </a:r>
            <a:r>
              <a:rPr lang="en-US" dirty="0" smtClean="0"/>
              <a:t>(“</a:t>
            </a:r>
            <a:r>
              <a:rPr lang="en-US" dirty="0"/>
              <a:t>reservation completed”)</a:t>
            </a:r>
            <a:endParaRPr lang="en-US" sz="2300" b="1" dirty="0"/>
          </a:p>
          <a:p>
            <a:pPr>
              <a:lnSpc>
                <a:spcPct val="87000"/>
              </a:lnSpc>
              <a:spcBef>
                <a:spcPts val="600"/>
              </a:spcBef>
              <a:buNone/>
              <a:tabLst>
                <a:tab pos="2519641" algn="l"/>
                <a:tab pos="2844756" algn="l"/>
                <a:tab pos="4714166" algn="l"/>
              </a:tabLst>
            </a:pPr>
            <a:r>
              <a:rPr lang="en-US" sz="2600" b="1" dirty="0"/>
              <a:t>end</a:t>
            </a:r>
            <a:r>
              <a:rPr lang="en-US" sz="2600" dirty="0"/>
              <a:t> . {Reservation}</a:t>
            </a: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625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957784" y="1269957"/>
            <a:ext cx="9962914" cy="1374595"/>
          </a:xfrm>
          <a:noFill/>
          <a:ln/>
        </p:spPr>
        <p:txBody>
          <a:bodyPr/>
          <a:lstStyle/>
          <a:p>
            <a:pPr>
              <a:spcBef>
                <a:spcPct val="5000"/>
              </a:spcBef>
            </a:pPr>
            <a:r>
              <a:rPr lang="en-US" dirty="0"/>
              <a:t>Termination of </a:t>
            </a:r>
            <a:r>
              <a:rPr lang="en-US" dirty="0" smtClean="0"/>
              <a:t>Transactions</a:t>
            </a:r>
            <a:br>
              <a:rPr lang="en-US" dirty="0" smtClean="0"/>
            </a:br>
            <a:r>
              <a:rPr lang="en-US" dirty="0" smtClean="0"/>
              <a:t>-- Abort vs Commit</a:t>
            </a:r>
            <a:endParaRPr lang="en-US" dirty="0"/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29342" y="3540195"/>
            <a:ext cx="10816771" cy="5021298"/>
          </a:xfrm>
        </p:spPr>
        <p:txBody>
          <a:bodyPr/>
          <a:lstStyle/>
          <a:p>
            <a:r>
              <a:rPr lang="en-US" b="1" dirty="0" smtClean="0"/>
              <a:t>Abort: </a:t>
            </a:r>
          </a:p>
          <a:p>
            <a:pPr lvl="1">
              <a:buFontTx/>
              <a:buChar char="-"/>
            </a:pPr>
            <a:r>
              <a:rPr lang="en-US" sz="2800" dirty="0"/>
              <a:t>The transaction terminates.</a:t>
            </a:r>
          </a:p>
          <a:p>
            <a:pPr lvl="1">
              <a:buFontTx/>
              <a:buChar char="-"/>
            </a:pPr>
            <a:r>
              <a:rPr lang="en-US" sz="2800" dirty="0"/>
              <a:t>All executed actions are </a:t>
            </a:r>
            <a:r>
              <a:rPr lang="en-US" sz="2800" i="1" dirty="0"/>
              <a:t>undone</a:t>
            </a:r>
            <a:r>
              <a:rPr lang="en-US" sz="2800" dirty="0"/>
              <a:t> (</a:t>
            </a:r>
            <a:r>
              <a:rPr lang="en-US" sz="2800" i="1" dirty="0"/>
              <a:t>rollback</a:t>
            </a:r>
            <a:r>
              <a:rPr lang="en-US" sz="2800" dirty="0"/>
              <a:t>).</a:t>
            </a:r>
          </a:p>
          <a:p>
            <a:pPr lvl="1">
              <a:buFontTx/>
              <a:buChar char="-"/>
            </a:pPr>
            <a:r>
              <a:rPr lang="en-US" sz="2800" dirty="0"/>
              <a:t>Reasons? Cannot complete; deadlock</a:t>
            </a:r>
          </a:p>
          <a:p>
            <a:r>
              <a:rPr lang="en-US" b="1" dirty="0" smtClean="0"/>
              <a:t>Commit: </a:t>
            </a:r>
          </a:p>
          <a:p>
            <a:pPr lvl="1">
              <a:buFontTx/>
              <a:buChar char="-"/>
            </a:pPr>
            <a:r>
              <a:rPr lang="en-US" sz="2800" dirty="0" smtClean="0"/>
              <a:t>Tells the DBMS that the effects of that transaction should be visible to other transactions.</a:t>
            </a:r>
          </a:p>
          <a:p>
            <a:pPr lvl="1">
              <a:buFontTx/>
              <a:buChar char="-"/>
            </a:pPr>
            <a:r>
              <a:rPr lang="en-US" sz="2800" dirty="0" smtClean="0"/>
              <a:t>A “point of no return”: The results of that transaction cannot be undone.</a:t>
            </a:r>
          </a:p>
          <a:p>
            <a:pPr lvl="1">
              <a:buFontTx/>
              <a:buChar char="-"/>
            </a:pPr>
            <a:endParaRPr lang="en-US" sz="2800" dirty="0"/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89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957784" y="1269957"/>
            <a:ext cx="9962914" cy="1374595"/>
          </a:xfrm>
          <a:noFill/>
          <a:ln/>
        </p:spPr>
        <p:txBody>
          <a:bodyPr/>
          <a:lstStyle/>
          <a:p>
            <a:pPr>
              <a:spcBef>
                <a:spcPct val="5000"/>
              </a:spcBef>
            </a:pPr>
            <a:r>
              <a:rPr lang="en-US" dirty="0"/>
              <a:t>Termination of </a:t>
            </a:r>
            <a:r>
              <a:rPr lang="en-US" dirty="0" smtClean="0"/>
              <a:t>Transactions</a:t>
            </a:r>
            <a:br>
              <a:rPr lang="en-US" dirty="0" smtClean="0"/>
            </a:br>
            <a:r>
              <a:rPr lang="en-US" sz="4000" dirty="0" smtClean="0"/>
              <a:t>-- Abort vs Commit</a:t>
            </a:r>
            <a:endParaRPr lang="en-US" sz="4000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56640" y="3220616"/>
            <a:ext cx="10702344" cy="6552728"/>
          </a:xfrm>
          <a:noFill/>
          <a:ln/>
        </p:spPr>
        <p:txBody>
          <a:bodyPr/>
          <a:lstStyle/>
          <a:p>
            <a:pPr>
              <a:lnSpc>
                <a:spcPct val="87000"/>
              </a:lnSpc>
              <a:spcBef>
                <a:spcPct val="0"/>
              </a:spcBef>
              <a:buNone/>
              <a:tabLst>
                <a:tab pos="2600919" algn="l"/>
                <a:tab pos="3251149" algn="l"/>
                <a:tab pos="4714166" algn="l"/>
              </a:tabLst>
            </a:pPr>
            <a:r>
              <a:rPr lang="en-US" sz="2600" b="1" dirty="0" err="1"/>
              <a:t>Begin_transaction</a:t>
            </a:r>
            <a:r>
              <a:rPr lang="en-US" sz="2600" dirty="0"/>
              <a:t> Reservation</a:t>
            </a:r>
          </a:p>
          <a:p>
            <a:pPr>
              <a:lnSpc>
                <a:spcPct val="87000"/>
              </a:lnSpc>
              <a:spcBef>
                <a:spcPct val="0"/>
              </a:spcBef>
              <a:buNone/>
              <a:tabLst>
                <a:tab pos="2600919" algn="l"/>
                <a:tab pos="3251149" algn="l"/>
                <a:tab pos="4714166" algn="l"/>
              </a:tabLst>
            </a:pPr>
            <a:r>
              <a:rPr lang="en-US" sz="2600" b="1" dirty="0"/>
              <a:t>begin</a:t>
            </a:r>
            <a:endParaRPr lang="en-US" sz="2600" dirty="0"/>
          </a:p>
          <a:p>
            <a:pPr marL="894066" lvl="1" indent="-325115">
              <a:lnSpc>
                <a:spcPct val="87000"/>
              </a:lnSpc>
              <a:spcBef>
                <a:spcPct val="0"/>
              </a:spcBef>
              <a:buNone/>
              <a:tabLst>
                <a:tab pos="2600919" algn="l"/>
                <a:tab pos="3251149" algn="l"/>
                <a:tab pos="4714166" algn="l"/>
              </a:tabLst>
            </a:pPr>
            <a:r>
              <a:rPr lang="en-US" b="1" dirty="0" smtClean="0"/>
              <a:t>Input </a:t>
            </a:r>
            <a:r>
              <a:rPr lang="en-US" dirty="0" smtClean="0"/>
              <a:t>(</a:t>
            </a:r>
            <a:r>
              <a:rPr lang="en-US" dirty="0" err="1"/>
              <a:t>flight_no</a:t>
            </a:r>
            <a:r>
              <a:rPr lang="en-US" dirty="0"/>
              <a:t>, date, </a:t>
            </a:r>
            <a:r>
              <a:rPr lang="en-US" dirty="0" err="1"/>
              <a:t>customer_name</a:t>
            </a:r>
            <a:r>
              <a:rPr lang="en-US" dirty="0"/>
              <a:t>);</a:t>
            </a:r>
          </a:p>
          <a:p>
            <a:pPr marL="894066" lvl="1" indent="-325115">
              <a:lnSpc>
                <a:spcPct val="87000"/>
              </a:lnSpc>
              <a:spcBef>
                <a:spcPct val="0"/>
              </a:spcBef>
              <a:buNone/>
              <a:tabLst>
                <a:tab pos="2600919" algn="l"/>
                <a:tab pos="3251149" algn="l"/>
                <a:tab pos="4714166" algn="l"/>
              </a:tabLst>
            </a:pPr>
            <a:r>
              <a:rPr lang="en-US" dirty="0"/>
              <a:t>EXEC SQL	SELECT 	STSOLD</a:t>
            </a:r>
            <a:r>
              <a:rPr lang="en-US" dirty="0" smtClean="0"/>
              <a:t>, CAP</a:t>
            </a:r>
            <a:endParaRPr lang="en-US" dirty="0"/>
          </a:p>
          <a:p>
            <a:pPr marL="1381738" lvl="2">
              <a:lnSpc>
                <a:spcPct val="87000"/>
              </a:lnSpc>
              <a:spcBef>
                <a:spcPct val="0"/>
              </a:spcBef>
              <a:buNone/>
              <a:tabLst>
                <a:tab pos="2600919" algn="l"/>
                <a:tab pos="3251149" algn="l"/>
                <a:tab pos="4714166" algn="l"/>
              </a:tabLst>
            </a:pPr>
            <a:r>
              <a:rPr lang="en-US" dirty="0"/>
              <a:t>		INTO	temp1</a:t>
            </a:r>
            <a:r>
              <a:rPr lang="en-US" dirty="0" smtClean="0"/>
              <a:t>, temp2</a:t>
            </a:r>
            <a:endParaRPr lang="en-US" dirty="0"/>
          </a:p>
          <a:p>
            <a:pPr marL="1381738" lvl="2">
              <a:lnSpc>
                <a:spcPct val="87000"/>
              </a:lnSpc>
              <a:spcBef>
                <a:spcPct val="0"/>
              </a:spcBef>
              <a:buNone/>
              <a:tabLst>
                <a:tab pos="2600919" algn="l"/>
                <a:tab pos="3251149" algn="l"/>
                <a:tab pos="4714166" algn="l"/>
              </a:tabLst>
            </a:pPr>
            <a:r>
              <a:rPr lang="en-US" dirty="0"/>
              <a:t>		FROM	FLIGHT</a:t>
            </a:r>
          </a:p>
          <a:p>
            <a:pPr marL="1381738" lvl="2">
              <a:lnSpc>
                <a:spcPct val="87000"/>
              </a:lnSpc>
              <a:spcBef>
                <a:spcPct val="0"/>
              </a:spcBef>
              <a:buNone/>
              <a:tabLst>
                <a:tab pos="2600919" algn="l"/>
                <a:tab pos="3251149" algn="l"/>
                <a:tab pos="4714166" algn="l"/>
              </a:tabLst>
            </a:pPr>
            <a:r>
              <a:rPr lang="en-US" dirty="0"/>
              <a:t>		WHERE	FNO = </a:t>
            </a:r>
            <a:r>
              <a:rPr lang="en-US" dirty="0" err="1"/>
              <a:t>flight_no</a:t>
            </a:r>
            <a:r>
              <a:rPr lang="en-US" dirty="0"/>
              <a:t> AND DATE =  date;</a:t>
            </a:r>
          </a:p>
          <a:p>
            <a:pPr marL="894066" lvl="1" indent="-325115">
              <a:lnSpc>
                <a:spcPct val="87000"/>
              </a:lnSpc>
              <a:spcBef>
                <a:spcPct val="0"/>
              </a:spcBef>
              <a:buNone/>
              <a:tabLst>
                <a:tab pos="2600919" algn="l"/>
                <a:tab pos="3251149" algn="l"/>
                <a:tab pos="4714166" algn="l"/>
              </a:tabLst>
            </a:pPr>
            <a:r>
              <a:rPr lang="en-US" b="1" dirty="0"/>
              <a:t>if</a:t>
            </a:r>
            <a:r>
              <a:rPr lang="en-US" dirty="0"/>
              <a:t> temp1 = temp2 </a:t>
            </a:r>
            <a:r>
              <a:rPr lang="en-US" b="1" dirty="0"/>
              <a:t>then</a:t>
            </a:r>
          </a:p>
          <a:p>
            <a:pPr marL="1381738" lvl="2">
              <a:lnSpc>
                <a:spcPct val="87000"/>
              </a:lnSpc>
              <a:spcBef>
                <a:spcPct val="0"/>
              </a:spcBef>
              <a:buNone/>
              <a:tabLst>
                <a:tab pos="2600919" algn="l"/>
                <a:tab pos="3251149" algn="l"/>
                <a:tab pos="4714166" algn="l"/>
              </a:tabLst>
            </a:pPr>
            <a:r>
              <a:rPr lang="en-US" b="1" dirty="0"/>
              <a:t>output</a:t>
            </a:r>
            <a:r>
              <a:rPr lang="en-US" dirty="0"/>
              <a:t>(“no free seats”);</a:t>
            </a:r>
          </a:p>
          <a:p>
            <a:pPr marL="1381738" lvl="2">
              <a:lnSpc>
                <a:spcPct val="87000"/>
              </a:lnSpc>
              <a:spcBef>
                <a:spcPct val="0"/>
              </a:spcBef>
              <a:buNone/>
              <a:tabLst>
                <a:tab pos="2600919" algn="l"/>
                <a:tab pos="3251149" algn="l"/>
                <a:tab pos="4714166" algn="l"/>
              </a:tabLst>
            </a:pPr>
            <a:r>
              <a:rPr lang="en-US" b="1" dirty="0">
                <a:solidFill>
                  <a:srgbClr val="FF0000"/>
                </a:solidFill>
              </a:rPr>
              <a:t>Abort</a:t>
            </a:r>
            <a:endParaRPr lang="en-US" dirty="0">
              <a:solidFill>
                <a:srgbClr val="FF0000"/>
              </a:solidFill>
            </a:endParaRPr>
          </a:p>
          <a:p>
            <a:pPr marL="894066" lvl="1" indent="-325115">
              <a:lnSpc>
                <a:spcPct val="87000"/>
              </a:lnSpc>
              <a:spcBef>
                <a:spcPct val="0"/>
              </a:spcBef>
              <a:buNone/>
              <a:tabLst>
                <a:tab pos="2600919" algn="l"/>
                <a:tab pos="3251149" algn="l"/>
                <a:tab pos="4714166" algn="l"/>
              </a:tabLst>
            </a:pPr>
            <a:r>
              <a:rPr lang="en-US" b="1" dirty="0"/>
              <a:t>else</a:t>
            </a:r>
            <a:r>
              <a:rPr lang="en-US" dirty="0"/>
              <a:t> </a:t>
            </a:r>
          </a:p>
          <a:p>
            <a:pPr marL="1381738" lvl="2">
              <a:lnSpc>
                <a:spcPct val="87000"/>
              </a:lnSpc>
              <a:spcBef>
                <a:spcPct val="0"/>
              </a:spcBef>
              <a:buNone/>
              <a:tabLst>
                <a:tab pos="2600919" algn="l"/>
                <a:tab pos="3251149" algn="l"/>
                <a:tab pos="4714166" algn="l"/>
              </a:tabLst>
            </a:pPr>
            <a:r>
              <a:rPr lang="en-US" dirty="0"/>
              <a:t>EXEC SQL	UPDATE	FLIGHT</a:t>
            </a:r>
          </a:p>
          <a:p>
            <a:pPr marL="1381738" lvl="2">
              <a:lnSpc>
                <a:spcPct val="87000"/>
              </a:lnSpc>
              <a:spcBef>
                <a:spcPct val="0"/>
              </a:spcBef>
              <a:buNone/>
              <a:tabLst>
                <a:tab pos="2600919" algn="l"/>
                <a:tab pos="3251149" algn="l"/>
                <a:tab pos="4714166" algn="l"/>
              </a:tabLst>
            </a:pPr>
            <a:r>
              <a:rPr lang="en-US" dirty="0"/>
              <a:t>			SET	STSOLD = STSOLD + 1</a:t>
            </a:r>
          </a:p>
          <a:p>
            <a:pPr marL="1381738" lvl="2">
              <a:lnSpc>
                <a:spcPct val="87000"/>
              </a:lnSpc>
              <a:spcBef>
                <a:spcPct val="0"/>
              </a:spcBef>
              <a:buNone/>
              <a:tabLst>
                <a:tab pos="2600919" algn="l"/>
                <a:tab pos="3251149" algn="l"/>
                <a:tab pos="4714166" algn="l"/>
              </a:tabLst>
            </a:pPr>
            <a:r>
              <a:rPr lang="en-US" dirty="0"/>
              <a:t>			WHERE	FNO = </a:t>
            </a:r>
            <a:r>
              <a:rPr lang="en-US" dirty="0" err="1"/>
              <a:t>flight_no</a:t>
            </a:r>
            <a:r>
              <a:rPr lang="en-US" dirty="0"/>
              <a:t> AND DATE = date;</a:t>
            </a:r>
          </a:p>
          <a:p>
            <a:pPr marL="1381738" lvl="2">
              <a:lnSpc>
                <a:spcPct val="87000"/>
              </a:lnSpc>
              <a:spcBef>
                <a:spcPct val="0"/>
              </a:spcBef>
              <a:buNone/>
              <a:tabLst>
                <a:tab pos="2600919" algn="l"/>
                <a:tab pos="3251149" algn="l"/>
                <a:tab pos="4714166" algn="l"/>
              </a:tabLst>
            </a:pPr>
            <a:r>
              <a:rPr lang="en-US" dirty="0"/>
              <a:t>EXEC SQL	INSERT</a:t>
            </a:r>
          </a:p>
          <a:p>
            <a:pPr marL="1381738" lvl="2">
              <a:lnSpc>
                <a:spcPct val="87000"/>
              </a:lnSpc>
              <a:spcBef>
                <a:spcPct val="0"/>
              </a:spcBef>
              <a:buNone/>
              <a:tabLst>
                <a:tab pos="2600919" algn="l"/>
                <a:tab pos="3251149" algn="l"/>
                <a:tab pos="4714166" algn="l"/>
              </a:tabLst>
            </a:pPr>
            <a:r>
              <a:rPr lang="en-US" dirty="0"/>
              <a:t>			INTO	</a:t>
            </a:r>
            <a:r>
              <a:rPr lang="en-US" dirty="0" smtClean="0"/>
              <a:t>FC (</a:t>
            </a:r>
            <a:r>
              <a:rPr lang="en-US" dirty="0"/>
              <a:t>FNO, DATE, CNAME, SPECIAL);</a:t>
            </a:r>
          </a:p>
          <a:p>
            <a:pPr marL="1381738" lvl="2">
              <a:lnSpc>
                <a:spcPct val="87000"/>
              </a:lnSpc>
              <a:spcBef>
                <a:spcPct val="0"/>
              </a:spcBef>
              <a:buNone/>
              <a:tabLst>
                <a:tab pos="2600919" algn="l"/>
                <a:tab pos="3251149" algn="l"/>
                <a:tab pos="4714166" algn="l"/>
              </a:tabLst>
            </a:pPr>
            <a:r>
              <a:rPr lang="en-US" dirty="0"/>
              <a:t>			VALUES	(</a:t>
            </a:r>
            <a:r>
              <a:rPr lang="en-US" dirty="0" err="1"/>
              <a:t>flight_no</a:t>
            </a:r>
            <a:r>
              <a:rPr lang="en-US" dirty="0"/>
              <a:t>, date, </a:t>
            </a:r>
            <a:r>
              <a:rPr lang="en-US" dirty="0" err="1"/>
              <a:t>customer_name</a:t>
            </a:r>
            <a:r>
              <a:rPr lang="en-US" dirty="0"/>
              <a:t>, </a:t>
            </a:r>
            <a:r>
              <a:rPr lang="en-US" b="1" dirty="0"/>
              <a:t>null</a:t>
            </a:r>
            <a:r>
              <a:rPr lang="en-US" dirty="0"/>
              <a:t>);</a:t>
            </a:r>
          </a:p>
          <a:p>
            <a:pPr marL="894066" lvl="1" indent="-325115">
              <a:lnSpc>
                <a:spcPct val="87000"/>
              </a:lnSpc>
              <a:spcBef>
                <a:spcPct val="0"/>
              </a:spcBef>
              <a:buNone/>
              <a:tabLst>
                <a:tab pos="2600919" algn="l"/>
                <a:tab pos="3251149" algn="l"/>
                <a:tab pos="4714166" algn="l"/>
              </a:tabLst>
            </a:pPr>
            <a:r>
              <a:rPr lang="en-US" dirty="0"/>
              <a:t>	</a:t>
            </a:r>
            <a:r>
              <a:rPr lang="en-US" b="1" dirty="0">
                <a:solidFill>
                  <a:srgbClr val="FF0000"/>
                </a:solidFill>
              </a:rPr>
              <a:t>Commit</a:t>
            </a:r>
            <a:endParaRPr lang="en-US" dirty="0">
              <a:solidFill>
                <a:srgbClr val="FF0000"/>
              </a:solidFill>
            </a:endParaRPr>
          </a:p>
          <a:p>
            <a:pPr marL="894066" lvl="1" indent="-325115">
              <a:lnSpc>
                <a:spcPct val="87000"/>
              </a:lnSpc>
              <a:spcBef>
                <a:spcPct val="0"/>
              </a:spcBef>
              <a:buNone/>
              <a:tabLst>
                <a:tab pos="2600919" algn="l"/>
                <a:tab pos="3251149" algn="l"/>
                <a:tab pos="4714166" algn="l"/>
              </a:tabLst>
            </a:pPr>
            <a:r>
              <a:rPr lang="en-US" b="1" dirty="0"/>
              <a:t>	output</a:t>
            </a:r>
            <a:r>
              <a:rPr lang="en-US" dirty="0"/>
              <a:t>(“reservation completed”)</a:t>
            </a:r>
          </a:p>
          <a:p>
            <a:pPr>
              <a:lnSpc>
                <a:spcPct val="87000"/>
              </a:lnSpc>
              <a:spcBef>
                <a:spcPct val="0"/>
              </a:spcBef>
              <a:buNone/>
              <a:tabLst>
                <a:tab pos="2600919" algn="l"/>
                <a:tab pos="3251149" algn="l"/>
                <a:tab pos="4714166" algn="l"/>
              </a:tabLst>
            </a:pPr>
            <a:r>
              <a:rPr lang="en-US" sz="2600" dirty="0"/>
              <a:t>	</a:t>
            </a:r>
            <a:r>
              <a:rPr lang="en-US" sz="2600" b="1" dirty="0" err="1"/>
              <a:t>endif</a:t>
            </a:r>
            <a:endParaRPr lang="en-US" sz="2600" b="1" dirty="0"/>
          </a:p>
          <a:p>
            <a:pPr>
              <a:lnSpc>
                <a:spcPct val="87000"/>
              </a:lnSpc>
              <a:spcBef>
                <a:spcPct val="0"/>
              </a:spcBef>
              <a:buNone/>
              <a:tabLst>
                <a:tab pos="2600919" algn="l"/>
                <a:tab pos="3251149" algn="l"/>
                <a:tab pos="4714166" algn="l"/>
              </a:tabLst>
            </a:pPr>
            <a:r>
              <a:rPr lang="en-US" sz="2600" b="1" dirty="0"/>
              <a:t>end</a:t>
            </a:r>
            <a:r>
              <a:rPr lang="en-US" sz="2600" dirty="0"/>
              <a:t> . {Reservation}</a:t>
            </a: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256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231602" y="1318540"/>
            <a:ext cx="9689096" cy="1009586"/>
          </a:xfrm>
          <a:noFill/>
          <a:ln/>
        </p:spPr>
        <p:txBody>
          <a:bodyPr/>
          <a:lstStyle/>
          <a:p>
            <a:r>
              <a:rPr lang="en-US" dirty="0" smtClean="0"/>
              <a:t>Characterization of Transactions</a:t>
            </a:r>
            <a:br>
              <a:rPr lang="en-US" dirty="0" smtClean="0"/>
            </a:br>
            <a:r>
              <a:rPr lang="en-US" dirty="0" smtClean="0"/>
              <a:t>(based on reads and writes)</a:t>
            </a: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203873" y="3298080"/>
            <a:ext cx="10842241" cy="2298800"/>
          </a:xfrm>
          <a:noFill/>
          <a:ln/>
        </p:spPr>
        <p:txBody>
          <a:bodyPr>
            <a:normAutofit/>
          </a:bodyPr>
          <a:lstStyle/>
          <a:p>
            <a:r>
              <a:rPr lang="en-US" sz="2800" b="1" dirty="0"/>
              <a:t>Read set (RS</a:t>
            </a:r>
            <a:r>
              <a:rPr lang="en-US" sz="2800" b="1" dirty="0" smtClean="0"/>
              <a:t>): </a:t>
            </a:r>
            <a:r>
              <a:rPr lang="en-US" sz="2400" dirty="0" smtClean="0"/>
              <a:t>The </a:t>
            </a:r>
            <a:r>
              <a:rPr lang="en-US" sz="2400" dirty="0"/>
              <a:t>set of data items that are read by a transaction</a:t>
            </a:r>
          </a:p>
          <a:p>
            <a:r>
              <a:rPr lang="en-US" sz="2800" b="1" dirty="0"/>
              <a:t>Write set (WS</a:t>
            </a:r>
            <a:r>
              <a:rPr lang="en-US" sz="2800" b="1" dirty="0" smtClean="0"/>
              <a:t>)</a:t>
            </a:r>
            <a:r>
              <a:rPr lang="en-US" sz="2800" dirty="0" smtClean="0"/>
              <a:t>: </a:t>
            </a:r>
            <a:r>
              <a:rPr lang="en-US" sz="2400" dirty="0" smtClean="0"/>
              <a:t>The </a:t>
            </a:r>
            <a:r>
              <a:rPr lang="en-US" sz="2400" dirty="0"/>
              <a:t>set of data items whose values are changed by this transaction</a:t>
            </a:r>
          </a:p>
          <a:p>
            <a:r>
              <a:rPr lang="en-US" sz="2800" b="1" dirty="0"/>
              <a:t>Base set (BS</a:t>
            </a:r>
            <a:r>
              <a:rPr lang="en-US" sz="2800" b="1" dirty="0" smtClean="0"/>
              <a:t>)</a:t>
            </a:r>
            <a:r>
              <a:rPr lang="en-US" sz="2800" dirty="0" smtClean="0"/>
              <a:t> = </a:t>
            </a:r>
            <a:r>
              <a:rPr lang="en-US" sz="2400" dirty="0" smtClean="0"/>
              <a:t>RS </a:t>
            </a:r>
            <a:r>
              <a:rPr lang="en-US" sz="2000" dirty="0">
                <a:sym typeface="Symbol" panose="05050102010706020507" pitchFamily="18" charset="2"/>
              </a:rPr>
              <a:t></a:t>
            </a:r>
            <a:r>
              <a:rPr lang="en-US" sz="2400" dirty="0" smtClean="0"/>
              <a:t> </a:t>
            </a:r>
            <a:r>
              <a:rPr lang="en-US" sz="2400" dirty="0"/>
              <a:t>WS</a:t>
            </a: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4591" y="5668888"/>
            <a:ext cx="9508329" cy="252028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3" name="TextBox 2"/>
          <p:cNvSpPr txBox="1"/>
          <p:nvPr/>
        </p:nvSpPr>
        <p:spPr>
          <a:xfrm>
            <a:off x="1674591" y="8477200"/>
            <a:ext cx="98683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Note: </a:t>
            </a:r>
            <a:r>
              <a:rPr lang="en-US" sz="2400" dirty="0" smtClean="0"/>
              <a:t>FLIGHT.FNO and FLIGHT.DATE should also be included in RS.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840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7526</TotalTime>
  <Pages>0</Pages>
  <Words>2355</Words>
  <Characters>0</Characters>
  <Application>Microsoft Office PowerPoint</Application>
  <PresentationFormat>Custom</PresentationFormat>
  <Lines>0</Lines>
  <Paragraphs>425</Paragraphs>
  <Slides>34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4" baseType="lpstr">
      <vt:lpstr>Monotype Sorts</vt:lpstr>
      <vt:lpstr>Palatino</vt:lpstr>
      <vt:lpstr>Arial</vt:lpstr>
      <vt:lpstr>Book Antiqua</vt:lpstr>
      <vt:lpstr>Calibri</vt:lpstr>
      <vt:lpstr>Century Gothic</vt:lpstr>
      <vt:lpstr>Symbol</vt:lpstr>
      <vt:lpstr>Wingdings</vt:lpstr>
      <vt:lpstr>Wingdings 3</vt:lpstr>
      <vt:lpstr>Ion Boardroom</vt:lpstr>
      <vt:lpstr>Outline</vt:lpstr>
      <vt:lpstr>Transaction</vt:lpstr>
      <vt:lpstr>Database consistency vs Transaction consistency</vt:lpstr>
      <vt:lpstr>Transaction Example –  A Simple SQL Query</vt:lpstr>
      <vt:lpstr>Another Example Transaction</vt:lpstr>
      <vt:lpstr>Example Transaction – SQL Version</vt:lpstr>
      <vt:lpstr>Termination of Transactions -- Abort vs Commit</vt:lpstr>
      <vt:lpstr>Termination of Transactions -- Abort vs Commit</vt:lpstr>
      <vt:lpstr>Characterization of Transactions (based on reads and writes)</vt:lpstr>
      <vt:lpstr>Formalization  of Transaction Concepts</vt:lpstr>
      <vt:lpstr>Example</vt:lpstr>
      <vt:lpstr>DAG Representation  of a transaction</vt:lpstr>
      <vt:lpstr>Example: the flight reservation</vt:lpstr>
      <vt:lpstr>Principles of Transactions</vt:lpstr>
      <vt:lpstr>Atomicity</vt:lpstr>
      <vt:lpstr>Consistency</vt:lpstr>
      <vt:lpstr>4 levels/degrees of Consistency</vt:lpstr>
      <vt:lpstr>Consistency Degrees (cont’d)</vt:lpstr>
      <vt:lpstr>Isolation</vt:lpstr>
      <vt:lpstr>Isolation Example</vt:lpstr>
      <vt:lpstr>SQL-92 Isolation Levels</vt:lpstr>
      <vt:lpstr>SQL-92 Isolation Levels (cont’d) -- based on the 3 phenomena</vt:lpstr>
      <vt:lpstr>Durability</vt:lpstr>
      <vt:lpstr>Characterization of  Transactions -- based on different criteria:</vt:lpstr>
      <vt:lpstr>Transaction Structure</vt:lpstr>
      <vt:lpstr>Nested Transactions</vt:lpstr>
      <vt:lpstr>Workflows -- “A collection of tasks organized to accomplish some business process.”  </vt:lpstr>
      <vt:lpstr>Workflow Example</vt:lpstr>
      <vt:lpstr>Transactions Provide…</vt:lpstr>
      <vt:lpstr>Transaction Processing Issues</vt:lpstr>
      <vt:lpstr>Transaction Processing Issues</vt:lpstr>
      <vt:lpstr>Architecture Revisited</vt:lpstr>
      <vt:lpstr>Centralized Transaction Execution</vt:lpstr>
      <vt:lpstr>Distributed Transaction Execution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Outline</dc:title>
  <dc:subject/>
  <dc:creator>Yang, T. Andrew</dc:creator>
  <cp:keywords/>
  <dc:description/>
  <cp:lastModifiedBy>andrew</cp:lastModifiedBy>
  <cp:revision>500</cp:revision>
  <dcterms:modified xsi:type="dcterms:W3CDTF">2020-04-21T16:45:30Z</dcterms:modified>
</cp:coreProperties>
</file>