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805" r:id="rId12"/>
  </p:sldMasterIdLst>
  <p:notesMasterIdLst>
    <p:notesMasterId r:id="rId59"/>
  </p:notesMasterIdLst>
  <p:sldIdLst>
    <p:sldId id="257" r:id="rId13"/>
    <p:sldId id="259" r:id="rId14"/>
    <p:sldId id="260" r:id="rId15"/>
    <p:sldId id="302" r:id="rId16"/>
    <p:sldId id="261" r:id="rId17"/>
    <p:sldId id="262" r:id="rId18"/>
    <p:sldId id="263" r:id="rId19"/>
    <p:sldId id="264" r:id="rId20"/>
    <p:sldId id="303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98" r:id="rId32"/>
    <p:sldId id="299" r:id="rId33"/>
    <p:sldId id="300" r:id="rId34"/>
    <p:sldId id="301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1A9"/>
    <a:srgbClr val="4A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9857" autoAdjust="0"/>
  </p:normalViewPr>
  <p:slideViewPr>
    <p:cSldViewPr>
      <p:cViewPr varScale="1">
        <p:scale>
          <a:sx n="60" d="100"/>
          <a:sy n="60" d="100"/>
        </p:scale>
        <p:origin x="1301" y="3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24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32.xml"/><Relationship Id="rId39" Type="http://schemas.openxmlformats.org/officeDocument/2006/relationships/slide" Target="slides/slide45.xml"/><Relationship Id="rId21" Type="http://schemas.openxmlformats.org/officeDocument/2006/relationships/slide" Target="slides/slide26.xml"/><Relationship Id="rId34" Type="http://schemas.openxmlformats.org/officeDocument/2006/relationships/slide" Target="slides/slide40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31.xml"/><Relationship Id="rId33" Type="http://schemas.openxmlformats.org/officeDocument/2006/relationships/slide" Target="slides/slide39.xml"/><Relationship Id="rId38" Type="http://schemas.openxmlformats.org/officeDocument/2006/relationships/slide" Target="slides/slide44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20" Type="http://schemas.openxmlformats.org/officeDocument/2006/relationships/slide" Target="slides/slide25.xml"/><Relationship Id="rId29" Type="http://schemas.openxmlformats.org/officeDocument/2006/relationships/slide" Target="slides/slide35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30.xml"/><Relationship Id="rId32" Type="http://schemas.openxmlformats.org/officeDocument/2006/relationships/slide" Target="slides/slide38.xml"/><Relationship Id="rId37" Type="http://schemas.openxmlformats.org/officeDocument/2006/relationships/slide" Target="slides/slide43.xml"/><Relationship Id="rId40" Type="http://schemas.openxmlformats.org/officeDocument/2006/relationships/slide" Target="slides/slide46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8.xml"/><Relationship Id="rId28" Type="http://schemas.openxmlformats.org/officeDocument/2006/relationships/slide" Target="slides/slide34.xml"/><Relationship Id="rId36" Type="http://schemas.openxmlformats.org/officeDocument/2006/relationships/slide" Target="slides/slide42.xml"/><Relationship Id="rId10" Type="http://schemas.openxmlformats.org/officeDocument/2006/relationships/slide" Target="slides/slide11.xml"/><Relationship Id="rId19" Type="http://schemas.openxmlformats.org/officeDocument/2006/relationships/slide" Target="slides/slide24.xml"/><Relationship Id="rId31" Type="http://schemas.openxmlformats.org/officeDocument/2006/relationships/slide" Target="slides/slide37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7.xml"/><Relationship Id="rId27" Type="http://schemas.openxmlformats.org/officeDocument/2006/relationships/slide" Target="slides/slide33.xml"/><Relationship Id="rId30" Type="http://schemas.openxmlformats.org/officeDocument/2006/relationships/slide" Target="slides/slide36.xml"/><Relationship Id="rId35" Type="http://schemas.openxmlformats.org/officeDocument/2006/relationships/slide" Target="slides/slide41.xml"/><Relationship Id="rId8" Type="http://schemas.openxmlformats.org/officeDocument/2006/relationships/slide" Target="slides/slide9.xml"/><Relationship Id="rId3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05AFFF79-1A24-41D9-8092-3A68E07DC279}" type="datetimeFigureOut">
              <a:rPr lang="fr-FR" smtClean="0"/>
              <a:pPr/>
              <a:t>17/10/2019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12A7CF19-0743-4A13-8FDB-1651668ABCF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56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7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4BEE10-C28D-F444-9256-6B2F5EE4C7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61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39504E-9DE5-354B-8400-AEDA8DB9C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299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CCDB8-1B01-814D-8D00-9B583EBA5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92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5F3484-453F-C54E-9B6C-E895D13F0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0096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A0654C-38F8-804A-AC9E-A187F26DCE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8650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FB848C-6132-A84E-A22C-C3435B696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640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3CD11B-6D31-7940-AE2A-29A7CFB05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341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C7562-2916-0142-94B6-FB5CA34763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564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2C04A3-1CAB-A741-BBA7-70F612175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427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1805F-9654-BD46-B2A7-117803BA2B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949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FFD4B-88A6-8B45-90F2-56A94F3CB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0007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31D22-7C1E-C147-9FAA-5E45DEF42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13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38872-F20F-2446-B1FA-D99240F9C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7175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D38B7F-8344-0D40-8EF1-3862A8DF4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2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775CAA-4AFC-DC44-8D5C-DCF80609D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36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973E5-7442-F145-AB15-60E558D7A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885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243DCD-C84D-0445-B3D7-8A972AED4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8620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A95CD1-F463-1542-BCB5-23E0572F6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442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CC9AB5-8FF0-EF41-9F61-5F12FB0F7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3732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402762-10AC-5D4B-B6F4-43056D5EE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667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D03A96-4872-6543-8AFD-1096345C9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8308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E9424A-0FF6-5240-8C28-D18651801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8488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3DA9B7-2107-7E4F-8645-73E42F5B8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150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F9654-861B-BE4F-8A8C-C0CAEB6651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359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F5DD54-8E1D-9E4E-B4A2-EAA4F6A41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090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2677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2677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D8D565-96DE-954E-B657-F0BFB8DF8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5146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71" y="3166583"/>
            <a:ext cx="8416255" cy="3627914"/>
          </a:xfrm>
        </p:spPr>
        <p:txBody>
          <a:bodyPr anchor="b"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71" y="6794496"/>
            <a:ext cx="8416255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663937" y="2600961"/>
            <a:ext cx="1408852" cy="32520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AF6029F-7377-45FC-9000-8E6882D69029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869274" y="4642714"/>
            <a:ext cx="5489486" cy="32520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266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02" y="1318540"/>
            <a:ext cx="9022111" cy="1009586"/>
          </a:xfrm>
        </p:spPr>
        <p:txBody>
          <a:bodyPr anchor="ctr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630-A8FD-4F15-B527-BAD73399A526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070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049" y="3210792"/>
            <a:ext cx="4395622" cy="4295600"/>
          </a:xfrm>
        </p:spPr>
        <p:txBody>
          <a:bodyPr anchor="ctr"/>
          <a:lstStyle>
            <a:lvl1pPr algn="l">
              <a:defRPr sz="455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0727" y="3210792"/>
            <a:ext cx="4384023" cy="4295600"/>
          </a:xfrm>
        </p:spPr>
        <p:txBody>
          <a:bodyPr anchor="ctr"/>
          <a:lstStyle>
            <a:lvl1pPr marL="0" indent="0" algn="l">
              <a:buNone/>
              <a:defRPr sz="2844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647-7370-411F-9F8D-2F9782913899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180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270" y="3540196"/>
            <a:ext cx="5172594" cy="502130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9937" y="3540200"/>
            <a:ext cx="5172594" cy="50212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1F8F-8E50-4C56-B8D3-FB77031EB78D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621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217" y="3540196"/>
            <a:ext cx="5167647" cy="1079879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270" y="4620075"/>
            <a:ext cx="5172594" cy="394142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9938" y="3540196"/>
            <a:ext cx="5172592" cy="107610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9937" y="4616299"/>
            <a:ext cx="5172594" cy="39451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BA32-CAE1-4CF7-9091-CA3EED642D99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964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B6ED-DA90-4ED4-AE57-92422FFF57A0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393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7C29-184C-42A0-9A70-578BB68CC8CC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307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2059094"/>
            <a:ext cx="3857906" cy="2127058"/>
          </a:xfrm>
        </p:spPr>
        <p:txBody>
          <a:bodyPr anchor="b"/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030" y="2059093"/>
            <a:ext cx="5166720" cy="6502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3" y="4390180"/>
            <a:ext cx="3857904" cy="4172375"/>
          </a:xfrm>
        </p:spPr>
        <p:txBody>
          <a:bodyPr/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9B40-52E9-42D6-BB14-49242A663AA7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38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CB8A46-561E-9C46-9DFF-DE881E54E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696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964644"/>
            <a:ext cx="4248304" cy="22397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026" y="1878471"/>
            <a:ext cx="3969567" cy="59966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389120"/>
            <a:ext cx="4248304" cy="3486009"/>
          </a:xfrm>
        </p:spPr>
        <p:txBody>
          <a:bodyPr>
            <a:normAutofit/>
          </a:bodyPr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E5DA-1410-4F9D-8248-A9BFA85C3300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110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7056290"/>
            <a:ext cx="9133517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2272" y="975360"/>
            <a:ext cx="9133517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0" y="7862318"/>
            <a:ext cx="9133517" cy="702168"/>
          </a:xfrm>
        </p:spPr>
        <p:txBody>
          <a:bodyPr>
            <a:normAutofit/>
          </a:bodyPr>
          <a:lstStyle>
            <a:lvl1pPr marL="0" indent="0">
              <a:buNone/>
              <a:defRPr sz="1707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45C9-82A1-40CF-8354-20AF9865F038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075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3518" cy="2407424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960745"/>
            <a:ext cx="9133518" cy="3607974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F89C-81E7-44C7-BD3C-275B91F73389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597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920790" y="926848"/>
            <a:ext cx="855596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10054284" y="4124860"/>
            <a:ext cx="880445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3" y="1318542"/>
            <a:ext cx="8761436" cy="4099099"/>
          </a:xfrm>
        </p:spPr>
        <p:txBody>
          <a:bodyPr anchor="ctr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73018" y="5417640"/>
            <a:ext cx="8030070" cy="473761"/>
          </a:xfrm>
        </p:spPr>
        <p:txBody>
          <a:bodyPr>
            <a:normAutofit/>
          </a:bodyPr>
          <a:lstStyle>
            <a:lvl1pPr marL="0" indent="0">
              <a:buNone/>
              <a:defRPr lang="en-US" sz="1991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7112272"/>
            <a:ext cx="9022113" cy="1437325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179B-EB08-450A-9A81-22C23DC1C9FA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952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2926080"/>
            <a:ext cx="9133518" cy="2980267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2" y="7146537"/>
            <a:ext cx="9133517" cy="1414956"/>
          </a:xfrm>
        </p:spPr>
        <p:txBody>
          <a:bodyPr anchor="t"/>
          <a:lstStyle>
            <a:lvl1pPr marL="0" indent="0" algn="l">
              <a:buNone/>
              <a:defRPr sz="2844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559C-CA3C-4B3F-8576-293B3807B099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095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5777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3540196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32270" y="4475967"/>
            <a:ext cx="3290214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3540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47603" y="4475967"/>
            <a:ext cx="3298017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77775" y="4475967"/>
            <a:ext cx="3294756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85554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2622-703A-4443-AD81-1961FBCE8A89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075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318542"/>
            <a:ext cx="9024370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5944314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49322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32269" y="6880083"/>
            <a:ext cx="3290214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378" y="5944313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53424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851378" y="6895230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5944314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687845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474513" y="6880083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679138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64E3-2AB4-4B8A-A544-128E4DEC01C2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177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39184" y="9085028"/>
            <a:ext cx="1408852" cy="325204"/>
          </a:xfrm>
        </p:spPr>
        <p:txBody>
          <a:bodyPr/>
          <a:lstStyle/>
          <a:p>
            <a:fld id="{851134C4-CE45-4C22-B7C9-95EDC97D7EB5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057" y="9085028"/>
            <a:ext cx="5489486" cy="32520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106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2971264" cy="9757579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90034" y="571968"/>
            <a:ext cx="6557248" cy="8609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847907" y="2511070"/>
            <a:ext cx="8527634" cy="4731462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3004800" cy="97536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2120" y="2059093"/>
            <a:ext cx="1583667" cy="65024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2694" y="2059093"/>
            <a:ext cx="6281865" cy="65024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1D34-6B3D-45D4-A328-48F8B354D1E1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5933" y="9053153"/>
            <a:ext cx="5489486" cy="32520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F809DB-D184-F249-A2FB-931AFD41E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79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458AFC-ABC7-BC4B-BF57-02A2BAB5F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348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2C9AE8-3CAC-0F4E-ADE6-36E7B1650A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497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6EC680-B2A4-FB4D-81DC-B9B95D630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2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944D4-2D04-6C43-AF08-EB82B6891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80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F4FFE-1C95-5049-BC81-073636EF1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619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9CA74D-6C18-D145-B192-057659BCC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346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2E6A67-5E79-2245-9872-F72824568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83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1F77FD-0C6C-1D48-9295-DFB741FB6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825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908800"/>
            <a:ext cx="3073400" cy="16002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908800"/>
            <a:ext cx="9067800" cy="16002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632CE0-D81F-5E4B-829E-026AD25E2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49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87482B-BE6D-ED43-9325-C585F5384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29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2D78D-0443-7547-91E9-D146A4038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560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A63134-53D5-2343-8564-4A4EB506A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56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FF316E-4796-394B-ACA9-6C6629697A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69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5BFDDC-83C4-C343-AE44-519A16582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58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CDC652-6158-C84B-9E42-8566CBB8C4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2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98B99B-877B-BC42-A56F-7AD90AEE2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28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8F4648-5D0A-9041-9D7A-AC273F141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244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96D625-5F87-DD4D-B272-F630100E9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7508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2EA784-DE0C-B246-9D34-46E6ABFF4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18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2640AD-21B4-B84D-80AB-6565C483FD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886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1930400"/>
            <a:ext cx="1454150" cy="51435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4210050" cy="51435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C724A2-7856-5D4F-9EB6-8437CFC50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0300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660549-5405-4743-A0FF-629ECC22F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351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0D1B1B-264F-924C-91BA-EBEA0D44F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71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F04281-95B3-194C-8E62-8211045C5F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924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163CA6-D1C7-9642-8E50-6860EE17D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0866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ECE17-90A4-0D4A-9E39-E7BF6A94D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0A29D1-5A94-D442-9D9A-20D4DDA80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517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9CA013-7E71-494B-863E-11AC7C918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6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88FC87-B6F8-904A-9C09-02EDB66BE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85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2A07B0-FE6D-D74A-91D5-2CD762FB1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720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C7DE1F-97BA-CA46-9084-4EECB3DF0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01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B5090-08BA-C846-8817-FB5E0C2BA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9664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390525"/>
            <a:ext cx="3073400" cy="891857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390525"/>
            <a:ext cx="9067800" cy="891857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9BDF4C-D254-2D4C-B4A7-4F32A4D930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888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C4B8FF-471E-F241-8AF3-AA6655DF1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58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4C8DEF-60FB-5341-8F58-B6DC1D0035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9478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2D54BE-95A5-8445-AB37-AE4B6BDFD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2515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90434B-828B-024C-93ED-0FD4C4035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850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43B2DE-296A-A948-ABE7-595443CA2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50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E54A1-05A9-5445-A118-6D991B214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210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41E7D0-2783-0E4B-9EA1-3F1FDFA95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4153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26C373-72A2-E644-97F9-66A461C72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2662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0741E7-582E-4A43-B8F1-9FAC3F9795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7000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13FF87-A8AB-F94A-9745-EEBDC6E4C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0574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47B6D4-513A-2547-ADCE-3011454916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533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8D2845-8EC9-5D47-B948-BE3217F2E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2303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79E84F-F43C-ED42-9341-A6CE5032A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14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D7FEA8-0F51-3E42-A795-68ACEDB40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660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283FB0-1B9E-0B46-9C24-7B01D463FF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606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965C4F-42A7-7849-9A95-DFF463CC3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1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818369-3219-6A44-BC88-523AA9DFE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2355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075A29-F351-094E-A93C-658E19AFD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1843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0D57EE-652A-7C4D-8502-AB6A367B3B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6851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23FF2-2C77-1743-88E0-99B723794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9042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EF0F4-D48A-9C4E-AE64-E14A4A6F99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375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B7412-2CDC-C646-AE18-277E614BF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523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2C8DEE-2D0E-AA42-AD3F-B929A45E2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437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297EAA-ABEC-BF4E-A199-2E62640F9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192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9A6BD2-6FBC-BE4B-BD11-2615E176E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523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27ACAD-666F-3E4C-8612-C1285E9E4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706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547B9A-23A3-9B4E-BFF5-61DC261E4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669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E4E61A-E2CD-354B-BD6F-3FB452046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144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B26A74-DCBA-1846-B311-21482EECF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323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9870F9-1B6F-9246-B69F-F72717E6C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750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3A116-C1A3-2F4E-9764-798D0778C2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5708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BACC65-79E8-274B-AC28-0626682BA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6138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EBD0D-C01D-DA4E-BCBF-C669F7C74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727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F0AA41-46B6-0E4C-BA22-C4EA47640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164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CF70A7-257A-E34E-8FD3-E0A1EB61E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4532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E0CE9A-3047-124D-A834-D8386FCF2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446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3CE946-9AF6-4946-8605-8DC5DDF4C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0904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AEF24F-F2B8-1840-818F-E436CDBAB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99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DF5EFC-2493-FB43-816A-B6F3C19CF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363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2CF0ED-C798-684B-AE75-90B10F561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189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76A60D-1CA9-F944-BF2A-FDD0D2228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0612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362B5F-6A83-9748-8CEB-2DC1F5386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1643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6B732D-809A-DE40-B580-15508D8BE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0376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2E4879-1431-8545-95E1-4D27BD83C9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374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92D3F-84E7-1D47-BFCB-DF4DB5FC9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36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833D5F-D110-5B42-846D-EDE2D5739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882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085AC4-BE4D-D046-A5F8-890C677F5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1522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359EAE-0552-744D-84DF-B1E6AA9442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542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1511E0-7C7E-3A4C-9C68-ABD85E595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43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917239-FC49-5942-8B7E-EBA1EF784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0854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6749A7-914D-EE43-9996-8B390CD15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702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55F67D-0EBC-B348-9D45-3360E21F86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708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78505A-7AD0-7C47-AFED-600B3A2FC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18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AA5113-2A5C-1741-BC7F-816F09ACA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526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52A37D-49A8-E14C-9068-614A972C9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1130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16E23-29CC-8241-A8B4-8DBCD9F51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7136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125C4B-1E83-C348-A109-BD89A031DB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066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A176AD-C6DF-094F-95A9-6F44824A2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0732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05DAAF-590F-4742-A78D-BC8BC9C35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8813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444500"/>
            <a:ext cx="1454150" cy="8864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4210050" cy="8864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B79B18-8FEA-5F40-88AF-55046A2C8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126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A3E233E8-6698-A346-B25E-A5013C545E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75F37172-CEB0-4745-BCB3-D0358C7CA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3317" name="Rectangle 5"/>
          <p:cNvSpPr>
            <a:spLocks/>
          </p:cNvSpPr>
          <p:nvPr/>
        </p:nvSpPr>
        <p:spPr bwMode="auto">
          <a:xfrm>
            <a:off x="425590" y="95342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Distributed DBMS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5571370" y="9534267"/>
            <a:ext cx="19001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@ M. T. Özsu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404813" y="9321800"/>
            <a:ext cx="12193587" cy="50800"/>
            <a:chOff x="0" y="0"/>
            <a:chExt cx="7680" cy="32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3322" name="Text Box 10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82500" y="9474200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B295316-976D-E649-99B3-47A3EDC3A1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32270" y="1318541"/>
            <a:ext cx="9024370" cy="100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43" y="3540195"/>
            <a:ext cx="9024370" cy="502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72542" y="9053153"/>
            <a:ext cx="1408852" cy="3252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80" b="1" i="0">
                <a:solidFill>
                  <a:schemeClr val="accent1"/>
                </a:solidFill>
              </a:defRPr>
            </a:lvl1pPr>
          </a:lstStyle>
          <a:p>
            <a:fld id="{A98D0227-50BA-49D4-87EC-12695BA27967}" type="datetime1">
              <a:rPr lang="en-US" smtClean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311" y="9053151"/>
            <a:ext cx="5489486" cy="325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8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2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hdr="0" ftr="0" dt="0"/>
  <p:txStyles>
    <p:titleStyle>
      <a:lvl1pPr algn="l" defTabSz="650230" rtl="0" eaLnBrk="1" latinLnBrk="0" hangingPunct="1">
        <a:spcBef>
          <a:spcPct val="0"/>
        </a:spcBef>
        <a:buNone/>
        <a:defRPr sz="4551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75345" indent="-403143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65483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55621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45758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80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4651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2750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53587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908800"/>
            <a:ext cx="12293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4102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608DE3A9-FD7A-B642-887D-773ACB237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1pPr>
      <a:lvl2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2pPr>
      <a:lvl3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3pPr>
      <a:lvl4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4pPr>
      <a:lvl5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410200"/>
            <a:ext cx="58166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930400"/>
            <a:ext cx="5816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406400" y="5270500"/>
            <a:ext cx="5689600" cy="50800"/>
            <a:chOff x="0" y="0"/>
            <a:chExt cx="3584" cy="32"/>
          </a:xfrm>
        </p:grpSpPr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512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EFFFE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2AE07ACE-F893-3F4E-998C-C44EF6B539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1pPr>
      <a:lvl2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2pPr>
      <a:lvl3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3pPr>
      <a:lvl4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4pPr>
      <a:lvl5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44500"/>
            <a:ext cx="12293600" cy="88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04813" y="9347200"/>
            <a:ext cx="12193587" cy="50800"/>
            <a:chOff x="0" y="0"/>
            <a:chExt cx="7680" cy="32"/>
          </a:xfrm>
        </p:grpSpPr>
        <p:sp>
          <p:nvSpPr>
            <p:cNvPr id="6147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149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D15D30D1-B43D-B346-92FF-BF7C4B87D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628900"/>
            <a:ext cx="122936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04813" y="4864100"/>
            <a:ext cx="12193587" cy="50800"/>
            <a:chOff x="0" y="0"/>
            <a:chExt cx="7680" cy="32"/>
          </a:xfrm>
        </p:grpSpPr>
        <p:sp>
          <p:nvSpPr>
            <p:cNvPr id="7171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717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472F327D-6A86-2641-98C1-53DB6CEAB7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8196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8198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13A05355-D0BA-124D-B21B-12D8991DF1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404813" y="9385300"/>
            <a:ext cx="12193587" cy="50800"/>
            <a:chOff x="0" y="0"/>
            <a:chExt cx="7680" cy="32"/>
          </a:xfrm>
        </p:grpSpPr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9225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025AAAB6-C066-5142-89C6-952D56FC4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024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9CFF26FA-D9D8-BB43-9CDA-4D79E1FA32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16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5816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06400" y="2565400"/>
            <a:ext cx="5689600" cy="50800"/>
            <a:chOff x="0" y="0"/>
            <a:chExt cx="3584" cy="32"/>
          </a:xfrm>
        </p:grpSpPr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1270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EFFFE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B09F51DE-F6F2-4B4B-BEC9-8FB11D13C6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885776" y="3220616"/>
            <a:ext cx="11017224" cy="6408712"/>
          </a:xfrm>
          <a:ln/>
        </p:spPr>
        <p:txBody>
          <a:bodyPr>
            <a:normAutofit fontScale="625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Distributed Database Design</a:t>
            </a:r>
          </a:p>
          <a:p>
            <a:r>
              <a:rPr lang="en-US" dirty="0"/>
              <a:t>Database Integration</a:t>
            </a:r>
          </a:p>
          <a:p>
            <a:r>
              <a:rPr lang="en-US" dirty="0">
                <a:solidFill>
                  <a:srgbClr val="1771A9"/>
                </a:solidFill>
              </a:rPr>
              <a:t>Semantic Data and Control</a:t>
            </a:r>
          </a:p>
          <a:p>
            <a:pPr lvl="1"/>
            <a:r>
              <a:rPr lang="en-US" dirty="0">
                <a:solidFill>
                  <a:srgbClr val="1771A9"/>
                </a:solidFill>
              </a:rPr>
              <a:t>View Management</a:t>
            </a:r>
          </a:p>
          <a:p>
            <a:pPr lvl="1"/>
            <a:r>
              <a:rPr lang="en-US" dirty="0">
                <a:solidFill>
                  <a:srgbClr val="1771A9"/>
                </a:solidFill>
              </a:rPr>
              <a:t>Data Security</a:t>
            </a:r>
          </a:p>
          <a:p>
            <a:pPr lvl="1"/>
            <a:r>
              <a:rPr lang="en-US" dirty="0">
                <a:solidFill>
                  <a:srgbClr val="1771A9"/>
                </a:solidFill>
              </a:rPr>
              <a:t>Semantic Integrity Control</a:t>
            </a:r>
          </a:p>
          <a:p>
            <a:r>
              <a:rPr lang="en-US" dirty="0"/>
              <a:t>Distributed Query Processing</a:t>
            </a:r>
          </a:p>
          <a:p>
            <a:r>
              <a:rPr lang="en-US" dirty="0"/>
              <a:t>Multidatabase Query Processing</a:t>
            </a:r>
          </a:p>
          <a:p>
            <a:r>
              <a:rPr lang="en-US" dirty="0"/>
              <a:t>Distributed Transaction Management</a:t>
            </a:r>
          </a:p>
          <a:p>
            <a:r>
              <a:rPr lang="en-US" dirty="0"/>
              <a:t>Data Replication</a:t>
            </a:r>
          </a:p>
          <a:p>
            <a:r>
              <a:rPr lang="en-US" dirty="0"/>
              <a:t>Parallel Database Systems</a:t>
            </a:r>
          </a:p>
          <a:p>
            <a:r>
              <a:rPr lang="en-US" dirty="0"/>
              <a:t>Distributed Object DBMS</a:t>
            </a:r>
          </a:p>
          <a:p>
            <a:r>
              <a:rPr lang="en-US" dirty="0"/>
              <a:t>Peer-to-Peer Data Management</a:t>
            </a:r>
          </a:p>
          <a:p>
            <a:r>
              <a:rPr lang="en-US" dirty="0"/>
              <a:t>Web Data Management </a:t>
            </a:r>
          </a:p>
          <a:p>
            <a:r>
              <a:rPr lang="en-US" dirty="0"/>
              <a:t>Current Issues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Management in DDBMS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Views might be derived from fragments.</a:t>
            </a:r>
          </a:p>
          <a:p>
            <a:pPr>
              <a:lnSpc>
                <a:spcPct val="100000"/>
              </a:lnSpc>
            </a:pPr>
            <a:r>
              <a:rPr lang="en-US" dirty="0"/>
              <a:t>View definition storage should be treated as database storage</a:t>
            </a:r>
          </a:p>
          <a:p>
            <a:pPr>
              <a:lnSpc>
                <a:spcPct val="100000"/>
              </a:lnSpc>
            </a:pPr>
            <a:r>
              <a:rPr lang="en-US" dirty="0"/>
              <a:t>Query modification results in a distributed query</a:t>
            </a:r>
          </a:p>
          <a:p>
            <a:pPr>
              <a:lnSpc>
                <a:spcPct val="100000"/>
              </a:lnSpc>
            </a:pPr>
            <a:r>
              <a:rPr lang="en-US" dirty="0"/>
              <a:t>View evaluations might be costly if base relations are distributed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materialized views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Materialized</a:t>
            </a:r>
            <a:r>
              <a:rPr lang="fr-FR" dirty="0"/>
              <a:t>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169601" cy="5153029"/>
          </a:xfrm>
        </p:spPr>
        <p:txBody>
          <a:bodyPr>
            <a:normAutofit/>
          </a:bodyPr>
          <a:lstStyle/>
          <a:p>
            <a:r>
              <a:rPr lang="en-US" dirty="0"/>
              <a:t>Origin: snapshot in the 1980’s</a:t>
            </a:r>
          </a:p>
          <a:p>
            <a:pPr lvl="1"/>
            <a:r>
              <a:rPr lang="en-US" dirty="0"/>
              <a:t>Static copy of the view, avoid view derivation for each query</a:t>
            </a:r>
          </a:p>
          <a:p>
            <a:pPr lvl="1"/>
            <a:r>
              <a:rPr lang="en-US" dirty="0"/>
              <a:t>But periodic </a:t>
            </a:r>
            <a:r>
              <a:rPr lang="en-US" dirty="0" err="1"/>
              <a:t>recomputing</a:t>
            </a:r>
            <a:r>
              <a:rPr lang="en-US" dirty="0"/>
              <a:t> of the view may be expensive</a:t>
            </a:r>
          </a:p>
          <a:p>
            <a:r>
              <a:rPr lang="en-US" dirty="0"/>
              <a:t>Actual version of a view</a:t>
            </a:r>
          </a:p>
          <a:p>
            <a:pPr lvl="1"/>
            <a:r>
              <a:rPr lang="en-US" dirty="0"/>
              <a:t>Stored as a database relation, possibly with indices</a:t>
            </a:r>
          </a:p>
          <a:p>
            <a:r>
              <a:rPr lang="en-US" dirty="0"/>
              <a:t>Used much in practice</a:t>
            </a:r>
          </a:p>
          <a:p>
            <a:pPr lvl="1"/>
            <a:r>
              <a:rPr lang="en-US" dirty="0"/>
              <a:t>DDBMS: No need to access remote, base relations</a:t>
            </a:r>
          </a:p>
          <a:p>
            <a:pPr lvl="1"/>
            <a:r>
              <a:rPr lang="en-US" dirty="0"/>
              <a:t>Data warehouse: to speed up OLAP</a:t>
            </a:r>
          </a:p>
          <a:p>
            <a:pPr lvl="2"/>
            <a:r>
              <a:rPr lang="en-US" dirty="0"/>
              <a:t>Use aggregate (SUM, COUNT, etc.) and GROUP BY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602" y="1318540"/>
            <a:ext cx="9689096" cy="1009586"/>
          </a:xfrm>
        </p:spPr>
        <p:txBody>
          <a:bodyPr/>
          <a:lstStyle/>
          <a:p>
            <a:r>
              <a:rPr lang="fr-FR" dirty="0" err="1"/>
              <a:t>Materialized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Maintenance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457634" cy="4864998"/>
          </a:xfrm>
        </p:spPr>
        <p:txBody>
          <a:bodyPr/>
          <a:lstStyle/>
          <a:p>
            <a:r>
              <a:rPr lang="en-US" u="sng" dirty="0"/>
              <a:t>Updating (refreshing) the view</a:t>
            </a:r>
            <a:r>
              <a:rPr lang="en-US" dirty="0"/>
              <a:t> to reflect changes to base data</a:t>
            </a:r>
          </a:p>
          <a:p>
            <a:pPr lvl="1"/>
            <a:r>
              <a:rPr lang="en-US" dirty="0"/>
              <a:t>Resembles data replication but there are differences</a:t>
            </a:r>
          </a:p>
          <a:p>
            <a:pPr lvl="2"/>
            <a:r>
              <a:rPr lang="en-US" dirty="0"/>
              <a:t>View expressions typically more complex</a:t>
            </a:r>
          </a:p>
          <a:p>
            <a:pPr lvl="2"/>
            <a:r>
              <a:rPr lang="en-US" dirty="0"/>
              <a:t>Replication configurations more general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View maintenance policy to specify:</a:t>
            </a:r>
          </a:p>
          <a:p>
            <a:pPr lvl="1"/>
            <a:r>
              <a:rPr lang="en-US" dirty="0"/>
              <a:t>When to refresh</a:t>
            </a:r>
          </a:p>
          <a:p>
            <a:pPr lvl="1"/>
            <a:r>
              <a:rPr lang="en-US" dirty="0"/>
              <a:t>How to refresh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When</a:t>
            </a:r>
            <a:r>
              <a:rPr lang="fr-FR" dirty="0"/>
              <a:t> to </a:t>
            </a:r>
            <a:r>
              <a:rPr lang="fr-FR" dirty="0" err="1"/>
              <a:t>Refresh</a:t>
            </a:r>
            <a:r>
              <a:rPr lang="fr-FR" dirty="0"/>
              <a:t> a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148608"/>
            <a:ext cx="10097593" cy="604867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Immediate</a:t>
            </a:r>
            <a:r>
              <a:rPr lang="en-US" dirty="0"/>
              <a:t> mode</a:t>
            </a:r>
          </a:p>
          <a:p>
            <a:pPr lvl="1"/>
            <a:r>
              <a:rPr lang="en-US" dirty="0"/>
              <a:t>As part of the </a:t>
            </a:r>
            <a:r>
              <a:rPr lang="en-US" u="sng" dirty="0"/>
              <a:t>updating transaction</a:t>
            </a:r>
            <a:r>
              <a:rPr lang="en-US" dirty="0"/>
              <a:t>, e.g. through 2PC</a:t>
            </a:r>
          </a:p>
          <a:p>
            <a:pPr lvl="1"/>
            <a:r>
              <a:rPr lang="en-US" dirty="0"/>
              <a:t>View always consistent with base data and fast queries</a:t>
            </a:r>
          </a:p>
          <a:p>
            <a:pPr lvl="1"/>
            <a:r>
              <a:rPr lang="en-US" dirty="0"/>
              <a:t>But increased transaction time to update base data</a:t>
            </a:r>
          </a:p>
          <a:p>
            <a:pPr marL="572202" lvl="1" indent="0">
              <a:buNone/>
            </a:pPr>
            <a:endParaRPr lang="en-US" dirty="0"/>
          </a:p>
          <a:p>
            <a:r>
              <a:rPr lang="en-US" b="1" dirty="0"/>
              <a:t>Deferred</a:t>
            </a:r>
            <a:r>
              <a:rPr lang="en-US" dirty="0"/>
              <a:t> mode (preferred in practice)</a:t>
            </a:r>
          </a:p>
          <a:p>
            <a:pPr lvl="1"/>
            <a:r>
              <a:rPr lang="en-US" dirty="0"/>
              <a:t>Through separate </a:t>
            </a:r>
            <a:r>
              <a:rPr lang="en-US" u="sng" dirty="0"/>
              <a:t>refresh transactions</a:t>
            </a:r>
          </a:p>
          <a:p>
            <a:pPr lvl="2"/>
            <a:r>
              <a:rPr lang="en-US" dirty="0"/>
              <a:t>No penalty on the updating transactions</a:t>
            </a:r>
          </a:p>
          <a:p>
            <a:pPr lvl="1"/>
            <a:r>
              <a:rPr lang="en-US" dirty="0"/>
              <a:t>Triggered at different times with different trade-offs</a:t>
            </a:r>
          </a:p>
          <a:p>
            <a:pPr lvl="2"/>
            <a:r>
              <a:rPr lang="en-US" u="sng" dirty="0"/>
              <a:t>Lazily</a:t>
            </a:r>
            <a:r>
              <a:rPr lang="en-US" dirty="0"/>
              <a:t>: just before evaluating a query on the view</a:t>
            </a:r>
          </a:p>
          <a:p>
            <a:pPr lvl="2"/>
            <a:r>
              <a:rPr lang="en-US" u="sng" dirty="0"/>
              <a:t>Periodically</a:t>
            </a:r>
            <a:r>
              <a:rPr lang="en-US" dirty="0"/>
              <a:t>: every hour, every day, etc.</a:t>
            </a:r>
          </a:p>
          <a:p>
            <a:pPr lvl="2"/>
            <a:r>
              <a:rPr lang="en-US" u="sng" dirty="0"/>
              <a:t>Forcedly</a:t>
            </a:r>
            <a:r>
              <a:rPr lang="en-US" dirty="0"/>
              <a:t>: after a number of predefined updates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Refresh a View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025585" cy="5153029"/>
          </a:xfrm>
        </p:spPr>
        <p:txBody>
          <a:bodyPr/>
          <a:lstStyle/>
          <a:p>
            <a:r>
              <a:rPr lang="en-US" b="1" dirty="0"/>
              <a:t>Full</a:t>
            </a:r>
            <a:r>
              <a:rPr lang="en-US" dirty="0"/>
              <a:t> computing from base data</a:t>
            </a:r>
          </a:p>
          <a:p>
            <a:pPr lvl="1"/>
            <a:r>
              <a:rPr lang="en-US" dirty="0"/>
              <a:t>Efficient if there has been many changes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b="1" dirty="0"/>
              <a:t>Incremental</a:t>
            </a:r>
            <a:r>
              <a:rPr lang="en-US" dirty="0"/>
              <a:t> computing by applying only the changes to the view</a:t>
            </a:r>
          </a:p>
          <a:p>
            <a:pPr lvl="1"/>
            <a:r>
              <a:rPr lang="en-US" dirty="0"/>
              <a:t>Better if a small subset has been changed</a:t>
            </a:r>
          </a:p>
          <a:p>
            <a:pPr lvl="1"/>
            <a:r>
              <a:rPr lang="en-US" dirty="0"/>
              <a:t>Uses </a:t>
            </a:r>
            <a:r>
              <a:rPr lang="en-US" u="sng" dirty="0"/>
              <a:t>differential relations</a:t>
            </a:r>
            <a:r>
              <a:rPr lang="en-US" dirty="0"/>
              <a:t> which reflect </a:t>
            </a:r>
            <a:r>
              <a:rPr lang="en-US" u="sng" dirty="0"/>
              <a:t>updated data</a:t>
            </a:r>
            <a:r>
              <a:rPr lang="en-US" dirty="0"/>
              <a:t> only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Differential Relations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457634" cy="5792812"/>
          </a:xfrm>
          <a:noFill/>
          <a:ln/>
        </p:spPr>
        <p:txBody>
          <a:bodyPr>
            <a:normAutofit/>
          </a:bodyPr>
          <a:lstStyle/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Given relation </a:t>
            </a:r>
            <a:r>
              <a:rPr lang="en-US" b="1" i="1" dirty="0"/>
              <a:t>R</a:t>
            </a:r>
            <a:r>
              <a:rPr lang="en-US" dirty="0"/>
              <a:t> and update </a:t>
            </a:r>
            <a:r>
              <a:rPr lang="en-US" b="1" i="1" dirty="0"/>
              <a:t>u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b="1" i="1" dirty="0"/>
              <a:t>R</a:t>
            </a:r>
            <a:r>
              <a:rPr lang="en-US" b="1" baseline="30000" dirty="0"/>
              <a:t>+</a:t>
            </a:r>
            <a:r>
              <a:rPr lang="en-US" b="1" dirty="0"/>
              <a:t>   </a:t>
            </a:r>
            <a:r>
              <a:rPr lang="en-US" dirty="0"/>
              <a:t>contains </a:t>
            </a:r>
            <a:r>
              <a:rPr lang="en-US" dirty="0" err="1"/>
              <a:t>tuples</a:t>
            </a:r>
            <a:r>
              <a:rPr lang="en-US" dirty="0"/>
              <a:t> inserted by </a:t>
            </a:r>
            <a:r>
              <a:rPr lang="en-US" i="1" dirty="0"/>
              <a:t>u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b="1" i="1" dirty="0"/>
              <a:t>R</a:t>
            </a:r>
            <a:r>
              <a:rPr lang="en-US" b="1" baseline="30000" dirty="0"/>
              <a:t>-</a:t>
            </a:r>
            <a:r>
              <a:rPr lang="en-US" dirty="0"/>
              <a:t>    contains </a:t>
            </a:r>
            <a:r>
              <a:rPr lang="en-US" dirty="0" err="1"/>
              <a:t>tuples</a:t>
            </a:r>
            <a:r>
              <a:rPr lang="en-US" dirty="0"/>
              <a:t> deleted by </a:t>
            </a:r>
            <a:r>
              <a:rPr lang="en-US" i="1" dirty="0"/>
              <a:t>u</a:t>
            </a:r>
            <a:endParaRPr lang="en-US" dirty="0"/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Type of </a:t>
            </a:r>
            <a:r>
              <a:rPr lang="en-US" i="1" dirty="0"/>
              <a:t>u: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insert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i="1" baseline="30000" dirty="0"/>
              <a:t>-</a:t>
            </a:r>
            <a:r>
              <a:rPr lang="en-US" dirty="0"/>
              <a:t>   empty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delete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 empty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modify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</a:t>
            </a:r>
            <a:r>
              <a:rPr lang="en-US" dirty="0">
                <a:latin typeface="Symbol" pitchFamily="18" charset="2"/>
                <a:sym typeface="Symbol"/>
              </a:rPr>
              <a:t></a:t>
            </a:r>
            <a:r>
              <a:rPr lang="en-US" dirty="0"/>
              <a:t> (</a:t>
            </a:r>
            <a:r>
              <a:rPr lang="en-US" i="1" dirty="0"/>
              <a:t>R – R</a:t>
            </a:r>
            <a:r>
              <a:rPr lang="en-US" baseline="30000" dirty="0"/>
              <a:t>-</a:t>
            </a:r>
            <a:r>
              <a:rPr lang="en-US" dirty="0"/>
              <a:t> )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endParaRPr lang="en-US" sz="1200" u="sng" dirty="0"/>
          </a:p>
          <a:p>
            <a:pPr>
              <a:buFont typeface="Wingdings" panose="05000000000000000000" pitchFamily="2" charset="2"/>
              <a:buChar char="q"/>
              <a:tabLst>
                <a:tab pos="1300460" algn="l"/>
                <a:tab pos="3007313" algn="l"/>
              </a:tabLst>
            </a:pPr>
            <a:r>
              <a:rPr lang="en-US" u="sng" dirty="0"/>
              <a:t>Refreshing a view</a:t>
            </a:r>
            <a:r>
              <a:rPr lang="en-US" dirty="0"/>
              <a:t> </a:t>
            </a:r>
            <a:r>
              <a:rPr lang="en-US" b="1" i="1" dirty="0"/>
              <a:t>V</a:t>
            </a:r>
            <a:r>
              <a:rPr lang="en-US" dirty="0"/>
              <a:t> is then done by computing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</a:t>
            </a:r>
            <a:r>
              <a:rPr lang="en-US" dirty="0"/>
              <a:t> (</a:t>
            </a:r>
            <a:r>
              <a:rPr lang="en-US" i="1" dirty="0"/>
              <a:t>V – V</a:t>
            </a:r>
            <a:r>
              <a:rPr lang="en-US" i="1" baseline="30000" dirty="0"/>
              <a:t>-</a:t>
            </a:r>
            <a:r>
              <a:rPr lang="en-US" dirty="0"/>
              <a:t> )</a:t>
            </a:r>
          </a:p>
          <a:p>
            <a:pPr>
              <a:buFont typeface="Wingdings" panose="05000000000000000000" pitchFamily="2" charset="2"/>
              <a:buChar char="q"/>
              <a:tabLst>
                <a:tab pos="1300460" algn="l"/>
                <a:tab pos="3007313" algn="l"/>
              </a:tabLst>
            </a:pPr>
            <a:r>
              <a:rPr lang="en-US" dirty="0"/>
              <a:t>Computing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baseline="30000" dirty="0"/>
              <a:t>-</a:t>
            </a:r>
            <a:r>
              <a:rPr lang="en-US" dirty="0"/>
              <a:t> may require accessing base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1101800" y="3364632"/>
            <a:ext cx="11065368" cy="6192688"/>
          </a:xfrm>
          <a:noFill/>
          <a:ln/>
        </p:spPr>
        <p:txBody>
          <a:bodyPr>
            <a:normAutofit/>
          </a:bodyPr>
          <a:lstStyle/>
          <a:p>
            <a:pPr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EG = 	</a:t>
            </a:r>
            <a:r>
              <a:rPr lang="en-US" sz="2000" b="1" dirty="0">
                <a:latin typeface="Courier New"/>
              </a:rPr>
              <a:t>SELECT</a:t>
            </a:r>
            <a:r>
              <a:rPr lang="en-US" sz="2000" dirty="0">
                <a:latin typeface="Courier New"/>
              </a:rPr>
              <a:t> DISTINCT ENAME, RESP</a:t>
            </a:r>
          </a:p>
          <a:p>
            <a:pPr lvl="1">
              <a:buNone/>
              <a:tabLst>
                <a:tab pos="2600919" algn="l"/>
                <a:tab pos="4145215" algn="l"/>
              </a:tabLst>
            </a:pPr>
            <a:r>
              <a:rPr lang="en-US" sz="2000" b="1" dirty="0">
                <a:latin typeface="Courier New"/>
              </a:rPr>
              <a:t>		FROM</a:t>
            </a:r>
            <a:r>
              <a:rPr lang="en-US" sz="2000" dirty="0">
                <a:latin typeface="Courier New"/>
              </a:rPr>
              <a:t>	EMP, ASG</a:t>
            </a:r>
          </a:p>
          <a:p>
            <a:pPr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		</a:t>
            </a:r>
            <a:r>
              <a:rPr lang="en-US" sz="2000" b="1" dirty="0">
                <a:latin typeface="Courier New"/>
              </a:rPr>
              <a:t>WHERE</a:t>
            </a:r>
            <a:r>
              <a:rPr lang="en-US" sz="2000" dirty="0">
                <a:latin typeface="Courier New"/>
              </a:rPr>
              <a:t>	EMP.ENO=ASG.ENO</a:t>
            </a:r>
          </a:p>
          <a:p>
            <a:pPr lvl="1">
              <a:buNone/>
              <a:tabLst>
                <a:tab pos="2600919" algn="l"/>
                <a:tab pos="4145215" algn="l"/>
              </a:tabLst>
            </a:pPr>
            <a:endParaRPr lang="en-US" sz="400" dirty="0">
              <a:latin typeface="Courier New"/>
            </a:endParaRPr>
          </a:p>
          <a:p>
            <a:pPr marL="814388" lvl="1">
              <a:buNone/>
              <a:tabLst>
                <a:tab pos="2600919" algn="l"/>
                <a:tab pos="4145215" algn="l"/>
              </a:tabLst>
            </a:pPr>
            <a:r>
              <a:rPr lang="en-US" sz="2000" b="1" dirty="0">
                <a:latin typeface="Courier New"/>
              </a:rPr>
              <a:t> EG</a:t>
            </a:r>
            <a:r>
              <a:rPr lang="en-US" sz="2000" b="1" baseline="30000" dirty="0">
                <a:latin typeface="Courier New"/>
              </a:rPr>
              <a:t>+ </a:t>
            </a:r>
            <a:r>
              <a:rPr lang="en-US" sz="2000" dirty="0">
                <a:latin typeface="Courier New"/>
              </a:rPr>
              <a:t>=	(</a:t>
            </a:r>
            <a:r>
              <a:rPr lang="en-US" sz="2000" b="1" dirty="0">
                <a:latin typeface="Courier New"/>
              </a:rPr>
              <a:t>SELECT</a:t>
            </a:r>
            <a:r>
              <a:rPr lang="en-US" sz="2000" dirty="0">
                <a:latin typeface="Courier New"/>
              </a:rPr>
              <a:t> DISTINCT ENAME, RESP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b="1" dirty="0">
                <a:latin typeface="Courier New"/>
              </a:rPr>
              <a:t>		FROM</a:t>
            </a:r>
            <a:r>
              <a:rPr lang="en-US" sz="2000" dirty="0">
                <a:latin typeface="Courier New"/>
              </a:rPr>
              <a:t>	EMP, </a:t>
            </a:r>
            <a:r>
              <a:rPr lang="en-US" sz="2000" b="1" dirty="0">
                <a:latin typeface="Courier New"/>
              </a:rPr>
              <a:t>ASG</a:t>
            </a:r>
            <a:r>
              <a:rPr lang="en-US" sz="2000" b="1" baseline="30000" dirty="0">
                <a:latin typeface="Courier New"/>
              </a:rPr>
              <a:t>+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		</a:t>
            </a:r>
            <a:r>
              <a:rPr lang="en-US" sz="2000" b="1" dirty="0">
                <a:latin typeface="Courier New"/>
              </a:rPr>
              <a:t>WHERE</a:t>
            </a:r>
            <a:r>
              <a:rPr lang="en-US" sz="2000" dirty="0">
                <a:latin typeface="Courier New"/>
              </a:rPr>
              <a:t>	EMP.ENO=ASG</a:t>
            </a:r>
            <a:r>
              <a:rPr lang="en-US" sz="2000" baseline="30000" dirty="0">
                <a:latin typeface="Courier New"/>
              </a:rPr>
              <a:t>+</a:t>
            </a:r>
            <a:r>
              <a:rPr lang="en-US" sz="2000" dirty="0">
                <a:latin typeface="Courier New"/>
              </a:rPr>
              <a:t>.ENO) </a:t>
            </a:r>
            <a:r>
              <a:rPr lang="en-US" sz="2000" b="1" dirty="0">
                <a:latin typeface="Courier New"/>
              </a:rPr>
              <a:t>UNION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		(</a:t>
            </a:r>
            <a:r>
              <a:rPr lang="en-US" sz="2000" b="1" dirty="0">
                <a:latin typeface="Courier New"/>
              </a:rPr>
              <a:t>SELECT</a:t>
            </a:r>
            <a:r>
              <a:rPr lang="en-US" sz="2000" dirty="0">
                <a:latin typeface="Courier New"/>
              </a:rPr>
              <a:t> DISTINCT ENAME, RESP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b="1" dirty="0">
                <a:latin typeface="Courier New"/>
              </a:rPr>
              <a:t>		FROM</a:t>
            </a:r>
            <a:r>
              <a:rPr lang="en-US" sz="2000" dirty="0">
                <a:latin typeface="Courier New"/>
              </a:rPr>
              <a:t>	</a:t>
            </a:r>
            <a:r>
              <a:rPr lang="en-US" sz="2000" b="1" dirty="0">
                <a:latin typeface="Courier New"/>
              </a:rPr>
              <a:t>EMP</a:t>
            </a:r>
            <a:r>
              <a:rPr lang="en-US" sz="2000" b="1" baseline="30000" dirty="0">
                <a:latin typeface="Courier New"/>
              </a:rPr>
              <a:t>+</a:t>
            </a:r>
            <a:r>
              <a:rPr lang="en-US" sz="2000" dirty="0">
                <a:latin typeface="Courier New"/>
              </a:rPr>
              <a:t>, ASG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		</a:t>
            </a:r>
            <a:r>
              <a:rPr lang="en-US" sz="2000" b="1" dirty="0">
                <a:latin typeface="Courier New"/>
              </a:rPr>
              <a:t>WHERE</a:t>
            </a:r>
            <a:r>
              <a:rPr lang="en-US" sz="2000" dirty="0">
                <a:latin typeface="Courier New"/>
              </a:rPr>
              <a:t>	EMP</a:t>
            </a:r>
            <a:r>
              <a:rPr lang="en-US" sz="2000" baseline="30000" dirty="0">
                <a:latin typeface="Courier New"/>
              </a:rPr>
              <a:t>+</a:t>
            </a:r>
            <a:r>
              <a:rPr lang="en-US" sz="2000" dirty="0">
                <a:latin typeface="Courier New"/>
              </a:rPr>
              <a:t>.ENO=ASG.ENO) </a:t>
            </a:r>
            <a:r>
              <a:rPr lang="en-US" sz="2000" b="1" dirty="0">
                <a:latin typeface="Courier New"/>
              </a:rPr>
              <a:t>UNION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		(</a:t>
            </a:r>
            <a:r>
              <a:rPr lang="en-US" sz="2000" b="1" dirty="0">
                <a:latin typeface="Courier New"/>
              </a:rPr>
              <a:t>SELECT</a:t>
            </a:r>
            <a:r>
              <a:rPr lang="en-US" sz="2000" dirty="0">
                <a:latin typeface="Courier New"/>
              </a:rPr>
              <a:t> DISTINCT ENAME, RESP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b="1" dirty="0">
                <a:latin typeface="Courier New"/>
              </a:rPr>
              <a:t>		FROM</a:t>
            </a:r>
            <a:r>
              <a:rPr lang="en-US" sz="2000" dirty="0">
                <a:latin typeface="Courier New"/>
              </a:rPr>
              <a:t>	</a:t>
            </a:r>
            <a:r>
              <a:rPr lang="en-US" sz="2000" b="1" dirty="0">
                <a:latin typeface="Courier New"/>
              </a:rPr>
              <a:t>EMP</a:t>
            </a:r>
            <a:r>
              <a:rPr lang="en-US" sz="2000" b="1" baseline="30000" dirty="0">
                <a:latin typeface="Courier New"/>
              </a:rPr>
              <a:t>+</a:t>
            </a:r>
            <a:r>
              <a:rPr lang="en-US" sz="2000" dirty="0">
                <a:latin typeface="Courier New"/>
              </a:rPr>
              <a:t>, </a:t>
            </a:r>
            <a:r>
              <a:rPr lang="en-US" sz="2000" b="1" dirty="0">
                <a:latin typeface="Courier New"/>
              </a:rPr>
              <a:t>ASG</a:t>
            </a:r>
            <a:r>
              <a:rPr lang="en-US" sz="2000" b="1" baseline="30000" dirty="0">
                <a:latin typeface="Courier New"/>
              </a:rPr>
              <a:t>+</a:t>
            </a:r>
          </a:p>
          <a:p>
            <a:pPr marL="540000" lvl="1">
              <a:buNone/>
              <a:tabLst>
                <a:tab pos="2600919" algn="l"/>
                <a:tab pos="4145215" algn="l"/>
              </a:tabLst>
            </a:pPr>
            <a:r>
              <a:rPr lang="en-US" sz="2000" dirty="0">
                <a:latin typeface="Courier New"/>
              </a:rPr>
              <a:t>		</a:t>
            </a:r>
            <a:r>
              <a:rPr lang="en-US" sz="2000" b="1" dirty="0">
                <a:latin typeface="Courier New"/>
              </a:rPr>
              <a:t>WHERE</a:t>
            </a:r>
            <a:r>
              <a:rPr lang="en-US" sz="2000" dirty="0">
                <a:latin typeface="Courier New"/>
              </a:rPr>
              <a:t>	EMP</a:t>
            </a:r>
            <a:r>
              <a:rPr lang="en-US" sz="2000" baseline="30000" dirty="0">
                <a:latin typeface="Courier New"/>
              </a:rPr>
              <a:t>+</a:t>
            </a:r>
            <a:r>
              <a:rPr lang="en-US" sz="2000" dirty="0">
                <a:latin typeface="Courier New"/>
              </a:rPr>
              <a:t>.ENO=ASG</a:t>
            </a:r>
            <a:r>
              <a:rPr lang="en-US" sz="2000" baseline="30000" dirty="0">
                <a:latin typeface="Courier New"/>
              </a:rPr>
              <a:t>+</a:t>
            </a:r>
            <a:r>
              <a:rPr lang="en-US" sz="2000" dirty="0">
                <a:latin typeface="Courier New"/>
              </a:rPr>
              <a:t>.ENO)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Incremental View Maintenance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364632"/>
            <a:ext cx="10385626" cy="61206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Different techniques depending 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View expressiveness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Non recursive views: SPJ wit duplicate elimination, union and aggregation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Views with </a:t>
            </a:r>
            <a:r>
              <a:rPr lang="en-US" dirty="0" err="1"/>
              <a:t>outerjoin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/>
              <a:t>Recursive views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dirty="0"/>
              <a:t>Most frequent case is non recursive views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Problem: an individual </a:t>
            </a:r>
            <a:r>
              <a:rPr lang="en-US" dirty="0" err="1"/>
              <a:t>tuple</a:t>
            </a:r>
            <a:r>
              <a:rPr lang="en-US" dirty="0"/>
              <a:t> in the view may be derived from several base </a:t>
            </a:r>
            <a:r>
              <a:rPr lang="en-US" dirty="0" err="1"/>
              <a:t>tuples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/>
              <a:t>Example: </a:t>
            </a:r>
            <a:r>
              <a:rPr lang="en-US" dirty="0" err="1"/>
              <a:t>tuple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</a:t>
            </a:r>
            <a:r>
              <a:rPr lang="en-US" dirty="0"/>
              <a:t>M. Smith, Analyst</a:t>
            </a:r>
            <a:r>
              <a:rPr lang="en-US" dirty="0">
                <a:sym typeface="Symbol"/>
              </a:rPr>
              <a:t></a:t>
            </a:r>
            <a:r>
              <a:rPr lang="en-US" dirty="0"/>
              <a:t> in EG corresponding to</a:t>
            </a:r>
          </a:p>
          <a:p>
            <a:pPr lvl="3">
              <a:lnSpc>
                <a:spcPct val="80000"/>
              </a:lnSpc>
            </a:pPr>
            <a:r>
              <a:rPr lang="en-US" dirty="0"/>
              <a:t> </a:t>
            </a:r>
            <a:r>
              <a:rPr lang="en-US" dirty="0">
                <a:sym typeface="Symbol"/>
              </a:rPr>
              <a:t></a:t>
            </a:r>
            <a:r>
              <a:rPr lang="en-US" dirty="0"/>
              <a:t>E2, M. Smith, …</a:t>
            </a:r>
            <a:r>
              <a:rPr lang="en-US" dirty="0">
                <a:sym typeface="Symbol"/>
              </a:rPr>
              <a:t> </a:t>
            </a:r>
            <a:r>
              <a:rPr lang="en-US" dirty="0"/>
              <a:t> in EMP</a:t>
            </a:r>
          </a:p>
          <a:p>
            <a:pPr lvl="3">
              <a:lnSpc>
                <a:spcPct val="80000"/>
              </a:lnSpc>
            </a:pPr>
            <a:r>
              <a:rPr lang="en-US" dirty="0">
                <a:sym typeface="Symbol"/>
              </a:rPr>
              <a:t></a:t>
            </a:r>
            <a:r>
              <a:rPr lang="en-US" dirty="0"/>
              <a:t>E2,P1,Analyst,24</a:t>
            </a:r>
            <a:r>
              <a:rPr lang="en-US" dirty="0">
                <a:sym typeface="Symbol"/>
              </a:rPr>
              <a:t> </a:t>
            </a:r>
            <a:r>
              <a:rPr lang="en-US" dirty="0"/>
              <a:t> and </a:t>
            </a:r>
            <a:r>
              <a:rPr lang="en-US" dirty="0">
                <a:sym typeface="Symbol"/>
              </a:rPr>
              <a:t></a:t>
            </a:r>
            <a:r>
              <a:rPr lang="en-US" dirty="0"/>
              <a:t>E2,P2,Analyst,6</a:t>
            </a:r>
            <a:r>
              <a:rPr lang="en-US" dirty="0">
                <a:sym typeface="Symbol"/>
              </a:rPr>
              <a:t></a:t>
            </a:r>
            <a:r>
              <a:rPr lang="en-US" dirty="0"/>
              <a:t> in ASG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Makes deletion difficult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Solution: Counting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385625" cy="5729093"/>
          </a:xfrm>
        </p:spPr>
        <p:txBody>
          <a:bodyPr>
            <a:normAutofit lnSpcReduction="10000"/>
          </a:bodyPr>
          <a:lstStyle/>
          <a:p>
            <a:pPr marL="650230" indent="-650230"/>
            <a:r>
              <a:rPr lang="en-US" dirty="0"/>
              <a:t>Basic idea</a:t>
            </a:r>
          </a:p>
          <a:p>
            <a:pPr marL="1192088" lvl="1" indent="-541858"/>
            <a:r>
              <a:rPr lang="en-US" dirty="0"/>
              <a:t>Maintain a count of the number of derivations for each </a:t>
            </a:r>
            <a:r>
              <a:rPr lang="en-US" dirty="0" err="1"/>
              <a:t>tuple</a:t>
            </a:r>
            <a:r>
              <a:rPr lang="en-US" dirty="0"/>
              <a:t> in the view</a:t>
            </a:r>
          </a:p>
          <a:p>
            <a:pPr marL="1192088" lvl="1" indent="-541858"/>
            <a:r>
              <a:rPr lang="en-US" dirty="0"/>
              <a:t>Increment (resp. decrement) tuple counts based on insertions (resp. deletions)</a:t>
            </a:r>
          </a:p>
          <a:p>
            <a:pPr marL="1192088" lvl="1" indent="-541858"/>
            <a:r>
              <a:rPr lang="en-US" dirty="0"/>
              <a:t>A tuple in the view whose count is zero can be deleted</a:t>
            </a:r>
          </a:p>
          <a:p>
            <a:pPr marL="650230" indent="-650230"/>
            <a:r>
              <a:rPr lang="en-US" dirty="0"/>
              <a:t>Algorithm</a:t>
            </a:r>
          </a:p>
          <a:p>
            <a:pPr marL="1192088" lvl="1" indent="-541858">
              <a:buFont typeface="Century Schoolbook" charset="0"/>
              <a:buAutoNum type="arabicPeriod"/>
            </a:pPr>
            <a:r>
              <a:rPr lang="en-US" dirty="0"/>
              <a:t>Compute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baseline="30000" dirty="0"/>
              <a:t>-</a:t>
            </a:r>
            <a:r>
              <a:rPr lang="en-US" dirty="0"/>
              <a:t> using </a:t>
            </a:r>
            <a:r>
              <a:rPr lang="en-US" i="1" dirty="0"/>
              <a:t>V</a:t>
            </a:r>
            <a:r>
              <a:rPr lang="en-US" dirty="0"/>
              <a:t>, base relations and diff. relations</a:t>
            </a:r>
          </a:p>
          <a:p>
            <a:pPr marL="1192088" lvl="1" indent="-541858">
              <a:buFont typeface="Century Schoolbook" charset="0"/>
              <a:buAutoNum type="arabicPeriod"/>
            </a:pPr>
            <a:r>
              <a:rPr lang="en-US" dirty="0"/>
              <a:t>Compute positive in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and negative counts in V</a:t>
            </a:r>
            <a:r>
              <a:rPr lang="en-US" baseline="30000" dirty="0"/>
              <a:t>-</a:t>
            </a:r>
            <a:endParaRPr lang="en-US" dirty="0"/>
          </a:p>
          <a:p>
            <a:pPr marL="1192088" lvl="1" indent="-541858">
              <a:buFont typeface="Century Schoolbook" charset="0"/>
              <a:buAutoNum type="arabicPeriod"/>
            </a:pPr>
            <a:r>
              <a:rPr lang="en-US" dirty="0"/>
              <a:t>Compute </a:t>
            </a:r>
            <a:r>
              <a:rPr lang="en-US" i="1" dirty="0"/>
              <a:t>V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</a:t>
            </a:r>
            <a:r>
              <a:rPr lang="en-US" dirty="0"/>
              <a:t>  (</a:t>
            </a:r>
            <a:r>
              <a:rPr lang="en-US" i="1" dirty="0"/>
              <a:t>V – V</a:t>
            </a:r>
            <a:r>
              <a:rPr lang="en-US" baseline="30000" dirty="0"/>
              <a:t>-</a:t>
            </a:r>
            <a:r>
              <a:rPr lang="en-US" dirty="0"/>
              <a:t> ), deleting each tuple in </a:t>
            </a:r>
            <a:r>
              <a:rPr lang="en-US" i="1" dirty="0"/>
              <a:t>V</a:t>
            </a:r>
            <a:r>
              <a:rPr lang="en-US" dirty="0"/>
              <a:t> with count=0</a:t>
            </a:r>
          </a:p>
          <a:p>
            <a:pPr marL="650230" indent="-650230"/>
            <a:r>
              <a:rPr lang="en-US" dirty="0"/>
              <a:t>Optimal: computes exactly the view tuples that are inserted or deleted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Self-maintainability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940696"/>
            <a:ext cx="10457633" cy="5184575"/>
          </a:xfrm>
        </p:spPr>
        <p:txBody>
          <a:bodyPr/>
          <a:lstStyle/>
          <a:p>
            <a:r>
              <a:rPr lang="en-US" dirty="0"/>
              <a:t>A view is </a:t>
            </a:r>
            <a:r>
              <a:rPr lang="en-US" i="1" dirty="0"/>
              <a:t>self-maintainable</a:t>
            </a:r>
            <a:r>
              <a:rPr lang="en-US" dirty="0"/>
              <a:t> if the base relations need not be accessed.</a:t>
            </a:r>
          </a:p>
          <a:p>
            <a:pPr lvl="1"/>
            <a:r>
              <a:rPr lang="en-US" dirty="0"/>
              <a:t>Not the case for the Counting algorithm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dirty="0"/>
              <a:t>Self-maintainability depends on views’ </a:t>
            </a:r>
            <a:r>
              <a:rPr lang="en-US" u="sng" dirty="0"/>
              <a:t>expressiveness</a:t>
            </a:r>
          </a:p>
          <a:p>
            <a:pPr lvl="1"/>
            <a:r>
              <a:rPr lang="en-US" dirty="0"/>
              <a:t>Most SPJ views are often self-maintainable </a:t>
            </a:r>
            <a:r>
              <a:rPr lang="en-US" dirty="0" err="1"/>
              <a:t>wrt</a:t>
            </a:r>
            <a:r>
              <a:rPr lang="en-US" dirty="0"/>
              <a:t>. deletion and modification, but not </a:t>
            </a:r>
            <a:r>
              <a:rPr lang="en-US" dirty="0" err="1"/>
              <a:t>wrt</a:t>
            </a:r>
            <a:r>
              <a:rPr lang="en-US" dirty="0"/>
              <a:t>. Insertion</a:t>
            </a:r>
          </a:p>
          <a:p>
            <a:pPr lvl="1"/>
            <a:r>
              <a:rPr lang="en-US" dirty="0"/>
              <a:t>Example: a view </a:t>
            </a:r>
            <a:r>
              <a:rPr lang="en-US" i="1" dirty="0"/>
              <a:t>V</a:t>
            </a:r>
            <a:r>
              <a:rPr lang="en-US" dirty="0"/>
              <a:t> is self-maintainable </a:t>
            </a:r>
            <a:r>
              <a:rPr lang="en-US" dirty="0" err="1"/>
              <a:t>wrt</a:t>
            </a:r>
            <a:r>
              <a:rPr lang="en-US" dirty="0"/>
              <a:t> to deletion in </a:t>
            </a:r>
            <a:r>
              <a:rPr lang="en-US" i="1" dirty="0"/>
              <a:t>R</a:t>
            </a:r>
            <a:r>
              <a:rPr lang="en-US" dirty="0"/>
              <a:t> if the key of </a:t>
            </a:r>
            <a:r>
              <a:rPr lang="en-US" i="1" dirty="0"/>
              <a:t>R</a:t>
            </a:r>
            <a:r>
              <a:rPr lang="en-US" dirty="0"/>
              <a:t> is included in </a:t>
            </a:r>
            <a:r>
              <a:rPr lang="en-US" i="1" dirty="0"/>
              <a:t>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Semantic Data Control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661391" y="3540194"/>
            <a:ext cx="9377513" cy="558507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Data and access control using high-level </a:t>
            </a:r>
            <a:r>
              <a:rPr lang="en-US" sz="2400" u="sng" dirty="0"/>
              <a:t>semantics</a:t>
            </a:r>
          </a:p>
          <a:p>
            <a:pPr lvl="1">
              <a:spcBef>
                <a:spcPct val="60000"/>
              </a:spcBef>
            </a:pPr>
            <a:r>
              <a:rPr lang="en-US" sz="2400" dirty="0"/>
              <a:t>View management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Security control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Integrity </a:t>
            </a:r>
            <a:r>
              <a:rPr lang="en-US" sz="2400" dirty="0">
                <a:solidFill>
                  <a:schemeClr val="tx2"/>
                </a:solidFill>
              </a:rPr>
              <a:t>control</a:t>
            </a:r>
          </a:p>
          <a:p>
            <a:pPr marL="0" indent="0">
              <a:lnSpc>
                <a:spcPct val="100000"/>
              </a:lnSpc>
              <a:spcBef>
                <a:spcPct val="6000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Objective: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To ensure that </a:t>
            </a:r>
            <a:r>
              <a:rPr lang="en-US" sz="2400" dirty="0">
                <a:solidFill>
                  <a:srgbClr val="FF0000"/>
                </a:solidFill>
              </a:rPr>
              <a:t>authorized</a:t>
            </a:r>
            <a:r>
              <a:rPr lang="en-US" sz="2400" dirty="0"/>
              <a:t> users perform </a:t>
            </a:r>
            <a:r>
              <a:rPr lang="en-US" sz="2400" dirty="0">
                <a:solidFill>
                  <a:srgbClr val="FF0000"/>
                </a:solidFill>
              </a:rPr>
              <a:t>correct</a:t>
            </a:r>
            <a:r>
              <a:rPr lang="en-US" sz="2400" dirty="0"/>
              <a:t> operations on the database, contributing to the maintenance of the database </a:t>
            </a:r>
            <a:r>
              <a:rPr lang="en-US" sz="2400" u="sng" dirty="0"/>
              <a:t>integrity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A446-8F4E-4F4A-8C59-95393F44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</a:t>
            </a:r>
            <a:r>
              <a:rPr lang="en-US" i="1" dirty="0"/>
              <a:t>security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80F4C-F4F1-45F0-AD4C-679F31D3A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42" y="3540195"/>
            <a:ext cx="10816771" cy="5021298"/>
          </a:xfrm>
        </p:spPr>
        <p:txBody>
          <a:bodyPr/>
          <a:lstStyle/>
          <a:p>
            <a:r>
              <a:rPr lang="en-US" dirty="0"/>
              <a:t>The multi-perspectives of security:</a:t>
            </a:r>
          </a:p>
          <a:p>
            <a:pPr marL="962340" lvl="2" indent="0">
              <a:buNone/>
            </a:pPr>
            <a:r>
              <a:rPr lang="en-US" dirty="0"/>
              <a:t>Security = confidentiality + integrity + origin integrity (aka authentication) + availability + non-</a:t>
            </a:r>
            <a:r>
              <a:rPr lang="en-US" dirty="0" err="1"/>
              <a:t>repudiability</a:t>
            </a:r>
            <a:r>
              <a:rPr lang="en-US" dirty="0"/>
              <a:t> + …</a:t>
            </a:r>
          </a:p>
          <a:p>
            <a:pPr marL="962340" lvl="2" indent="0">
              <a:buNone/>
            </a:pPr>
            <a:endParaRPr lang="en-US" sz="1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Confidentiality</a:t>
            </a:r>
            <a:r>
              <a:rPr lang="en-US" dirty="0"/>
              <a:t>: Only the authorized can access the data.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Integrity</a:t>
            </a:r>
            <a:r>
              <a:rPr lang="en-US" dirty="0"/>
              <a:t>: The data is correct.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Origin integrity</a:t>
            </a:r>
            <a:r>
              <a:rPr lang="en-US" dirty="0"/>
              <a:t>: The origin information of the data is correct.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Availability</a:t>
            </a:r>
            <a:r>
              <a:rPr lang="en-US" dirty="0"/>
              <a:t>: The data (and answer to the queries) must be available to the authorized.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Non-</a:t>
            </a:r>
            <a:r>
              <a:rPr lang="en-US" u="sng" dirty="0" err="1"/>
              <a:t>repudiability</a:t>
            </a:r>
            <a:r>
              <a:rPr lang="en-US" dirty="0"/>
              <a:t> (NR): creator NR, retriever NR, operator NR,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AE4FC-4C63-418F-88E4-85F8A50E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5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A446-8F4E-4F4A-8C59-95393F44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02" y="1132384"/>
            <a:ext cx="9022111" cy="1009586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i="1" dirty="0"/>
              <a:t>security mechanisms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AE4FC-4C63-418F-88E4-85F8A50E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B44868-E26C-4AC1-8053-BC49B841EA25}"/>
              </a:ext>
            </a:extLst>
          </p:cNvPr>
          <p:cNvGraphicFramePr>
            <a:graphicFrameLocks noGrp="1"/>
          </p:cNvGraphicFramePr>
          <p:nvPr/>
        </p:nvGraphicFramePr>
        <p:xfrm>
          <a:off x="705756" y="2560708"/>
          <a:ext cx="11593288" cy="704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644">
                  <a:extLst>
                    <a:ext uri="{9D8B030D-6E8A-4147-A177-3AD203B41FA5}">
                      <a16:colId xmlns:a16="http://schemas.microsoft.com/office/drawing/2014/main" val="586125937"/>
                    </a:ext>
                  </a:extLst>
                </a:gridCol>
                <a:gridCol w="5796644">
                  <a:extLst>
                    <a:ext uri="{9D8B030D-6E8A-4147-A177-3AD203B41FA5}">
                      <a16:colId xmlns:a16="http://schemas.microsoft.com/office/drawing/2014/main" val="3947882099"/>
                    </a:ext>
                  </a:extLst>
                </a:gridCol>
              </a:tblGrid>
              <a:tr h="583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Security services/components/goals/features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Security mechanisms/methods/implementations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456967"/>
                  </a:ext>
                </a:extLst>
              </a:tr>
              <a:tr h="356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the WHAT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HOW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2096603"/>
                  </a:ext>
                </a:extLst>
              </a:tr>
              <a:tr h="11822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Confidentiality</a:t>
                      </a:r>
                      <a:r>
                        <a:rPr lang="en-US" sz="2000" b="0" dirty="0">
                          <a:effectLst/>
                        </a:rPr>
                        <a:t>: The data d is only available to those that are authorized.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Authentication (login, etc.)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Authorization (file permissions)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Encryption/decryption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166703"/>
                  </a:ext>
                </a:extLst>
              </a:tr>
              <a:tr h="11219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Integrity</a:t>
                      </a:r>
                      <a:r>
                        <a:rPr lang="en-US" sz="2000" b="0" dirty="0">
                          <a:effectLst/>
                        </a:rPr>
                        <a:t>: The user of data d trust that d is correct.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Message Digest, checksums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Message Authentication Codes (MAC)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Digital Signatures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967017"/>
                  </a:ext>
                </a:extLst>
              </a:tr>
              <a:tr h="9243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Origin Integrity</a:t>
                      </a:r>
                      <a:r>
                        <a:rPr lang="en-US" sz="2000" b="0" dirty="0">
                          <a:effectLst/>
                        </a:rPr>
                        <a:t>: The user of data d trust that the origin data of d is correct.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Message Authentication Codes (MAC)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Digital Signatures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980161"/>
                  </a:ext>
                </a:extLst>
              </a:tr>
              <a:tr h="1082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Availability</a:t>
                      </a:r>
                      <a:r>
                        <a:rPr lang="en-US" sz="2000" b="0" dirty="0">
                          <a:effectLst/>
                        </a:rPr>
                        <a:t>: The service s is available to all that are authorized to use s.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Replicated services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Access Control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…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319579"/>
                  </a:ext>
                </a:extLst>
              </a:tr>
              <a:tr h="17426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Non-</a:t>
                      </a:r>
                      <a:r>
                        <a:rPr lang="en-US" sz="2000" b="1" dirty="0" err="1">
                          <a:effectLst/>
                        </a:rPr>
                        <a:t>Repudiability</a:t>
                      </a:r>
                      <a:r>
                        <a:rPr lang="en-US" sz="2000" b="0" dirty="0">
                          <a:effectLst/>
                        </a:rPr>
                        <a:t>: The actor of an action (A) cannot deny that he/she was the actor of that action. If the actor tries to deny that action, there exists an infallible mechanism to prove that he or she is lying.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Digital Signatures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196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683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20B9-1C8D-4E34-915C-E55458D0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792" y="700336"/>
            <a:ext cx="10441160" cy="1459901"/>
          </a:xfrm>
        </p:spPr>
        <p:txBody>
          <a:bodyPr/>
          <a:lstStyle/>
          <a:p>
            <a:r>
              <a:rPr lang="en-US" dirty="0"/>
              <a:t>Threats against database security?</a:t>
            </a:r>
            <a:br>
              <a:rPr lang="en-US" dirty="0"/>
            </a:br>
            <a:r>
              <a:rPr lang="en-US" sz="2800" dirty="0"/>
              <a:t>-- Exercises (2 slides)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85254-E5B8-448F-8F66-68B617BB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6CAE6A-0953-4105-83BA-0105B06208FF}"/>
              </a:ext>
            </a:extLst>
          </p:cNvPr>
          <p:cNvGraphicFramePr>
            <a:graphicFrameLocks noGrp="1"/>
          </p:cNvGraphicFramePr>
          <p:nvPr/>
        </p:nvGraphicFramePr>
        <p:xfrm>
          <a:off x="741760" y="2448269"/>
          <a:ext cx="11593288" cy="718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1245287374"/>
                    </a:ext>
                  </a:extLst>
                </a:gridCol>
                <a:gridCol w="8280920">
                  <a:extLst>
                    <a:ext uri="{9D8B030D-6E8A-4147-A177-3AD203B41FA5}">
                      <a16:colId xmlns:a16="http://schemas.microsoft.com/office/drawing/2014/main" val="3564339234"/>
                    </a:ext>
                  </a:extLst>
                </a:gridCol>
              </a:tblGrid>
              <a:tr h="750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Security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Threats?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615258"/>
                  </a:ext>
                </a:extLst>
              </a:tr>
              <a:tr h="1071800">
                <a:tc>
                  <a:txBody>
                    <a:bodyPr/>
                    <a:lstStyle/>
                    <a:p>
                      <a:r>
                        <a:rPr lang="en-US" dirty="0"/>
                        <a:t>Confidentiality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17791"/>
                  </a:ext>
                </a:extLst>
              </a:tr>
              <a:tr h="1071800">
                <a:tc>
                  <a:txBody>
                    <a:bodyPr/>
                    <a:lstStyle/>
                    <a:p>
                      <a:r>
                        <a:rPr lang="en-US" dirty="0"/>
                        <a:t>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51853"/>
                  </a:ext>
                </a:extLst>
              </a:tr>
              <a:tr h="1071800">
                <a:tc>
                  <a:txBody>
                    <a:bodyPr/>
                    <a:lstStyle/>
                    <a:p>
                      <a:r>
                        <a:rPr lang="en-US" dirty="0"/>
                        <a:t>Origin 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216247"/>
                  </a:ext>
                </a:extLst>
              </a:tr>
              <a:tr h="1071800">
                <a:tc>
                  <a:txBody>
                    <a:bodyPr/>
                    <a:lstStyle/>
                    <a:p>
                      <a:r>
                        <a:rPr lang="en-US" dirty="0"/>
                        <a:t>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600240"/>
                  </a:ext>
                </a:extLst>
              </a:tr>
              <a:tr h="1071800">
                <a:tc>
                  <a:txBody>
                    <a:bodyPr/>
                    <a:lstStyle/>
                    <a:p>
                      <a:r>
                        <a:rPr lang="en-US" dirty="0"/>
                        <a:t>Non-</a:t>
                      </a:r>
                      <a:r>
                        <a:rPr lang="en-US" dirty="0" err="1"/>
                        <a:t>repudiability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31951"/>
                  </a:ext>
                </a:extLst>
              </a:tr>
              <a:tr h="107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other threats against databases?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0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98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5E86-63FE-4229-A6EB-F3E3E852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800" y="1318540"/>
            <a:ext cx="9937104" cy="1009586"/>
          </a:xfrm>
        </p:spPr>
        <p:txBody>
          <a:bodyPr/>
          <a:lstStyle/>
          <a:p>
            <a:r>
              <a:rPr lang="en-US" dirty="0"/>
              <a:t>Threats against database security?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AD761-E98E-470D-958A-70A145055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42" y="3540195"/>
            <a:ext cx="10961689" cy="5021298"/>
          </a:xfrm>
        </p:spPr>
        <p:txBody>
          <a:bodyPr/>
          <a:lstStyle/>
          <a:p>
            <a:r>
              <a:rPr lang="en-US" b="1" dirty="0"/>
              <a:t>Q1: </a:t>
            </a:r>
            <a:r>
              <a:rPr lang="en-US" u="sng" dirty="0"/>
              <a:t>What</a:t>
            </a:r>
            <a:r>
              <a:rPr lang="en-US" dirty="0"/>
              <a:t> is a </a:t>
            </a:r>
            <a:r>
              <a:rPr lang="en-US" b="1" dirty="0"/>
              <a:t>SQL Inject </a:t>
            </a:r>
            <a:r>
              <a:rPr lang="en-US" dirty="0"/>
              <a:t>attack? </a:t>
            </a:r>
          </a:p>
          <a:p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r>
              <a:rPr lang="en-US" b="1" dirty="0"/>
              <a:t>Q2: </a:t>
            </a:r>
            <a:r>
              <a:rPr lang="en-US" u="sng" dirty="0"/>
              <a:t>How</a:t>
            </a:r>
            <a:r>
              <a:rPr lang="en-US" dirty="0"/>
              <a:t> does SQL inject attack work?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Q3: </a:t>
            </a:r>
            <a:r>
              <a:rPr lang="en-US" u="sng" dirty="0"/>
              <a:t>What</a:t>
            </a:r>
            <a:r>
              <a:rPr lang="en-US" dirty="0"/>
              <a:t> security services are impacted by a SQL Inject?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5C498-2449-48C5-AA77-9097A12E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8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Data Security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457633" cy="5513069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Data protection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Prevents the physical content of data to be understood by unauthorized users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Uses encryption/decryption techniques (Public key)</a:t>
            </a:r>
          </a:p>
          <a:p>
            <a:pPr marL="0" indent="0">
              <a:lnSpc>
                <a:spcPct val="100000"/>
              </a:lnSpc>
              <a:spcBef>
                <a:spcPct val="40000"/>
              </a:spcBef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Access control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Only authorized users perform operations they are allowed to on database objects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Discretionary access control (DAC)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Long been provided by DBMS with authorization rules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Multilevel access control (MAC)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Increases security with security levels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Discretionary Access Control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231602" y="3508648"/>
            <a:ext cx="10455374" cy="58326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Main actors</a:t>
            </a:r>
          </a:p>
          <a:p>
            <a:pPr lvl="1"/>
            <a:r>
              <a:rPr lang="en-US" b="1" dirty="0"/>
              <a:t>Subjects</a:t>
            </a:r>
            <a:r>
              <a:rPr lang="en-US" dirty="0"/>
              <a:t> (users, groups of users) who execute operations</a:t>
            </a:r>
          </a:p>
          <a:p>
            <a:pPr lvl="1"/>
            <a:r>
              <a:rPr lang="en-US" b="1" dirty="0"/>
              <a:t>Operations</a:t>
            </a:r>
            <a:r>
              <a:rPr lang="en-US" dirty="0"/>
              <a:t> (in queries or application programs)</a:t>
            </a:r>
          </a:p>
          <a:p>
            <a:pPr lvl="1"/>
            <a:r>
              <a:rPr lang="en-US" b="1" dirty="0"/>
              <a:t>Objects</a:t>
            </a:r>
            <a:r>
              <a:rPr lang="en-US" dirty="0"/>
              <a:t>, on which operations are performed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Checking whether a subject may perform an op. on an object</a:t>
            </a:r>
          </a:p>
          <a:p>
            <a:pPr lvl="1"/>
            <a:r>
              <a:rPr lang="en-US" dirty="0"/>
              <a:t>Authorization= (subject, op. type, object def.)</a:t>
            </a:r>
          </a:p>
          <a:p>
            <a:pPr lvl="1"/>
            <a:r>
              <a:rPr lang="en-US" dirty="0"/>
              <a:t>Defined using GRANT OR REVOKE</a:t>
            </a:r>
          </a:p>
          <a:p>
            <a:pPr lvl="1"/>
            <a:r>
              <a:rPr lang="en-US" dirty="0"/>
              <a:t>Centralized: one single user class (admin.) may grant or revoke</a:t>
            </a:r>
          </a:p>
          <a:p>
            <a:pPr lvl="1"/>
            <a:r>
              <a:rPr lang="en-US" dirty="0"/>
              <a:t>Decentralized, with op. type GRANT</a:t>
            </a:r>
          </a:p>
          <a:p>
            <a:pPr lvl="2"/>
            <a:r>
              <a:rPr lang="en-US" dirty="0"/>
              <a:t>More flexible but recursive revoking process which needs the hierarchy of grants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DAC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385626" cy="5585078"/>
          </a:xfrm>
        </p:spPr>
        <p:txBody>
          <a:bodyPr>
            <a:normAutofit/>
          </a:bodyPr>
          <a:lstStyle/>
          <a:p>
            <a:r>
              <a:rPr lang="en-US" dirty="0"/>
              <a:t>A malicious user can access unauthorized data through an authorized user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User A has authorized access to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S</a:t>
            </a:r>
          </a:p>
          <a:p>
            <a:pPr lvl="1"/>
            <a:r>
              <a:rPr lang="en-US" dirty="0"/>
              <a:t>User B has authorized access to </a:t>
            </a:r>
            <a:r>
              <a:rPr lang="en-US" i="1" dirty="0"/>
              <a:t>S</a:t>
            </a:r>
            <a:r>
              <a:rPr lang="en-US" dirty="0"/>
              <a:t> only</a:t>
            </a:r>
          </a:p>
          <a:p>
            <a:pPr lvl="1"/>
            <a:r>
              <a:rPr lang="en-US" dirty="0"/>
              <a:t>B somehow manages to modify an application program used by A so it writes </a:t>
            </a:r>
            <a:r>
              <a:rPr lang="en-US" i="1" dirty="0"/>
              <a:t>R</a:t>
            </a:r>
            <a:r>
              <a:rPr lang="en-US" dirty="0"/>
              <a:t> data in </a:t>
            </a:r>
            <a:r>
              <a:rPr lang="en-US" i="1" dirty="0"/>
              <a:t>S</a:t>
            </a:r>
          </a:p>
          <a:p>
            <a:pPr lvl="1"/>
            <a:r>
              <a:rPr lang="en-US" dirty="0"/>
              <a:t>Then B can read unauthorized data  (in </a:t>
            </a:r>
            <a:r>
              <a:rPr lang="en-US" i="1" dirty="0"/>
              <a:t>S</a:t>
            </a:r>
            <a:r>
              <a:rPr lang="en-US" dirty="0"/>
              <a:t>) without violating authorization rules</a:t>
            </a:r>
          </a:p>
          <a:p>
            <a:r>
              <a:rPr lang="en-US" dirty="0"/>
              <a:t>Solution: multilevel security based on the famous </a:t>
            </a:r>
            <a:r>
              <a:rPr lang="en-US" u="sng" dirty="0"/>
              <a:t>Bell and </a:t>
            </a:r>
            <a:r>
              <a:rPr lang="en-US" u="sng" dirty="0" err="1"/>
              <a:t>Lapuda</a:t>
            </a:r>
            <a:r>
              <a:rPr lang="en-US" u="sng" dirty="0"/>
              <a:t> model</a:t>
            </a:r>
            <a:r>
              <a:rPr lang="en-US" dirty="0"/>
              <a:t> for OS security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Access Control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231602" y="3508648"/>
            <a:ext cx="10455374" cy="5904656"/>
          </a:xfrm>
        </p:spPr>
        <p:txBody>
          <a:bodyPr/>
          <a:lstStyle/>
          <a:p>
            <a:r>
              <a:rPr lang="en-US" dirty="0"/>
              <a:t>Different security levels (</a:t>
            </a:r>
            <a:r>
              <a:rPr lang="en-US" i="1" dirty="0"/>
              <a:t>clearances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Top Secret </a:t>
            </a:r>
            <a:r>
              <a:rPr lang="en-US" b="1" i="1" dirty="0"/>
              <a:t>(TS)</a:t>
            </a:r>
            <a:r>
              <a:rPr lang="en-US" i="1" dirty="0"/>
              <a:t> &gt; Secret </a:t>
            </a:r>
            <a:r>
              <a:rPr lang="en-US" b="1" i="1" dirty="0"/>
              <a:t>(S)</a:t>
            </a:r>
            <a:r>
              <a:rPr lang="en-US" i="1" dirty="0"/>
              <a:t> &gt; Confidential </a:t>
            </a:r>
            <a:r>
              <a:rPr lang="en-US" b="1" i="1" dirty="0"/>
              <a:t>(C)</a:t>
            </a:r>
            <a:r>
              <a:rPr lang="en-US" i="1" dirty="0"/>
              <a:t> &gt; Unclassified </a:t>
            </a:r>
            <a:r>
              <a:rPr lang="en-US" b="1" i="1" dirty="0"/>
              <a:t>(U)</a:t>
            </a:r>
          </a:p>
          <a:p>
            <a:r>
              <a:rPr lang="en-US" dirty="0"/>
              <a:t>Access controlled by 2 rules:</a:t>
            </a:r>
          </a:p>
          <a:p>
            <a:pPr marL="572202" lvl="1" indent="0">
              <a:buNone/>
            </a:pPr>
            <a:r>
              <a:rPr lang="en-US" dirty="0"/>
              <a:t>R1: </a:t>
            </a:r>
            <a:r>
              <a:rPr lang="en-US" u="sng" dirty="0"/>
              <a:t>No read up</a:t>
            </a:r>
          </a:p>
          <a:p>
            <a:pPr lvl="2"/>
            <a:r>
              <a:rPr lang="en-US" dirty="0"/>
              <a:t>subject </a:t>
            </a:r>
            <a:r>
              <a:rPr lang="en-US" i="1" dirty="0"/>
              <a:t>S</a:t>
            </a:r>
            <a:r>
              <a:rPr lang="en-US" dirty="0"/>
              <a:t> is allowed to read an object of level </a:t>
            </a:r>
            <a:r>
              <a:rPr lang="en-US" i="1" dirty="0"/>
              <a:t>L</a:t>
            </a:r>
            <a:r>
              <a:rPr lang="en-US" dirty="0"/>
              <a:t> only if </a:t>
            </a:r>
            <a:r>
              <a:rPr lang="en-US" i="1" dirty="0"/>
              <a:t>level(S) ≥ L </a:t>
            </a:r>
          </a:p>
          <a:p>
            <a:pPr lvl="2"/>
            <a:r>
              <a:rPr lang="en-US" dirty="0"/>
              <a:t>Protect data from unauthorized disclosure, e.g. a subject with secret clearance cannot read top secret data</a:t>
            </a:r>
          </a:p>
          <a:p>
            <a:pPr marL="572202" lvl="1" indent="0">
              <a:buNone/>
            </a:pPr>
            <a:r>
              <a:rPr lang="en-US" dirty="0"/>
              <a:t>R2: </a:t>
            </a:r>
            <a:r>
              <a:rPr lang="en-US" u="sng" dirty="0"/>
              <a:t>No write down</a:t>
            </a:r>
          </a:p>
          <a:p>
            <a:pPr lvl="2"/>
            <a:r>
              <a:rPr lang="en-US" dirty="0"/>
              <a:t>subject </a:t>
            </a:r>
            <a:r>
              <a:rPr lang="en-US" i="1" dirty="0"/>
              <a:t>S</a:t>
            </a:r>
            <a:r>
              <a:rPr lang="en-US" dirty="0"/>
              <a:t> is allowed to write an object of level </a:t>
            </a:r>
            <a:r>
              <a:rPr lang="en-US" i="1" dirty="0"/>
              <a:t>L</a:t>
            </a:r>
            <a:r>
              <a:rPr lang="en-US" dirty="0"/>
              <a:t> only if </a:t>
            </a:r>
            <a:r>
              <a:rPr lang="en-US" i="1" dirty="0"/>
              <a:t>level(S) </a:t>
            </a:r>
            <a:r>
              <a:rPr lang="en-US" dirty="0"/>
              <a:t>≤</a:t>
            </a:r>
            <a:r>
              <a:rPr lang="en-US" i="1" dirty="0"/>
              <a:t> L </a:t>
            </a:r>
          </a:p>
          <a:p>
            <a:pPr lvl="2"/>
            <a:r>
              <a:rPr lang="en-US" dirty="0"/>
              <a:t>Protect data from unauthorized change, e.g. a subject with top secret clearance can only write top secret data but not secret data (which could then contain top secret data)</a:t>
            </a:r>
            <a:endParaRPr lang="en-US" i="1" dirty="0"/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in Relational DB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5"/>
            <a:ext cx="10025585" cy="5021298"/>
          </a:xfrm>
        </p:spPr>
        <p:txBody>
          <a:bodyPr/>
          <a:lstStyle/>
          <a:p>
            <a:r>
              <a:rPr lang="en-US" dirty="0"/>
              <a:t>A relation can be classified at different levels:</a:t>
            </a:r>
          </a:p>
          <a:p>
            <a:pPr lvl="1"/>
            <a:r>
              <a:rPr lang="en-US" u="sng" dirty="0"/>
              <a:t>Relation level</a:t>
            </a:r>
            <a:r>
              <a:rPr lang="en-US" dirty="0"/>
              <a:t>: All tuples in R have the same clearance</a:t>
            </a:r>
          </a:p>
          <a:p>
            <a:pPr lvl="1"/>
            <a:r>
              <a:rPr lang="en-US" u="sng" dirty="0"/>
              <a:t>Tuple level</a:t>
            </a:r>
            <a:r>
              <a:rPr lang="en-US" dirty="0"/>
              <a:t>: Every tuple has a clearance</a:t>
            </a:r>
          </a:p>
          <a:p>
            <a:pPr lvl="1"/>
            <a:r>
              <a:rPr lang="en-US" u="sng" dirty="0"/>
              <a:t>Attribute level</a:t>
            </a:r>
            <a:r>
              <a:rPr lang="en-US" dirty="0"/>
              <a:t>: Every attribute has a clearance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A classified relation is thus multilevel</a:t>
            </a:r>
          </a:p>
          <a:p>
            <a:pPr lvl="1"/>
            <a:r>
              <a:rPr lang="en-US" dirty="0"/>
              <a:t>Appears differently (with different data) to subjects with different clearances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36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4849" name="Group 9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6392302"/>
              </p:ext>
            </p:extLst>
          </p:nvPr>
        </p:nvGraphicFramePr>
        <p:xfrm>
          <a:off x="885776" y="4406224"/>
          <a:ext cx="11469511" cy="2151663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16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6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7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PNO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/>
                        </a:rPr>
                        <a:t>SL1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PNAME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SL2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BUDGET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SL3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LOC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P3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Instrumentation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DB Develop.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CAD/CAM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150000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135000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250000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Montreal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New York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New York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S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850" name="Text Box 98"/>
          <p:cNvSpPr txBox="1">
            <a:spLocks noChangeArrowheads="1"/>
          </p:cNvSpPr>
          <p:nvPr/>
        </p:nvSpPr>
        <p:spPr bwMode="auto">
          <a:xfrm>
            <a:off x="955380" y="3574692"/>
            <a:ext cx="6051076" cy="592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/>
              </a:rPr>
              <a:t>PROJ*: classified at attribute level</a:t>
            </a:r>
          </a:p>
        </p:txBody>
      </p:sp>
      <p:graphicFrame>
        <p:nvGraphicFramePr>
          <p:cNvPr id="74881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15917"/>
              </p:ext>
            </p:extLst>
          </p:nvPr>
        </p:nvGraphicFramePr>
        <p:xfrm>
          <a:off x="869245" y="7774158"/>
          <a:ext cx="11469511" cy="1639146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16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6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7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PNO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SL1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PNAME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SL2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BUDGET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SL3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LOC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SL4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P2</a:t>
                      </a:r>
                    </a:p>
                  </a:txBody>
                  <a:tcPr marL="130048" marR="130048" marT="65024" marB="6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Instrumentation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DB Develop.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150000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Null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Montreal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ook Antiqua"/>
                        </a:rPr>
                        <a:t>Null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/>
                        </a:rPr>
                        <a:t>C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880" name="Text Box 128"/>
          <p:cNvSpPr txBox="1">
            <a:spLocks noChangeArrowheads="1"/>
          </p:cNvSpPr>
          <p:nvPr/>
        </p:nvSpPr>
        <p:spPr bwMode="auto">
          <a:xfrm>
            <a:off x="949023" y="6954585"/>
            <a:ext cx="9657833" cy="592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/>
              </a:rPr>
              <a:t>PROJ* as seen by a subject with </a:t>
            </a:r>
            <a:r>
              <a:rPr lang="en-US" u="sng" dirty="0">
                <a:solidFill>
                  <a:srgbClr val="000000"/>
                </a:solidFill>
                <a:latin typeface="Book Antiqua"/>
              </a:rPr>
              <a:t>confidential</a:t>
            </a:r>
            <a:r>
              <a:rPr lang="en-US" dirty="0">
                <a:solidFill>
                  <a:srgbClr val="000000"/>
                </a:solidFill>
                <a:latin typeface="Book Antiqua"/>
              </a:rPr>
              <a:t> clearance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383" y="1197138"/>
            <a:ext cx="9022111" cy="1009586"/>
          </a:xfrm>
          <a:noFill/>
          <a:ln/>
        </p:spPr>
        <p:txBody>
          <a:bodyPr/>
          <a:lstStyle/>
          <a:p>
            <a:r>
              <a:rPr lang="en-US" dirty="0"/>
              <a:t>View Management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1003776" y="3566209"/>
            <a:ext cx="7802880" cy="5852160"/>
          </a:xfrm>
          <a:noFill/>
          <a:ln/>
        </p:spPr>
        <p:txBody>
          <a:bodyPr/>
          <a:lstStyle/>
          <a:p>
            <a:pPr>
              <a:buNone/>
              <a:tabLst>
                <a:tab pos="2031968" algn="l"/>
                <a:tab pos="3413707" algn="l"/>
              </a:tabLst>
            </a:pPr>
            <a:r>
              <a:rPr lang="en-US" dirty="0"/>
              <a:t>View – virtual relation</a:t>
            </a:r>
          </a:p>
          <a:p>
            <a:pPr lvl="1" indent="-568951">
              <a:tabLst>
                <a:tab pos="2031968" algn="l"/>
                <a:tab pos="3413707" algn="l"/>
              </a:tabLst>
            </a:pPr>
            <a:r>
              <a:rPr lang="en-US" dirty="0"/>
              <a:t>generated from base relation(s) by a query</a:t>
            </a:r>
          </a:p>
          <a:p>
            <a:pPr lvl="1" indent="-568951">
              <a:tabLst>
                <a:tab pos="2031968" algn="l"/>
                <a:tab pos="3413707" algn="l"/>
              </a:tabLst>
            </a:pPr>
            <a:r>
              <a:rPr lang="en-US" dirty="0"/>
              <a:t>not stored as base relations</a:t>
            </a:r>
          </a:p>
          <a:p>
            <a:pPr>
              <a:buNone/>
              <a:tabLst>
                <a:tab pos="2031968" algn="l"/>
                <a:tab pos="3413707" algn="l"/>
              </a:tabLst>
            </a:pPr>
            <a:r>
              <a:rPr lang="en-US" dirty="0"/>
              <a:t>Example :</a:t>
            </a:r>
          </a:p>
          <a:p>
            <a:pPr lvl="1" indent="-568951">
              <a:buNone/>
              <a:tabLst>
                <a:tab pos="1600200" algn="l"/>
                <a:tab pos="3413125" algn="l"/>
              </a:tabLst>
            </a:pPr>
            <a:r>
              <a:rPr lang="en-US" b="1" dirty="0">
                <a:latin typeface="Courier New"/>
              </a:rPr>
              <a:t>CREATE VIEW	</a:t>
            </a:r>
            <a:r>
              <a:rPr lang="en-US" dirty="0">
                <a:latin typeface="Courier New"/>
              </a:rPr>
              <a:t>SYSAN(ENO,ENAME)</a:t>
            </a:r>
          </a:p>
          <a:p>
            <a:pPr lvl="1" indent="-568951">
              <a:buNone/>
              <a:tabLst>
                <a:tab pos="1600200" algn="l"/>
                <a:tab pos="3413125" algn="l"/>
              </a:tabLst>
            </a:pPr>
            <a:r>
              <a:rPr lang="en-US" b="1" dirty="0">
                <a:latin typeface="Courier New"/>
              </a:rPr>
              <a:t>AS		SELECT	</a:t>
            </a:r>
            <a:r>
              <a:rPr lang="en-US" dirty="0">
                <a:latin typeface="Courier New"/>
              </a:rPr>
              <a:t>ENO,ENAME</a:t>
            </a:r>
          </a:p>
          <a:p>
            <a:pPr lvl="1" indent="-568951">
              <a:buNone/>
              <a:tabLst>
                <a:tab pos="1600200" algn="l"/>
                <a:tab pos="3413125" algn="l"/>
              </a:tabLst>
            </a:pPr>
            <a:r>
              <a:rPr lang="en-US" b="1" dirty="0">
                <a:latin typeface="Courier New"/>
              </a:rPr>
              <a:t>		FROM</a:t>
            </a:r>
            <a:r>
              <a:rPr lang="en-US" dirty="0">
                <a:latin typeface="Courier New"/>
              </a:rPr>
              <a:t>	EMP</a:t>
            </a:r>
          </a:p>
          <a:p>
            <a:pPr lvl="1" indent="-568951">
              <a:buNone/>
              <a:tabLst>
                <a:tab pos="1600200" algn="l"/>
                <a:tab pos="3413125" algn="l"/>
              </a:tabLst>
            </a:pPr>
            <a:r>
              <a:rPr lang="en-US" b="1" dirty="0">
                <a:latin typeface="Courier New"/>
              </a:rPr>
              <a:t>		WHERE	</a:t>
            </a:r>
            <a:r>
              <a:rPr lang="en-US" dirty="0">
                <a:latin typeface="Courier New"/>
              </a:rPr>
              <a:t>TITLE= "Syst. Anal."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18057" y="3292624"/>
            <a:ext cx="3878580" cy="6068906"/>
            <a:chOff x="8518057" y="3455580"/>
            <a:chExt cx="3878580" cy="6068906"/>
          </a:xfrm>
        </p:grpSpPr>
        <p:grpSp>
          <p:nvGrpSpPr>
            <p:cNvPr id="2" name="Group 16"/>
            <p:cNvGrpSpPr>
              <a:grpSpLocks/>
            </p:cNvGrpSpPr>
            <p:nvPr/>
          </p:nvGrpSpPr>
          <p:grpSpPr bwMode="auto">
            <a:xfrm>
              <a:off x="8843717" y="7501517"/>
              <a:ext cx="2707075" cy="2022969"/>
              <a:chOff x="3917" y="2799"/>
              <a:chExt cx="1199" cy="896"/>
            </a:xfrm>
          </p:grpSpPr>
          <p:sp>
            <p:nvSpPr>
              <p:cNvPr id="7172" name="Rectangle 4"/>
              <p:cNvSpPr>
                <a:spLocks noChangeArrowheads="1"/>
              </p:cNvSpPr>
              <p:nvPr/>
            </p:nvSpPr>
            <p:spPr bwMode="auto">
              <a:xfrm>
                <a:off x="3972" y="2980"/>
                <a:ext cx="1144" cy="71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dirty="0">
                  <a:latin typeface="Book Antiqua"/>
                </a:endParaRPr>
              </a:p>
            </p:txBody>
          </p:sp>
          <p:sp>
            <p:nvSpPr>
              <p:cNvPr id="7173" name="Line 5"/>
              <p:cNvSpPr>
                <a:spLocks noChangeShapeType="1"/>
              </p:cNvSpPr>
              <p:nvPr/>
            </p:nvSpPr>
            <p:spPr bwMode="auto">
              <a:xfrm>
                <a:off x="3972" y="3196"/>
                <a:ext cx="11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dirty="0">
                  <a:latin typeface="Book Antiqua"/>
                </a:endParaRPr>
              </a:p>
            </p:txBody>
          </p:sp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>
                <a:off x="4404" y="2980"/>
                <a:ext cx="0" cy="7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dirty="0">
                  <a:latin typeface="Book Antiqua"/>
                </a:endParaRPr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4074" y="3015"/>
                <a:ext cx="334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ENO</a:t>
                </a:r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4497" y="3015"/>
                <a:ext cx="510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ENAME</a:t>
                </a:r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/>
            </p:nvSpPr>
            <p:spPr bwMode="auto">
              <a:xfrm>
                <a:off x="4084" y="3231"/>
                <a:ext cx="207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E2</a:t>
                </a:r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/>
            </p:nvSpPr>
            <p:spPr bwMode="auto">
              <a:xfrm>
                <a:off x="4501" y="3231"/>
                <a:ext cx="513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 err="1">
                    <a:solidFill>
                      <a:srgbClr val="000000"/>
                    </a:solidFill>
                    <a:latin typeface="Book Antiqua"/>
                  </a:rPr>
                  <a:t>M.Smith</a:t>
                </a:r>
                <a:endParaRPr lang="en-US" sz="2000" dirty="0">
                  <a:solidFill>
                    <a:srgbClr val="000000"/>
                  </a:solidFill>
                  <a:latin typeface="Book Antiqua"/>
                </a:endParaRPr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4084" y="3375"/>
                <a:ext cx="207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E5</a:t>
                </a:r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/>
            </p:nvSpPr>
            <p:spPr bwMode="auto">
              <a:xfrm>
                <a:off x="4521" y="3375"/>
                <a:ext cx="484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 err="1">
                    <a:solidFill>
                      <a:srgbClr val="000000"/>
                    </a:solidFill>
                    <a:latin typeface="Book Antiqua"/>
                  </a:rPr>
                  <a:t>B.Casey</a:t>
                </a:r>
                <a:endParaRPr lang="en-US" sz="2000" dirty="0">
                  <a:solidFill>
                    <a:srgbClr val="000000"/>
                  </a:solidFill>
                  <a:latin typeface="Book Antiqua"/>
                </a:endParaRPr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/>
            </p:nvSpPr>
            <p:spPr bwMode="auto">
              <a:xfrm>
                <a:off x="4084" y="3519"/>
                <a:ext cx="207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E8</a:t>
                </a:r>
              </a:p>
            </p:txBody>
          </p:sp>
          <p:sp>
            <p:nvSpPr>
              <p:cNvPr id="7182" name="Rectangle 14"/>
              <p:cNvSpPr>
                <a:spLocks noChangeArrowheads="1"/>
              </p:cNvSpPr>
              <p:nvPr/>
            </p:nvSpPr>
            <p:spPr bwMode="auto">
              <a:xfrm>
                <a:off x="4533" y="3519"/>
                <a:ext cx="421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 err="1">
                    <a:solidFill>
                      <a:srgbClr val="000000"/>
                    </a:solidFill>
                    <a:latin typeface="Book Antiqua"/>
                  </a:rPr>
                  <a:t>J.Jones</a:t>
                </a:r>
                <a:endParaRPr lang="en-US" sz="2000" dirty="0">
                  <a:solidFill>
                    <a:srgbClr val="000000"/>
                  </a:solidFill>
                  <a:latin typeface="Book Antiqua"/>
                </a:endParaRPr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3917" y="2799"/>
                <a:ext cx="467" cy="1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Book Antiqua"/>
                  </a:rPr>
                  <a:t>SYSAN</a:t>
                </a:r>
              </a:p>
            </p:txBody>
          </p:sp>
        </p:grp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8642773" y="3846174"/>
              <a:ext cx="3621476" cy="63217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8673016" y="3943260"/>
              <a:ext cx="831341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ENO</a:t>
              </a:r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9463363" y="3943260"/>
              <a:ext cx="1228460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ENAME</a:t>
              </a:r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10865117" y="3943260"/>
              <a:ext cx="973983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TITLE</a:t>
              </a:r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9455573" y="3846174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10728960" y="3846174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8859181" y="459350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E1</a:t>
              </a:r>
            </a:p>
          </p:txBody>
        </p:sp>
        <p:sp>
          <p:nvSpPr>
            <p:cNvPr id="7192" name="Rectangle 24"/>
            <p:cNvSpPr>
              <a:spLocks noChangeArrowheads="1"/>
            </p:cNvSpPr>
            <p:nvPr/>
          </p:nvSpPr>
          <p:spPr bwMode="auto">
            <a:xfrm>
              <a:off x="9517930" y="4593500"/>
              <a:ext cx="94773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J. Doe</a:t>
              </a:r>
            </a:p>
          </p:txBody>
        </p:sp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>
              <a:off x="10707856" y="4593500"/>
              <a:ext cx="1428485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Elect. Eng</a:t>
              </a:r>
            </a:p>
          </p:txBody>
        </p:sp>
        <p:sp>
          <p:nvSpPr>
            <p:cNvPr id="7194" name="Rectangle 26"/>
            <p:cNvSpPr>
              <a:spLocks noChangeArrowheads="1"/>
            </p:cNvSpPr>
            <p:nvPr/>
          </p:nvSpPr>
          <p:spPr bwMode="auto">
            <a:xfrm>
              <a:off x="8859181" y="491862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E2</a:t>
              </a:r>
            </a:p>
          </p:txBody>
        </p:sp>
        <p:sp>
          <p:nvSpPr>
            <p:cNvPr id="7195" name="Rectangle 27"/>
            <p:cNvSpPr>
              <a:spLocks noChangeArrowheads="1"/>
            </p:cNvSpPr>
            <p:nvPr/>
          </p:nvSpPr>
          <p:spPr bwMode="auto">
            <a:xfrm>
              <a:off x="9475334" y="4918620"/>
              <a:ext cx="1299343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M. Smith</a:t>
              </a:r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10715112" y="4918619"/>
              <a:ext cx="1470420" cy="743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Syst. Anal.</a:t>
              </a:r>
            </a:p>
            <a:p>
              <a:endParaRPr lang="en-US" sz="20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8859181" y="524374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E3</a:t>
              </a:r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9491555" y="5243740"/>
              <a:ext cx="100048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A. Lee</a:t>
              </a:r>
            </a:p>
          </p:txBody>
        </p:sp>
        <p:sp>
          <p:nvSpPr>
            <p:cNvPr id="7199" name="Rectangle 31"/>
            <p:cNvSpPr>
              <a:spLocks noChangeArrowheads="1"/>
            </p:cNvSpPr>
            <p:nvPr/>
          </p:nvSpPr>
          <p:spPr bwMode="auto">
            <a:xfrm>
              <a:off x="10706626" y="5243740"/>
              <a:ext cx="1555122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Mech. Eng.</a:t>
              </a:r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8859181" y="556886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E4</a:t>
              </a:r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9470175" y="5568860"/>
              <a:ext cx="1183225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J. Miller</a:t>
              </a:r>
            </a:p>
          </p:txBody>
        </p:sp>
        <p:sp>
          <p:nvSpPr>
            <p:cNvPr id="7202" name="Rectangle 34"/>
            <p:cNvSpPr>
              <a:spLocks noChangeArrowheads="1"/>
            </p:cNvSpPr>
            <p:nvPr/>
          </p:nvSpPr>
          <p:spPr bwMode="auto">
            <a:xfrm>
              <a:off x="10695917" y="5568860"/>
              <a:ext cx="1700720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Programmer</a:t>
              </a:r>
            </a:p>
          </p:txBody>
        </p:sp>
        <p:sp>
          <p:nvSpPr>
            <p:cNvPr id="7203" name="Rectangle 35"/>
            <p:cNvSpPr>
              <a:spLocks noChangeArrowheads="1"/>
            </p:cNvSpPr>
            <p:nvPr/>
          </p:nvSpPr>
          <p:spPr bwMode="auto">
            <a:xfrm>
              <a:off x="8859181" y="589398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E5</a:t>
              </a:r>
            </a:p>
          </p:txBody>
        </p:sp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>
              <a:off x="9522421" y="5893980"/>
              <a:ext cx="1234521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B. Casey</a:t>
              </a:r>
            </a:p>
          </p:txBody>
        </p:sp>
        <p:sp>
          <p:nvSpPr>
            <p:cNvPr id="7205" name="Rectangle 37"/>
            <p:cNvSpPr>
              <a:spLocks noChangeArrowheads="1"/>
            </p:cNvSpPr>
            <p:nvPr/>
          </p:nvSpPr>
          <p:spPr bwMode="auto">
            <a:xfrm>
              <a:off x="10715112" y="5893980"/>
              <a:ext cx="1470420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Syst. Anal.</a:t>
              </a:r>
            </a:p>
          </p:txBody>
        </p:sp>
        <p:sp>
          <p:nvSpPr>
            <p:cNvPr id="7206" name="Rectangle 38"/>
            <p:cNvSpPr>
              <a:spLocks noChangeArrowheads="1"/>
            </p:cNvSpPr>
            <p:nvPr/>
          </p:nvSpPr>
          <p:spPr bwMode="auto">
            <a:xfrm>
              <a:off x="8859181" y="621910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E6</a:t>
              </a:r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>
              <a:off x="9483276" y="6219100"/>
              <a:ext cx="1030589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L. Chu</a:t>
              </a:r>
            </a:p>
          </p:txBody>
        </p:sp>
        <p:sp>
          <p:nvSpPr>
            <p:cNvPr id="7208" name="Rectangle 40"/>
            <p:cNvSpPr>
              <a:spLocks noChangeArrowheads="1"/>
            </p:cNvSpPr>
            <p:nvPr/>
          </p:nvSpPr>
          <p:spPr bwMode="auto">
            <a:xfrm>
              <a:off x="10707586" y="6219100"/>
              <a:ext cx="1499017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Elect. Eng.</a:t>
              </a:r>
            </a:p>
          </p:txBody>
        </p:sp>
        <p:sp>
          <p:nvSpPr>
            <p:cNvPr id="7209" name="Rectangle 41"/>
            <p:cNvSpPr>
              <a:spLocks noChangeArrowheads="1"/>
            </p:cNvSpPr>
            <p:nvPr/>
          </p:nvSpPr>
          <p:spPr bwMode="auto">
            <a:xfrm>
              <a:off x="8859181" y="654422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E7</a:t>
              </a:r>
            </a:p>
          </p:txBody>
        </p:sp>
        <p:sp>
          <p:nvSpPr>
            <p:cNvPr id="7210" name="Rectangle 42"/>
            <p:cNvSpPr>
              <a:spLocks noChangeArrowheads="1"/>
            </p:cNvSpPr>
            <p:nvPr/>
          </p:nvSpPr>
          <p:spPr bwMode="auto">
            <a:xfrm>
              <a:off x="9489830" y="6544220"/>
              <a:ext cx="1229713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R. Davis</a:t>
              </a:r>
            </a:p>
          </p:txBody>
        </p:sp>
        <p:sp>
          <p:nvSpPr>
            <p:cNvPr id="7211" name="Rectangle 43"/>
            <p:cNvSpPr>
              <a:spLocks noChangeArrowheads="1"/>
            </p:cNvSpPr>
            <p:nvPr/>
          </p:nvSpPr>
          <p:spPr bwMode="auto">
            <a:xfrm>
              <a:off x="10706626" y="6544220"/>
              <a:ext cx="1555122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Mech. Eng.</a:t>
              </a:r>
            </a:p>
          </p:txBody>
        </p:sp>
        <p:sp>
          <p:nvSpPr>
            <p:cNvPr id="7212" name="Rectangle 44"/>
            <p:cNvSpPr>
              <a:spLocks noChangeArrowheads="1"/>
            </p:cNvSpPr>
            <p:nvPr/>
          </p:nvSpPr>
          <p:spPr bwMode="auto">
            <a:xfrm>
              <a:off x="8859181" y="6869340"/>
              <a:ext cx="544804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E8</a:t>
              </a:r>
            </a:p>
          </p:txBody>
        </p:sp>
        <p:sp>
          <p:nvSpPr>
            <p:cNvPr id="7213" name="Rectangle 45"/>
            <p:cNvSpPr>
              <a:spLocks noChangeArrowheads="1"/>
            </p:cNvSpPr>
            <p:nvPr/>
          </p:nvSpPr>
          <p:spPr bwMode="auto">
            <a:xfrm>
              <a:off x="9550469" y="6869340"/>
              <a:ext cx="1092630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J. Jones</a:t>
              </a:r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10715112" y="6869340"/>
              <a:ext cx="1470420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Syst. Anal.</a:t>
              </a:r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633742" y="4487383"/>
              <a:ext cx="3641796" cy="27657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24"/>
                </a:cxn>
                <a:cxn ang="0">
                  <a:pos x="1612" y="1224"/>
                </a:cxn>
              </a:cxnLst>
              <a:rect l="0" t="0" r="r" b="b"/>
              <a:pathLst>
                <a:path w="1613" h="1225">
                  <a:moveTo>
                    <a:pt x="0" y="0"/>
                  </a:moveTo>
                  <a:lnTo>
                    <a:pt x="0" y="1224"/>
                  </a:lnTo>
                  <a:lnTo>
                    <a:pt x="1612" y="12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30046" tIns="65023" rIns="130046" bIns="65023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>
              <a:off x="12273280" y="4496414"/>
              <a:ext cx="0" cy="27454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>
              <a:off x="10728960" y="4496414"/>
              <a:ext cx="0" cy="27454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9455573" y="4496414"/>
              <a:ext cx="0" cy="27454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7219" name="Rectangle 51"/>
            <p:cNvSpPr>
              <a:spLocks noChangeArrowheads="1"/>
            </p:cNvSpPr>
            <p:nvPr/>
          </p:nvSpPr>
          <p:spPr bwMode="auto">
            <a:xfrm>
              <a:off x="8518057" y="3455580"/>
              <a:ext cx="816138" cy="435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EMP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Access Control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313617" cy="5873110"/>
          </a:xfrm>
        </p:spPr>
        <p:txBody>
          <a:bodyPr/>
          <a:lstStyle/>
          <a:p>
            <a:r>
              <a:rPr lang="en-US" sz="3200" dirty="0"/>
              <a:t>Additional problems in a distributed environment</a:t>
            </a:r>
          </a:p>
          <a:p>
            <a:pPr lvl="1"/>
            <a:r>
              <a:rPr lang="en-US" sz="2800" b="1" dirty="0"/>
              <a:t>Remote user authentication</a:t>
            </a:r>
          </a:p>
          <a:p>
            <a:pPr lvl="2"/>
            <a:r>
              <a:rPr lang="en-US" sz="2400" dirty="0"/>
              <a:t>Typically using a directory service</a:t>
            </a:r>
          </a:p>
          <a:p>
            <a:pPr lvl="3"/>
            <a:r>
              <a:rPr lang="en-US" sz="2000" dirty="0"/>
              <a:t>Should be replicated at some sites for availability</a:t>
            </a:r>
          </a:p>
          <a:p>
            <a:pPr lvl="1"/>
            <a:r>
              <a:rPr lang="en-US" sz="2800" b="1" dirty="0"/>
              <a:t>Management of DAC rules</a:t>
            </a:r>
          </a:p>
          <a:p>
            <a:pPr lvl="2"/>
            <a:r>
              <a:rPr lang="en-US" sz="2400" dirty="0"/>
              <a:t>Problem if users’ group can span multiple sites</a:t>
            </a:r>
          </a:p>
          <a:p>
            <a:pPr lvl="3"/>
            <a:r>
              <a:rPr lang="en-US" sz="2000" dirty="0"/>
              <a:t>Rules stored at some directory based on user groups location</a:t>
            </a:r>
          </a:p>
          <a:p>
            <a:pPr lvl="3"/>
            <a:r>
              <a:rPr lang="en-US" sz="2000" dirty="0"/>
              <a:t>Accessing rules may incur remote queries</a:t>
            </a:r>
          </a:p>
          <a:p>
            <a:pPr lvl="1"/>
            <a:r>
              <a:rPr lang="en-US" sz="2800" b="1" dirty="0"/>
              <a:t>Covert channels in MAC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602" y="988368"/>
            <a:ext cx="9689096" cy="1657658"/>
          </a:xfrm>
        </p:spPr>
        <p:txBody>
          <a:bodyPr/>
          <a:lstStyle/>
          <a:p>
            <a:r>
              <a:rPr lang="en-US" sz="3200" dirty="0"/>
              <a:t>Covert Channels</a:t>
            </a:r>
            <a:br>
              <a:rPr lang="en-US" sz="3200" dirty="0"/>
            </a:br>
            <a:r>
              <a:rPr lang="en-US" sz="2000" dirty="0"/>
              <a:t>“a type of attack that creates a capability to transfer information objects between processes that are not supposed to be allowed to communicate by the computer security policy” (Wikipedia)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148608"/>
            <a:ext cx="10457633" cy="62646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attacker uses </a:t>
            </a:r>
            <a:r>
              <a:rPr lang="en-US" u="sng" dirty="0"/>
              <a:t>indirect means</a:t>
            </a:r>
            <a:r>
              <a:rPr lang="en-US" dirty="0"/>
              <a:t> to access unauthorized data.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Consider a simple DDB with 2 sites: C (confidential) and S (secret)</a:t>
            </a:r>
          </a:p>
          <a:p>
            <a:pPr lvl="1"/>
            <a:r>
              <a:rPr lang="en-US" dirty="0"/>
              <a:t>Following the “no write down” rule, an update from a subject with secret clearance can only be sent to S</a:t>
            </a:r>
          </a:p>
          <a:p>
            <a:pPr lvl="1"/>
            <a:r>
              <a:rPr lang="en-US" dirty="0"/>
              <a:t>Following the “no read up” rule, a read query from the same subject can be sent to both C and S</a:t>
            </a:r>
          </a:p>
          <a:p>
            <a:pPr lvl="1"/>
            <a:r>
              <a:rPr lang="en-US" dirty="0"/>
              <a:t>Issue: </a:t>
            </a:r>
            <a:r>
              <a:rPr lang="en-US" u="sng" dirty="0"/>
              <a:t>The query may contain secret information</a:t>
            </a:r>
            <a:r>
              <a:rPr lang="en-US" dirty="0"/>
              <a:t> (e.g., in a select predicate), so is a potential covert channel</a:t>
            </a:r>
          </a:p>
          <a:p>
            <a:r>
              <a:rPr lang="en-US" dirty="0"/>
              <a:t>Solution: replicate part of the DB</a:t>
            </a:r>
          </a:p>
          <a:p>
            <a:pPr lvl="1"/>
            <a:r>
              <a:rPr lang="en-US" dirty="0"/>
              <a:t>So that a site at security level </a:t>
            </a:r>
            <a:r>
              <a:rPr lang="en-US" i="1" dirty="0"/>
              <a:t>L </a:t>
            </a:r>
            <a:r>
              <a:rPr lang="en-US" dirty="0"/>
              <a:t>contains all data that a subject at level </a:t>
            </a:r>
            <a:r>
              <a:rPr lang="en-US" i="1" dirty="0"/>
              <a:t>L</a:t>
            </a:r>
            <a:r>
              <a:rPr lang="en-US" dirty="0"/>
              <a:t> can access (e.g., S above would replicate the confidential data so it can entirely process secret queries)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Semantic Integrity Control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169602" cy="5585078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 typeface="Monotype Sorts" charset="2"/>
              <a:buNone/>
            </a:pPr>
            <a:r>
              <a:rPr lang="en-US" dirty="0"/>
              <a:t>Maintain database </a:t>
            </a:r>
            <a:r>
              <a:rPr lang="en-US" dirty="0">
                <a:solidFill>
                  <a:srgbClr val="FF0000"/>
                </a:solidFill>
              </a:rPr>
              <a:t>consistency</a:t>
            </a:r>
            <a:r>
              <a:rPr lang="en-US" dirty="0"/>
              <a:t> by enforcing a set of </a:t>
            </a:r>
            <a:r>
              <a:rPr lang="en-US" u="sng" dirty="0"/>
              <a:t>constraints</a:t>
            </a:r>
            <a:r>
              <a:rPr lang="en-US" dirty="0"/>
              <a:t> defined on the database.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Structural constraints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basic semantic properties inherent to a data model </a:t>
            </a:r>
          </a:p>
          <a:p>
            <a:pPr marL="962340" lvl="2" indent="0">
              <a:spcBef>
                <a:spcPct val="50000"/>
              </a:spcBef>
              <a:buNone/>
            </a:pPr>
            <a:r>
              <a:rPr lang="en-US" dirty="0"/>
              <a:t>e.g., unique key constraint in relational model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Behavioral constraints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regulate application behavior</a:t>
            </a:r>
          </a:p>
          <a:p>
            <a:pPr marL="962340" lvl="2" indent="0">
              <a:spcBef>
                <a:spcPct val="50000"/>
              </a:spcBef>
              <a:buNone/>
            </a:pPr>
            <a:r>
              <a:rPr lang="en-US" dirty="0"/>
              <a:t>e.g., dependencies in the relational model</a:t>
            </a:r>
          </a:p>
          <a:p>
            <a:r>
              <a:rPr lang="en-US" dirty="0"/>
              <a:t>Two components</a:t>
            </a:r>
          </a:p>
          <a:p>
            <a:pPr lvl="1"/>
            <a:r>
              <a:rPr lang="en-US" dirty="0"/>
              <a:t>Integrity constraint </a:t>
            </a:r>
            <a:r>
              <a:rPr lang="en-US" u="sng" dirty="0"/>
              <a:t>specification</a:t>
            </a:r>
          </a:p>
          <a:p>
            <a:pPr lvl="1"/>
            <a:r>
              <a:rPr lang="en-US" dirty="0"/>
              <a:t>Integrity constraint </a:t>
            </a:r>
            <a:r>
              <a:rPr lang="en-US" u="sng" dirty="0"/>
              <a:t>enforcement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Semantic Integrity Control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169601" cy="5873109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b="1" dirty="0">
                <a:solidFill>
                  <a:schemeClr val="tx2"/>
                </a:solidFill>
              </a:rPr>
              <a:t>Procedural control</a:t>
            </a:r>
            <a:endParaRPr lang="en-US" b="1" dirty="0"/>
          </a:p>
          <a:p>
            <a:pPr lvl="2">
              <a:spcBef>
                <a:spcPct val="40000"/>
              </a:spcBef>
              <a:buNone/>
            </a:pPr>
            <a:r>
              <a:rPr lang="en-US" sz="2400" dirty="0"/>
              <a:t>control embedded in each </a:t>
            </a:r>
            <a:r>
              <a:rPr lang="en-US" sz="2400" u="sng" dirty="0"/>
              <a:t>application</a:t>
            </a:r>
            <a:r>
              <a:rPr lang="en-US" sz="2400" dirty="0"/>
              <a:t> program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b="1" dirty="0">
                <a:solidFill>
                  <a:schemeClr val="tx2"/>
                </a:solidFill>
              </a:rPr>
              <a:t>Declarative control</a:t>
            </a:r>
            <a:endParaRPr lang="en-US" b="1" dirty="0"/>
          </a:p>
          <a:p>
            <a:pPr lvl="2">
              <a:spcBef>
                <a:spcPct val="40000"/>
              </a:spcBef>
              <a:buNone/>
            </a:pPr>
            <a:r>
              <a:rPr lang="en-US" sz="2400" u="sng" dirty="0"/>
              <a:t>assertions</a:t>
            </a:r>
            <a:r>
              <a:rPr lang="en-US" sz="2400" dirty="0"/>
              <a:t> in predicate calculus</a:t>
            </a:r>
          </a:p>
          <a:p>
            <a:pPr marL="572202" lvl="1" indent="0">
              <a:lnSpc>
                <a:spcPct val="100000"/>
              </a:lnSpc>
              <a:spcBef>
                <a:spcPct val="40000"/>
              </a:spcBef>
              <a:buNone/>
            </a:pPr>
            <a:r>
              <a:rPr lang="en-US" dirty="0"/>
              <a:t>+ easy to define constraints</a:t>
            </a:r>
          </a:p>
          <a:p>
            <a:pPr marL="572202" lvl="1" indent="0">
              <a:lnSpc>
                <a:spcPct val="100000"/>
              </a:lnSpc>
              <a:spcBef>
                <a:spcPct val="40000"/>
              </a:spcBef>
              <a:buNone/>
            </a:pPr>
            <a:r>
              <a:rPr lang="en-US" dirty="0"/>
              <a:t>+ definition of database consistency clear</a:t>
            </a:r>
          </a:p>
          <a:p>
            <a:pPr marL="572202" lvl="1" indent="0">
              <a:lnSpc>
                <a:spcPct val="100000"/>
              </a:lnSpc>
              <a:spcBef>
                <a:spcPct val="40000"/>
              </a:spcBef>
              <a:buNone/>
            </a:pPr>
            <a:r>
              <a:rPr lang="en-US" dirty="0"/>
              <a:t>- inefficient to check assertions for </a:t>
            </a:r>
            <a:r>
              <a:rPr lang="en-US" u="sng" dirty="0"/>
              <a:t>each</a:t>
            </a:r>
            <a:r>
              <a:rPr lang="en-US" dirty="0"/>
              <a:t> update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limit the search space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decrease the number of data accesses/assertion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preventive strategies</a:t>
            </a:r>
          </a:p>
          <a:p>
            <a:pPr lvl="2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checking at compile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Constraint Specification Language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241609" cy="572909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40000"/>
              </a:spcBef>
              <a:buFont typeface="Monotype Sorts" charset="2"/>
              <a:buNone/>
            </a:pPr>
            <a:r>
              <a:rPr lang="en-US" dirty="0">
                <a:solidFill>
                  <a:srgbClr val="FF0000"/>
                </a:solidFill>
              </a:rPr>
              <a:t>Predefined constraints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  <a:buFont typeface="Century Schoolbook" charset="0"/>
              <a:buNone/>
            </a:pPr>
            <a:r>
              <a:rPr lang="en-US" dirty="0"/>
              <a:t>specify the more common constraints of the relational model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Not-null attribute</a:t>
            </a:r>
            <a:endParaRPr lang="en-US" dirty="0"/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	ENO </a:t>
            </a:r>
            <a:r>
              <a:rPr lang="en-US" b="1" dirty="0"/>
              <a:t>NOT NULL IN</a:t>
            </a:r>
            <a:r>
              <a:rPr lang="en-US" dirty="0"/>
              <a:t> EMP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Unique key</a:t>
            </a:r>
            <a:endParaRPr lang="en-US" dirty="0"/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	(ENO, PNO) </a:t>
            </a:r>
            <a:r>
              <a:rPr lang="en-US" b="1" dirty="0"/>
              <a:t>UNIQUE IN</a:t>
            </a:r>
            <a:r>
              <a:rPr lang="en-US" dirty="0"/>
              <a:t> ASG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Foreign key </a:t>
            </a:r>
            <a:endParaRPr lang="en-US" dirty="0"/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A key in a relation </a:t>
            </a:r>
            <a:r>
              <a:rPr lang="en-US" i="1" dirty="0"/>
              <a:t>R</a:t>
            </a:r>
            <a:r>
              <a:rPr lang="en-US" dirty="0"/>
              <a:t> is a foreign key if it is a primary key of another relation </a:t>
            </a:r>
            <a:r>
              <a:rPr lang="en-US" i="1" dirty="0"/>
              <a:t>S</a:t>
            </a:r>
            <a:r>
              <a:rPr lang="en-US" dirty="0"/>
              <a:t> and the existence of any of its values in </a:t>
            </a:r>
            <a:r>
              <a:rPr lang="en-US" i="1" dirty="0"/>
              <a:t>R</a:t>
            </a:r>
            <a:r>
              <a:rPr lang="en-US" dirty="0"/>
              <a:t> is dependent upon the existence of the same value in </a:t>
            </a:r>
            <a:r>
              <a:rPr lang="en-US" i="1" dirty="0"/>
              <a:t>S</a:t>
            </a:r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	PNO </a:t>
            </a:r>
            <a:r>
              <a:rPr lang="en-US" b="1" dirty="0"/>
              <a:t>IN</a:t>
            </a:r>
            <a:r>
              <a:rPr lang="en-US" dirty="0"/>
              <a:t> ASG </a:t>
            </a:r>
            <a:r>
              <a:rPr lang="en-US" b="1" dirty="0"/>
              <a:t>REFERENCES </a:t>
            </a:r>
            <a:r>
              <a:rPr lang="en-US" dirty="0"/>
              <a:t>PNO </a:t>
            </a:r>
            <a:r>
              <a:rPr lang="en-US" b="1" dirty="0"/>
              <a:t>IN</a:t>
            </a:r>
            <a:r>
              <a:rPr lang="en-US" dirty="0"/>
              <a:t> PROJ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>
                <a:solidFill>
                  <a:schemeClr val="tx2"/>
                </a:solidFill>
              </a:rPr>
              <a:t>Functional dependency</a:t>
            </a:r>
            <a:endParaRPr lang="en-US" dirty="0"/>
          </a:p>
          <a:p>
            <a:pPr lvl="2" indent="0">
              <a:spcBef>
                <a:spcPct val="40000"/>
              </a:spcBef>
              <a:buNone/>
            </a:pPr>
            <a:r>
              <a:rPr lang="en-US" dirty="0"/>
              <a:t>	ENO </a:t>
            </a:r>
            <a:r>
              <a:rPr lang="en-US" b="1" dirty="0"/>
              <a:t>IN</a:t>
            </a:r>
            <a:r>
              <a:rPr lang="en-US" dirty="0"/>
              <a:t> EMP </a:t>
            </a:r>
            <a:r>
              <a:rPr lang="en-US" b="1" dirty="0"/>
              <a:t>DETERMINES</a:t>
            </a:r>
            <a:r>
              <a:rPr lang="en-US" dirty="0"/>
              <a:t> ENAME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Constraint Specification Language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816772" cy="5945118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Font typeface="Monotype Sorts" charset="2"/>
              <a:buNone/>
            </a:pPr>
            <a:r>
              <a:rPr lang="en-US" sz="3200" dirty="0">
                <a:solidFill>
                  <a:srgbClr val="FF0000"/>
                </a:solidFill>
              </a:rPr>
              <a:t>Precompiled constraints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sz="2800" dirty="0"/>
              <a:t>Express preconditions that must be satisfied by all </a:t>
            </a:r>
            <a:r>
              <a:rPr lang="en-US" sz="2800" dirty="0" err="1"/>
              <a:t>tuples</a:t>
            </a:r>
            <a:r>
              <a:rPr lang="en-US" sz="2800" dirty="0"/>
              <a:t> in a relation for a given update type 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sz="2800" dirty="0"/>
              <a:t>			(INSERT, DELETE, MODIFY)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sz="2800" dirty="0"/>
              <a:t>	NEW - ranges over new </a:t>
            </a:r>
            <a:r>
              <a:rPr lang="en-US" sz="2800" dirty="0" err="1"/>
              <a:t>tuples</a:t>
            </a:r>
            <a:r>
              <a:rPr lang="en-US" sz="2800" dirty="0"/>
              <a:t> to be inserted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sz="2800" dirty="0"/>
              <a:t>	OLD  - ranges over old </a:t>
            </a:r>
            <a:r>
              <a:rPr lang="en-US" sz="2800" dirty="0" err="1"/>
              <a:t>tuples</a:t>
            </a:r>
            <a:r>
              <a:rPr lang="en-US" sz="2800" dirty="0"/>
              <a:t> to be deleted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Font typeface="Century Schoolbook" charset="0"/>
              <a:buNone/>
            </a:pPr>
            <a:r>
              <a:rPr lang="en-US" sz="2800" dirty="0"/>
              <a:t>General Form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buFont typeface="Monotype Sorts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CHECK ON &lt;relation&gt; [WHEN &lt;update type&gt;] &lt;qualification&gt;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Constraint Specification Language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241609" cy="5873109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buFont typeface="Monotype Sorts" charset="2"/>
              <a:buNone/>
            </a:pPr>
            <a:r>
              <a:rPr lang="en-US" sz="2800" dirty="0">
                <a:solidFill>
                  <a:srgbClr val="FF0000"/>
                </a:solidFill>
              </a:rPr>
              <a:t>Precompiled constraints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>
                <a:solidFill>
                  <a:schemeClr val="tx2"/>
                </a:solidFill>
              </a:rPr>
              <a:t>Domain constraint</a:t>
            </a:r>
            <a:endParaRPr lang="en-US" dirty="0"/>
          </a:p>
          <a:p>
            <a:pPr lvl="2">
              <a:lnSpc>
                <a:spcPct val="100000"/>
              </a:lnSpc>
              <a:spcBef>
                <a:spcPct val="100000"/>
              </a:spcBef>
              <a:buFont typeface="Monotype Sorts" charset="2"/>
              <a:buNone/>
            </a:pPr>
            <a:r>
              <a:rPr lang="en-US" b="1" dirty="0"/>
              <a:t>	CHECK ON</a:t>
            </a:r>
            <a:r>
              <a:rPr lang="en-US" dirty="0"/>
              <a:t> PROJ (BUDGET≥500000 </a:t>
            </a:r>
            <a:r>
              <a:rPr lang="en-US" b="1" dirty="0"/>
              <a:t>AND</a:t>
            </a:r>
            <a:r>
              <a:rPr lang="en-US" dirty="0"/>
              <a:t> BUDGET≤1000000)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>
                <a:solidFill>
                  <a:schemeClr val="tx2"/>
                </a:solidFill>
              </a:rPr>
              <a:t>Domain constraint on deletion</a:t>
            </a:r>
            <a:endParaRPr lang="en-US" dirty="0"/>
          </a:p>
          <a:p>
            <a:pPr lvl="2">
              <a:lnSpc>
                <a:spcPct val="100000"/>
              </a:lnSpc>
              <a:spcBef>
                <a:spcPct val="100000"/>
              </a:spcBef>
              <a:buFont typeface="Monotype Sorts" charset="2"/>
              <a:buNone/>
            </a:pPr>
            <a:r>
              <a:rPr lang="en-US" b="1" dirty="0"/>
              <a:t>	CHECK ON</a:t>
            </a:r>
            <a:r>
              <a:rPr lang="en-US" dirty="0"/>
              <a:t> PROJ </a:t>
            </a:r>
            <a:r>
              <a:rPr lang="en-US" b="1" dirty="0"/>
              <a:t>WHEN DELETE</a:t>
            </a:r>
            <a:r>
              <a:rPr lang="en-US" dirty="0"/>
              <a:t> (BUDGET = 0)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>
                <a:solidFill>
                  <a:schemeClr val="tx2"/>
                </a:solidFill>
              </a:rPr>
              <a:t>Transition constraint</a:t>
            </a:r>
            <a:endParaRPr lang="en-US" dirty="0"/>
          </a:p>
          <a:p>
            <a:pPr lvl="2">
              <a:lnSpc>
                <a:spcPct val="100000"/>
              </a:lnSpc>
              <a:spcBef>
                <a:spcPct val="100000"/>
              </a:spcBef>
              <a:buFont typeface="Monotype Sorts" charset="2"/>
              <a:buNone/>
            </a:pPr>
            <a:r>
              <a:rPr lang="en-US" b="1" dirty="0"/>
              <a:t>	CHECK ON</a:t>
            </a:r>
            <a:r>
              <a:rPr lang="en-US" dirty="0"/>
              <a:t> PROJ (</a:t>
            </a:r>
            <a:r>
              <a:rPr lang="en-US" b="1" dirty="0"/>
              <a:t>NEW</a:t>
            </a:r>
            <a:r>
              <a:rPr lang="en-US" dirty="0"/>
              <a:t>.BUDGET &gt; </a:t>
            </a:r>
            <a:r>
              <a:rPr lang="en-US" b="1" dirty="0"/>
              <a:t>OLD</a:t>
            </a:r>
            <a:r>
              <a:rPr lang="en-US" dirty="0"/>
              <a:t>.BUDGET </a:t>
            </a:r>
            <a:r>
              <a:rPr lang="en-US" b="1" dirty="0"/>
              <a:t>AND</a:t>
            </a:r>
            <a:r>
              <a:rPr lang="en-US" dirty="0"/>
              <a:t> 				</a:t>
            </a:r>
            <a:r>
              <a:rPr lang="en-US" b="1" dirty="0"/>
              <a:t>NEW</a:t>
            </a:r>
            <a:r>
              <a:rPr lang="en-US" dirty="0"/>
              <a:t>.PNO = </a:t>
            </a:r>
            <a:r>
              <a:rPr lang="en-US" b="1" dirty="0"/>
              <a:t>OLD</a:t>
            </a:r>
            <a:r>
              <a:rPr lang="en-US" dirty="0"/>
              <a:t>.PNO)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Constraint Specification Language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385625" cy="5801101"/>
          </a:xfrm>
          <a:noFill/>
          <a:ln/>
        </p:spPr>
        <p:txBody>
          <a:bodyPr>
            <a:normAutofit lnSpcReduction="10000"/>
          </a:bodyPr>
          <a:lstStyle/>
          <a:p>
            <a:pPr>
              <a:buNone/>
              <a:tabLst>
                <a:tab pos="2194526" algn="l"/>
                <a:tab pos="3007313" algn="l"/>
              </a:tabLst>
            </a:pPr>
            <a:r>
              <a:rPr lang="en-US" dirty="0">
                <a:solidFill>
                  <a:srgbClr val="FF0000"/>
                </a:solidFill>
              </a:rPr>
              <a:t>General constraints</a:t>
            </a:r>
          </a:p>
          <a:p>
            <a:pPr lvl="1">
              <a:buNone/>
              <a:tabLst>
                <a:tab pos="2194526" algn="l"/>
                <a:tab pos="3007313" algn="l"/>
              </a:tabLst>
            </a:pPr>
            <a:r>
              <a:rPr lang="en-US" dirty="0"/>
              <a:t>	Constraints that must always be true. Formulae of </a:t>
            </a:r>
            <a:r>
              <a:rPr lang="en-US" dirty="0" err="1"/>
              <a:t>tuple</a:t>
            </a:r>
            <a:r>
              <a:rPr lang="en-US" dirty="0"/>
              <a:t> relational calculus where all variables are quantified. </a:t>
            </a:r>
          </a:p>
          <a:p>
            <a:pPr lvl="1">
              <a:buNone/>
              <a:tabLst>
                <a:tab pos="2194526" algn="l"/>
                <a:tab pos="3007313" algn="l"/>
              </a:tabLst>
            </a:pPr>
            <a:r>
              <a:rPr lang="en-US" dirty="0"/>
              <a:t>General Form</a:t>
            </a:r>
          </a:p>
          <a:p>
            <a:pPr lvl="2">
              <a:buNone/>
              <a:tabLst>
                <a:tab pos="2194526" algn="l"/>
                <a:tab pos="3007313" algn="l"/>
              </a:tabLst>
            </a:pPr>
            <a:r>
              <a:rPr lang="en-US" dirty="0">
                <a:solidFill>
                  <a:schemeClr val="hlink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CHECK ON &lt;variable&gt;:&lt;relation&gt;,(&lt;qualification&gt;)</a:t>
            </a:r>
          </a:p>
          <a:p>
            <a:pPr lvl="1">
              <a:tabLst>
                <a:tab pos="2194526" algn="l"/>
                <a:tab pos="3007313" algn="l"/>
              </a:tabLst>
            </a:pPr>
            <a:r>
              <a:rPr lang="en-US" dirty="0">
                <a:solidFill>
                  <a:schemeClr val="tx2"/>
                </a:solidFill>
              </a:rPr>
              <a:t>Functional dependency</a:t>
            </a:r>
            <a:endParaRPr lang="en-US" dirty="0"/>
          </a:p>
          <a:p>
            <a:pPr lvl="2">
              <a:buNone/>
              <a:tabLst>
                <a:tab pos="2194526" algn="l"/>
                <a:tab pos="3007313" algn="l"/>
              </a:tabLst>
            </a:pPr>
            <a:r>
              <a:rPr lang="en-US" b="1" dirty="0"/>
              <a:t>	CHECK ON</a:t>
            </a:r>
            <a:r>
              <a:rPr lang="en-US" dirty="0"/>
              <a:t> e1:EMP, e2:EMP</a:t>
            </a:r>
          </a:p>
          <a:p>
            <a:pPr lvl="2">
              <a:buNone/>
              <a:tabLst>
                <a:tab pos="2194526" algn="l"/>
                <a:tab pos="3007313" algn="l"/>
              </a:tabLst>
            </a:pPr>
            <a:r>
              <a:rPr lang="en-US" dirty="0"/>
              <a:t>		(e1.ENAME = e2.ENAME </a:t>
            </a:r>
            <a:r>
              <a:rPr lang="en-US" b="1" dirty="0"/>
              <a:t>IF</a:t>
            </a:r>
            <a:r>
              <a:rPr lang="en-US" dirty="0"/>
              <a:t> e1.ENO = e2.ENO)</a:t>
            </a:r>
          </a:p>
          <a:p>
            <a:pPr lvl="1">
              <a:tabLst>
                <a:tab pos="2194526" algn="l"/>
                <a:tab pos="3007313" algn="l"/>
              </a:tabLst>
            </a:pPr>
            <a:r>
              <a:rPr lang="en-US" dirty="0">
                <a:solidFill>
                  <a:schemeClr val="tx2"/>
                </a:solidFill>
              </a:rPr>
              <a:t>Constraint with aggregate function</a:t>
            </a:r>
          </a:p>
          <a:p>
            <a:pPr lvl="2">
              <a:buNone/>
              <a:tabLst>
                <a:tab pos="2194526" algn="l"/>
                <a:tab pos="3007313" algn="l"/>
              </a:tabLst>
            </a:pPr>
            <a:r>
              <a:rPr lang="en-US" b="1" dirty="0"/>
              <a:t>	CHECK ON </a:t>
            </a:r>
            <a:r>
              <a:rPr lang="en-US" dirty="0"/>
              <a:t>g:ASG, j:PROJ</a:t>
            </a:r>
          </a:p>
          <a:p>
            <a:pPr lvl="2">
              <a:buNone/>
              <a:tabLst>
                <a:tab pos="2194526" algn="l"/>
                <a:tab pos="3007313" algn="l"/>
              </a:tabLst>
            </a:pPr>
            <a:r>
              <a:rPr lang="en-US" dirty="0"/>
              <a:t>		(</a:t>
            </a:r>
            <a:r>
              <a:rPr lang="en-US" b="1" dirty="0"/>
              <a:t>SUM</a:t>
            </a:r>
            <a:r>
              <a:rPr lang="en-US" dirty="0"/>
              <a:t>(g.DUR </a:t>
            </a:r>
            <a:r>
              <a:rPr lang="en-US" b="1" dirty="0"/>
              <a:t>WHERE</a:t>
            </a:r>
            <a:r>
              <a:rPr lang="en-US" dirty="0"/>
              <a:t> g.PNO = j.PNO) &lt; 100 </a:t>
            </a:r>
            <a:r>
              <a:rPr lang="en-US" b="1" dirty="0"/>
              <a:t>IF</a:t>
            </a:r>
            <a:r>
              <a:rPr lang="en-US" dirty="0"/>
              <a:t> </a:t>
            </a:r>
          </a:p>
          <a:p>
            <a:pPr lvl="2">
              <a:buNone/>
              <a:tabLst>
                <a:tab pos="2194526" algn="l"/>
                <a:tab pos="3007313" algn="l"/>
              </a:tabLst>
            </a:pPr>
            <a:r>
              <a:rPr lang="en-US" dirty="0"/>
              <a:t>			</a:t>
            </a:r>
            <a:r>
              <a:rPr lang="en-US" dirty="0" err="1"/>
              <a:t>j.PNAME</a:t>
            </a:r>
            <a:r>
              <a:rPr lang="en-US" dirty="0"/>
              <a:t> = “CAD/CAM”)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Integrity Enforcement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364632"/>
            <a:ext cx="10097593" cy="597666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Monotype Sorts" charset="2"/>
              <a:buNone/>
            </a:pPr>
            <a:r>
              <a:rPr lang="en-US" dirty="0"/>
              <a:t>Two methods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Detection</a:t>
            </a:r>
            <a:endParaRPr lang="en-US" dirty="0"/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Execute update </a:t>
            </a:r>
            <a:r>
              <a:rPr lang="en-US" i="1" dirty="0"/>
              <a:t>u</a:t>
            </a:r>
            <a:r>
              <a:rPr lang="en-US" dirty="0"/>
              <a:t>: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endParaRPr lang="en-US" i="1" dirty="0"/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If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is inconsistent then</a:t>
            </a:r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	if possible: compensate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i="1" baseline="30000" dirty="0"/>
              <a:t>’</a:t>
            </a:r>
            <a:endParaRPr lang="en-US" i="1" dirty="0"/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	else</a:t>
            </a:r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		undo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Preventive</a:t>
            </a:r>
            <a:endParaRPr lang="en-US" dirty="0"/>
          </a:p>
          <a:p>
            <a:pPr lvl="1">
              <a:lnSpc>
                <a:spcPct val="100000"/>
              </a:lnSpc>
              <a:buFont typeface="Century Schoolbook" charset="0"/>
              <a:buNone/>
            </a:pPr>
            <a:r>
              <a:rPr lang="en-US" dirty="0"/>
              <a:t>Execute </a:t>
            </a:r>
            <a:r>
              <a:rPr lang="en-US" i="1" dirty="0"/>
              <a:t>u</a:t>
            </a:r>
            <a:r>
              <a:rPr lang="en-US" dirty="0"/>
              <a:t>: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only if </a:t>
            </a:r>
            <a:r>
              <a:rPr lang="en-US" i="1" dirty="0"/>
              <a:t>D</a:t>
            </a:r>
            <a:r>
              <a:rPr lang="en-US" i="1" baseline="-25000" dirty="0"/>
              <a:t>u</a:t>
            </a:r>
            <a:r>
              <a:rPr lang="en-US" dirty="0"/>
              <a:t> will be consistent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Determine valid programs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Determine valid states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Query Modification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292624"/>
            <a:ext cx="10457633" cy="6048671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Preventive</a:t>
            </a:r>
          </a:p>
          <a:p>
            <a:r>
              <a:rPr lang="en-US" dirty="0"/>
              <a:t>Add the assertion qualification to the update query</a:t>
            </a:r>
          </a:p>
          <a:p>
            <a:r>
              <a:rPr lang="en-US" dirty="0"/>
              <a:t>Only applicable to tuple calculus formulae with universally quantified variables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UPDATE	</a:t>
            </a:r>
            <a:r>
              <a:rPr lang="en-US" dirty="0">
                <a:latin typeface="Courier New"/>
              </a:rPr>
              <a:t>PROJ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SET	</a:t>
            </a:r>
            <a:r>
              <a:rPr lang="en-US" dirty="0">
                <a:latin typeface="Courier New"/>
              </a:rPr>
              <a:t>BUDGET = BUDGET*1.1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PNAME = "CAD/CAM"</a:t>
            </a:r>
            <a:endParaRPr lang="en-US" dirty="0"/>
          </a:p>
          <a:p>
            <a:pPr lvl="4">
              <a:buFontTx/>
              <a:buNone/>
            </a:pPr>
            <a:r>
              <a:rPr lang="en-US" sz="4300" dirty="0">
                <a:latin typeface="Symbol" pitchFamily="18" charset="2"/>
              </a:rPr>
              <a:t>	</a:t>
            </a:r>
            <a:endParaRPr lang="en-US" sz="3000" dirty="0">
              <a:latin typeface="Symbol" pitchFamily="18" charset="2"/>
            </a:endParaRP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UPDATE</a:t>
            </a:r>
            <a:r>
              <a:rPr lang="en-US" dirty="0">
                <a:latin typeface="Courier New"/>
              </a:rPr>
              <a:t>	PROJ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SET</a:t>
            </a:r>
            <a:r>
              <a:rPr lang="en-US" dirty="0">
                <a:latin typeface="Courier New"/>
              </a:rPr>
              <a:t>	BUDGET = BUDGET*1.1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PNAME = "CAD/CAM"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AND	NEW</a:t>
            </a:r>
            <a:r>
              <a:rPr lang="en-US" dirty="0">
                <a:latin typeface="Courier New"/>
              </a:rPr>
              <a:t>.BUDGET ≥ 500000</a:t>
            </a:r>
          </a:p>
          <a:p>
            <a:pPr lvl="2">
              <a:buFont typeface="Monotype Sorts" charset="2"/>
              <a:buNone/>
              <a:tabLst>
                <a:tab pos="2743200" algn="l"/>
              </a:tabLst>
            </a:pPr>
            <a:r>
              <a:rPr lang="en-US" b="1" dirty="0">
                <a:latin typeface="Courier New"/>
              </a:rPr>
              <a:t>AND	NEW</a:t>
            </a:r>
            <a:r>
              <a:rPr lang="en-US" dirty="0">
                <a:latin typeface="Courier New"/>
              </a:rPr>
              <a:t>.BUDGET ≤ 1000000</a:t>
            </a:r>
          </a:p>
        </p:txBody>
      </p:sp>
      <p:sp>
        <p:nvSpPr>
          <p:cNvPr id="4" name="Flèche vers le bas 3"/>
          <p:cNvSpPr/>
          <p:nvPr/>
        </p:nvSpPr>
        <p:spPr bwMode="auto">
          <a:xfrm>
            <a:off x="3190032" y="6316960"/>
            <a:ext cx="504056" cy="720080"/>
          </a:xfrm>
          <a:prstGeom prst="downArrow">
            <a:avLst/>
          </a:prstGeom>
          <a:solidFill>
            <a:srgbClr val="6682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normalizeH="0" baseline="0" dirty="0">
              <a:ln>
                <a:noFill/>
              </a:ln>
              <a:solidFill>
                <a:srgbClr val="263750"/>
              </a:solidFill>
              <a:effectLst/>
              <a:latin typeface="Book Antiqua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060376"/>
            <a:ext cx="9374586" cy="1009586"/>
          </a:xfrm>
        </p:spPr>
        <p:txBody>
          <a:bodyPr/>
          <a:lstStyle/>
          <a:p>
            <a:r>
              <a:rPr lang="en-US" dirty="0"/>
              <a:t>Example relations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21CB2-CD1A-4BC0-9792-1101A940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87D7E-BD0F-4F7C-99AE-CD5D3DD4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95" y="2356520"/>
            <a:ext cx="8383139" cy="73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6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Compiled Assertions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231603" y="3292624"/>
            <a:ext cx="10023326" cy="6125984"/>
          </a:xfrm>
          <a:noFill/>
          <a:ln/>
        </p:spPr>
        <p:txBody>
          <a:bodyPr>
            <a:normAutofit lnSpcReduction="10000"/>
          </a:bodyPr>
          <a:lstStyle/>
          <a:p>
            <a:pPr>
              <a:buNone/>
              <a:tabLst>
                <a:tab pos="1219181" algn="l"/>
                <a:tab pos="2194526" algn="l"/>
              </a:tabLst>
            </a:pPr>
            <a:r>
              <a:rPr lang="en-US" dirty="0"/>
              <a:t>Triple (</a:t>
            </a:r>
            <a:r>
              <a:rPr lang="en-US" i="1" dirty="0"/>
              <a:t>R,T,C</a:t>
            </a:r>
            <a:r>
              <a:rPr lang="en-US" dirty="0"/>
              <a:t>) where</a:t>
            </a:r>
          </a:p>
          <a:p>
            <a:pPr>
              <a:spcBef>
                <a:spcPct val="15000"/>
              </a:spcBef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	</a:t>
            </a:r>
            <a:r>
              <a:rPr lang="en-US" i="1" dirty="0"/>
              <a:t>R</a:t>
            </a:r>
            <a:r>
              <a:rPr lang="en-US" dirty="0"/>
              <a:t>		relation</a:t>
            </a:r>
          </a:p>
          <a:p>
            <a:pPr>
              <a:spcBef>
                <a:spcPct val="15000"/>
              </a:spcBef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dirty="0"/>
              <a:t>		update type (insert, delete, modify)</a:t>
            </a:r>
          </a:p>
          <a:p>
            <a:pPr>
              <a:spcBef>
                <a:spcPct val="15000"/>
              </a:spcBef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	</a:t>
            </a:r>
            <a:r>
              <a:rPr lang="en-US" i="1" dirty="0"/>
              <a:t>C</a:t>
            </a:r>
            <a:r>
              <a:rPr lang="en-US" dirty="0"/>
              <a:t>		assertion on differential relations</a:t>
            </a:r>
          </a:p>
          <a:p>
            <a:pPr>
              <a:buNone/>
              <a:tabLst>
                <a:tab pos="1219181" algn="l"/>
                <a:tab pos="2194526" algn="l"/>
              </a:tabLst>
            </a:pPr>
            <a:r>
              <a:rPr lang="en-US" dirty="0"/>
              <a:t>Example: </a:t>
            </a:r>
            <a:r>
              <a:rPr lang="en-US" dirty="0">
                <a:solidFill>
                  <a:schemeClr val="tx2"/>
                </a:solidFill>
              </a:rPr>
              <a:t>Foreign key assertion</a:t>
            </a:r>
            <a:endParaRPr lang="en-US" dirty="0"/>
          </a:p>
          <a:p>
            <a:pPr marL="900840" lvl="1" indent="-331889">
              <a:buNone/>
              <a:tabLst>
                <a:tab pos="1219181" algn="l"/>
                <a:tab pos="2194526" algn="l"/>
              </a:tabLst>
            </a:pPr>
            <a:r>
              <a:rPr lang="en-US" dirty="0">
                <a:latin typeface="Symbol" pitchFamily="18" charset="2"/>
              </a:rPr>
              <a:t>	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dirty="0"/>
              <a:t>g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ASG, </a:t>
            </a:r>
            <a:r>
              <a:rPr lang="en-US" dirty="0">
                <a:latin typeface="Symbol" pitchFamily="18" charset="2"/>
                <a:sym typeface="Symbol"/>
              </a:rPr>
              <a:t></a:t>
            </a:r>
            <a:r>
              <a:rPr lang="en-US" dirty="0"/>
              <a:t>j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PROJ :  g.PNO = j.PNO</a:t>
            </a:r>
          </a:p>
          <a:p>
            <a:pPr marL="344488" lvl="1" indent="-331788">
              <a:buNone/>
              <a:tabLst>
                <a:tab pos="1219181" algn="l"/>
                <a:tab pos="2194526" algn="l"/>
              </a:tabLst>
            </a:pPr>
            <a:r>
              <a:rPr lang="en-US" dirty="0">
                <a:solidFill>
                  <a:srgbClr val="FF0000"/>
                </a:solidFill>
              </a:rPr>
              <a:t>Compiled assertions:</a:t>
            </a:r>
          </a:p>
          <a:p>
            <a:pPr marL="1388512" lvl="2"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(ASG, </a:t>
            </a:r>
            <a:r>
              <a:rPr lang="en-US" b="1" dirty="0"/>
              <a:t>INSERT</a:t>
            </a:r>
            <a:r>
              <a:rPr lang="en-US" dirty="0"/>
              <a:t>, C1), (PROJ, </a:t>
            </a:r>
            <a:r>
              <a:rPr lang="en-US" b="1" dirty="0"/>
              <a:t>DELETE</a:t>
            </a:r>
            <a:r>
              <a:rPr lang="en-US" dirty="0"/>
              <a:t>, C2), (PROJ, </a:t>
            </a:r>
            <a:r>
              <a:rPr lang="en-US" b="1" dirty="0"/>
              <a:t>MODIFY</a:t>
            </a:r>
            <a:r>
              <a:rPr lang="en-US" dirty="0"/>
              <a:t>, C3)</a:t>
            </a:r>
          </a:p>
          <a:p>
            <a:pPr marL="566738" lvl="1" indent="-331788"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where</a:t>
            </a:r>
          </a:p>
          <a:p>
            <a:pPr marL="1388512" lvl="2"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C1: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ASG+   </a:t>
            </a:r>
            <a:r>
              <a:rPr lang="en-US" dirty="0">
                <a:latin typeface="Symbol" pitchFamily="18" charset="2"/>
                <a:sym typeface="Symbol"/>
              </a:rPr>
              <a:t></a:t>
            </a:r>
            <a:r>
              <a:rPr lang="en-US" dirty="0"/>
              <a:t>j </a:t>
            </a:r>
            <a:r>
              <a:rPr lang="en-US" dirty="0">
                <a:latin typeface="Symbol" pitchFamily="18" charset="2"/>
                <a:sym typeface="Symbol"/>
              </a:rPr>
              <a:t> </a:t>
            </a:r>
            <a:r>
              <a:rPr lang="en-US" dirty="0"/>
              <a:t>PROJ: NEW.PNO = j.PNO</a:t>
            </a:r>
          </a:p>
          <a:p>
            <a:pPr marL="1388512" lvl="2"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C2: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dirty="0"/>
              <a:t>g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ASG, 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b="1" dirty="0"/>
              <a:t>OLD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PROJ</a:t>
            </a:r>
            <a:r>
              <a:rPr lang="en-US" baseline="30000" dirty="0"/>
              <a:t>-</a:t>
            </a:r>
            <a:r>
              <a:rPr lang="en-US" dirty="0"/>
              <a:t> : g.PNO ≠ </a:t>
            </a:r>
            <a:r>
              <a:rPr lang="en-US" b="1" dirty="0"/>
              <a:t>OLD</a:t>
            </a:r>
            <a:r>
              <a:rPr lang="en-US" dirty="0"/>
              <a:t>.PNO</a:t>
            </a:r>
          </a:p>
          <a:p>
            <a:pPr marL="1388512" lvl="2"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</a:t>
            </a:r>
            <a:r>
              <a:rPr lang="en-US"/>
              <a:t>C3:</a:t>
            </a:r>
            <a:r>
              <a:rPr lang="en-US">
                <a:latin typeface="Symbol" pitchFamily="18" charset="2"/>
                <a:sym typeface="Symbol"/>
              </a:rPr>
              <a:t></a:t>
            </a:r>
            <a:r>
              <a:rPr lang="en-US"/>
              <a:t>g </a:t>
            </a:r>
            <a:r>
              <a:rPr lang="en-US" dirty="0">
                <a:latin typeface="Symbol" pitchFamily="18" charset="2"/>
                <a:sym typeface="Symbol"/>
              </a:rPr>
              <a:t></a:t>
            </a:r>
            <a:r>
              <a:rPr lang="en-US" dirty="0"/>
              <a:t> ASG, </a:t>
            </a:r>
            <a:r>
              <a:rPr lang="en-US" dirty="0">
                <a:latin typeface="Symbol" pitchFamily="18" charset="2"/>
                <a:sym typeface="Symbol"/>
              </a:rPr>
              <a:t></a:t>
            </a:r>
            <a:r>
              <a:rPr lang="en-US" b="1" dirty="0"/>
              <a:t>OLD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  </a:t>
            </a:r>
            <a:r>
              <a:rPr lang="en-US" dirty="0"/>
              <a:t>PROJ</a:t>
            </a:r>
            <a:r>
              <a:rPr lang="en-US" baseline="30000" dirty="0"/>
              <a:t>-</a:t>
            </a:r>
            <a:r>
              <a:rPr lang="en-US" dirty="0"/>
              <a:t>  </a:t>
            </a:r>
            <a:r>
              <a:rPr lang="en-US" dirty="0">
                <a:latin typeface="Symbol" pitchFamily="18" charset="2"/>
                <a:sym typeface="Symbol"/>
              </a:rPr>
              <a:t>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/>
              </a:rPr>
              <a:t> </a:t>
            </a:r>
            <a:r>
              <a:rPr lang="en-US" dirty="0"/>
              <a:t>PROJ</a:t>
            </a:r>
            <a:r>
              <a:rPr lang="en-US" baseline="30000" dirty="0"/>
              <a:t>+</a:t>
            </a:r>
            <a:r>
              <a:rPr lang="en-US" dirty="0"/>
              <a:t>:  </a:t>
            </a:r>
          </a:p>
          <a:p>
            <a:pPr marL="1388512" lvl="2">
              <a:buNone/>
              <a:tabLst>
                <a:tab pos="1219181" algn="l"/>
                <a:tab pos="2194526" algn="l"/>
              </a:tabLst>
            </a:pPr>
            <a:r>
              <a:rPr lang="en-US" dirty="0"/>
              <a:t>			g.PNO ≠</a:t>
            </a:r>
            <a:r>
              <a:rPr lang="en-US" b="1" dirty="0"/>
              <a:t>OLD</a:t>
            </a:r>
            <a:r>
              <a:rPr lang="en-US" dirty="0"/>
              <a:t>.PNO OR </a:t>
            </a:r>
            <a:r>
              <a:rPr lang="en-US" b="1" dirty="0"/>
              <a:t>OLD</a:t>
            </a:r>
            <a:r>
              <a:rPr lang="en-US" dirty="0"/>
              <a:t>.PNO = </a:t>
            </a:r>
            <a:r>
              <a:rPr lang="en-US" b="1" dirty="0"/>
              <a:t>NEW</a:t>
            </a:r>
            <a:r>
              <a:rPr lang="en-US" dirty="0"/>
              <a:t>.PNO</a:t>
            </a:r>
          </a:p>
          <a:p>
            <a:pPr>
              <a:tabLst>
                <a:tab pos="1219181" algn="l"/>
                <a:tab pos="2194526" algn="l"/>
              </a:tabLst>
            </a:pP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Differential Relations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1438470" y="3540195"/>
            <a:ext cx="9024370" cy="5021298"/>
          </a:xfrm>
          <a:noFill/>
          <a:ln/>
        </p:spPr>
        <p:txBody>
          <a:bodyPr/>
          <a:lstStyle/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Given relation </a:t>
            </a:r>
            <a:r>
              <a:rPr lang="en-US" i="1" dirty="0"/>
              <a:t>R</a:t>
            </a:r>
            <a:r>
              <a:rPr lang="en-US" dirty="0"/>
              <a:t> and update </a:t>
            </a:r>
            <a:r>
              <a:rPr lang="en-US" i="1" dirty="0"/>
              <a:t>u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 contains </a:t>
            </a:r>
            <a:r>
              <a:rPr lang="en-US" dirty="0" err="1"/>
              <a:t>tuples</a:t>
            </a:r>
            <a:r>
              <a:rPr lang="en-US" dirty="0"/>
              <a:t> inserted by </a:t>
            </a:r>
            <a:r>
              <a:rPr lang="en-US" i="1" dirty="0"/>
              <a:t>u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i="1" dirty="0"/>
              <a:t>R</a:t>
            </a:r>
            <a:r>
              <a:rPr lang="en-US" baseline="30000" dirty="0"/>
              <a:t>-</a:t>
            </a:r>
            <a:r>
              <a:rPr lang="en-US" dirty="0"/>
              <a:t>    contains </a:t>
            </a:r>
            <a:r>
              <a:rPr lang="en-US" dirty="0" err="1"/>
              <a:t>tuples</a:t>
            </a:r>
            <a:r>
              <a:rPr lang="en-US" dirty="0"/>
              <a:t> deleted by </a:t>
            </a:r>
            <a:r>
              <a:rPr lang="en-US" i="1" dirty="0"/>
              <a:t>u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endParaRPr lang="en-US" dirty="0"/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Type of </a:t>
            </a:r>
            <a:r>
              <a:rPr lang="en-US" i="1" dirty="0"/>
              <a:t>u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insert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-</a:t>
            </a:r>
            <a:r>
              <a:rPr lang="en-US" dirty="0"/>
              <a:t>   empty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delete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  empty</a:t>
            </a:r>
          </a:p>
          <a:p>
            <a:pPr>
              <a:buNone/>
              <a:tabLst>
                <a:tab pos="1300460" algn="l"/>
                <a:tab pos="3007313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	modify</a:t>
            </a:r>
            <a:r>
              <a:rPr lang="en-US" dirty="0"/>
              <a:t>	</a:t>
            </a:r>
            <a:r>
              <a:rPr lang="en-US" i="1" dirty="0"/>
              <a:t>R</a:t>
            </a:r>
            <a:r>
              <a:rPr lang="en-US" baseline="30000" dirty="0"/>
              <a:t>+ </a:t>
            </a:r>
            <a:r>
              <a:rPr lang="en-US" dirty="0">
                <a:sym typeface="Symbol"/>
              </a:rPr>
              <a:t> </a:t>
            </a:r>
            <a:r>
              <a:rPr lang="en-US" dirty="0"/>
              <a:t>(</a:t>
            </a:r>
            <a:r>
              <a:rPr lang="en-US" i="1" dirty="0"/>
              <a:t>R – R</a:t>
            </a:r>
            <a:r>
              <a:rPr lang="en-US" baseline="30000" dirty="0"/>
              <a:t>-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Differential Relations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245816" y="3540194"/>
            <a:ext cx="10679652" cy="5441061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dirty="0"/>
              <a:t>Algorithm:</a:t>
            </a:r>
          </a:p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dirty="0">
                <a:solidFill>
                  <a:srgbClr val="FF0000"/>
                </a:solidFill>
              </a:rPr>
              <a:t>Input:</a:t>
            </a:r>
            <a:r>
              <a:rPr lang="en-US" dirty="0"/>
              <a:t>	Relation </a:t>
            </a:r>
            <a:r>
              <a:rPr lang="en-US" i="1" dirty="0"/>
              <a:t>R</a:t>
            </a:r>
            <a:r>
              <a:rPr lang="en-US" dirty="0"/>
              <a:t>, update </a:t>
            </a:r>
            <a:r>
              <a:rPr lang="en-US" i="1" dirty="0"/>
              <a:t>u</a:t>
            </a:r>
            <a:r>
              <a:rPr lang="en-US" dirty="0"/>
              <a:t>, compiled assertion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endParaRPr lang="en-US" i="1" dirty="0"/>
          </a:p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dirty="0">
                <a:solidFill>
                  <a:srgbClr val="FF0000"/>
                </a:solidFill>
              </a:rPr>
              <a:t>Step 1:</a:t>
            </a:r>
            <a:r>
              <a:rPr lang="en-US" dirty="0"/>
              <a:t>	Generate differential relations 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30000" dirty="0"/>
              <a:t>–</a:t>
            </a:r>
          </a:p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dirty="0">
                <a:solidFill>
                  <a:srgbClr val="FF0000"/>
                </a:solidFill>
              </a:rPr>
              <a:t>Step 2:</a:t>
            </a:r>
            <a:r>
              <a:rPr lang="en-US" dirty="0"/>
              <a:t>	Retrieve the </a:t>
            </a:r>
            <a:r>
              <a:rPr lang="en-US" dirty="0" err="1"/>
              <a:t>tuples</a:t>
            </a:r>
            <a:r>
              <a:rPr lang="en-US" dirty="0"/>
              <a:t> of 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30000" dirty="0"/>
              <a:t>–</a:t>
            </a:r>
            <a:r>
              <a:rPr lang="en-US" dirty="0"/>
              <a:t> which </a:t>
            </a:r>
            <a:r>
              <a:rPr lang="en-US" b="1" dirty="0"/>
              <a:t>do not </a:t>
            </a:r>
            <a:r>
              <a:rPr lang="en-US" dirty="0"/>
              <a:t>satisfy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endParaRPr lang="en-US" i="1" dirty="0"/>
          </a:p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dirty="0">
                <a:solidFill>
                  <a:srgbClr val="FF0000"/>
                </a:solidFill>
              </a:rPr>
              <a:t>Step 3:</a:t>
            </a:r>
            <a:r>
              <a:rPr lang="en-US" dirty="0"/>
              <a:t>	If retrieval is not successful, then the assertion is valid.</a:t>
            </a:r>
          </a:p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endParaRPr lang="en-US" sz="1600" dirty="0"/>
          </a:p>
          <a:p>
            <a:pPr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dirty="0"/>
              <a:t>Example :</a:t>
            </a:r>
          </a:p>
          <a:p>
            <a:pPr lvl="1"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sz="2400" i="1" dirty="0"/>
              <a:t>u</a:t>
            </a:r>
            <a:r>
              <a:rPr lang="en-US" sz="2400" dirty="0"/>
              <a:t> is delete on J. Enforcing (EMP, DELETE, C2) :</a:t>
            </a:r>
          </a:p>
          <a:p>
            <a:pPr lvl="2"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sz="2000" i="1" dirty="0"/>
              <a:t>retrieve all</a:t>
            </a:r>
            <a:r>
              <a:rPr lang="en-US" sz="2000" dirty="0"/>
              <a:t> tuples of EMP</a:t>
            </a:r>
            <a:r>
              <a:rPr lang="en-US" sz="2000" baseline="30000" dirty="0"/>
              <a:t>-</a:t>
            </a:r>
          </a:p>
          <a:p>
            <a:pPr lvl="2"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sz="2000" i="1" dirty="0"/>
              <a:t>into</a:t>
            </a:r>
            <a:r>
              <a:rPr lang="en-US" sz="2000" dirty="0"/>
              <a:t> RESULT</a:t>
            </a:r>
          </a:p>
          <a:p>
            <a:pPr lvl="2"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sz="2000" i="1" dirty="0"/>
              <a:t>where</a:t>
            </a:r>
            <a:r>
              <a:rPr lang="en-US" sz="2000" dirty="0"/>
              <a:t> not(C2)</a:t>
            </a:r>
          </a:p>
          <a:p>
            <a:pPr lvl="1">
              <a:spcBef>
                <a:spcPct val="15000"/>
              </a:spcBef>
              <a:buNone/>
              <a:tabLst>
                <a:tab pos="1625575" algn="l"/>
              </a:tabLst>
            </a:pPr>
            <a:r>
              <a:rPr lang="en-US" sz="2400" dirty="0"/>
              <a:t>If RESULT = </a:t>
            </a:r>
            <a:r>
              <a:rPr lang="en-US" sz="2400" dirty="0">
                <a:latin typeface="Symbol" pitchFamily="18" charset="2"/>
              </a:rPr>
              <a:t>{}</a:t>
            </a:r>
            <a:r>
              <a:rPr lang="en-US" sz="2400" dirty="0"/>
              <a:t>, the assertion is verified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Integrity Control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241609" cy="5801101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5000"/>
              </a:spcBef>
            </a:pPr>
            <a:r>
              <a:rPr lang="en-US" dirty="0"/>
              <a:t>Problems:</a:t>
            </a:r>
          </a:p>
          <a:p>
            <a:pPr lvl="1">
              <a:lnSpc>
                <a:spcPct val="100000"/>
              </a:lnSpc>
              <a:spcBef>
                <a:spcPct val="65000"/>
              </a:spcBef>
            </a:pPr>
            <a:r>
              <a:rPr lang="en-US" sz="2400" dirty="0"/>
              <a:t>Definition of constraints</a:t>
            </a:r>
          </a:p>
          <a:p>
            <a:pPr lvl="2">
              <a:lnSpc>
                <a:spcPct val="100000"/>
              </a:lnSpc>
              <a:spcBef>
                <a:spcPct val="65000"/>
              </a:spcBef>
            </a:pPr>
            <a:r>
              <a:rPr lang="en-US" sz="2000" dirty="0"/>
              <a:t>consideration for fragments</a:t>
            </a:r>
          </a:p>
          <a:p>
            <a:pPr lvl="1">
              <a:lnSpc>
                <a:spcPct val="100000"/>
              </a:lnSpc>
              <a:spcBef>
                <a:spcPct val="65000"/>
              </a:spcBef>
            </a:pPr>
            <a:r>
              <a:rPr lang="en-US" sz="2400" dirty="0"/>
              <a:t>Where to store</a:t>
            </a:r>
          </a:p>
          <a:p>
            <a:pPr lvl="2">
              <a:lnSpc>
                <a:spcPct val="100000"/>
              </a:lnSpc>
              <a:spcBef>
                <a:spcPct val="65000"/>
              </a:spcBef>
            </a:pPr>
            <a:r>
              <a:rPr lang="en-US" sz="2000" dirty="0"/>
              <a:t>replication</a:t>
            </a:r>
          </a:p>
          <a:p>
            <a:pPr lvl="2">
              <a:lnSpc>
                <a:spcPct val="100000"/>
              </a:lnSpc>
              <a:spcBef>
                <a:spcPct val="65000"/>
              </a:spcBef>
            </a:pPr>
            <a:r>
              <a:rPr lang="en-US" sz="2000" dirty="0"/>
              <a:t>non-replicated : fragments</a:t>
            </a:r>
          </a:p>
          <a:p>
            <a:pPr lvl="1">
              <a:lnSpc>
                <a:spcPct val="100000"/>
              </a:lnSpc>
              <a:spcBef>
                <a:spcPct val="65000"/>
              </a:spcBef>
            </a:pPr>
            <a:r>
              <a:rPr lang="en-US" sz="2400" dirty="0"/>
              <a:t>Enforcement</a:t>
            </a:r>
          </a:p>
          <a:p>
            <a:pPr lvl="2">
              <a:lnSpc>
                <a:spcPct val="100000"/>
              </a:lnSpc>
              <a:spcBef>
                <a:spcPct val="65000"/>
              </a:spcBef>
            </a:pPr>
            <a:r>
              <a:rPr lang="en-US" sz="2000" dirty="0"/>
              <a:t>minimize costs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Types of Distributed Assertions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1366462" y="3540194"/>
            <a:ext cx="9888466" cy="565708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Individual assertions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single relation, single variable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domain constraint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Set oriented assertions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single relation, multi-variable 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functional dependency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multi-relation, multi-variable 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foreign key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Assertions involving aggregates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Integrity Control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1533848" y="3220268"/>
            <a:ext cx="9721080" cy="6121028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dirty="0"/>
              <a:t>Assertion Definition</a:t>
            </a:r>
          </a:p>
          <a:p>
            <a:pPr lvl="1"/>
            <a:r>
              <a:rPr lang="en-US" dirty="0"/>
              <a:t>similar to the centralized techniques</a:t>
            </a:r>
          </a:p>
          <a:p>
            <a:pPr lvl="1"/>
            <a:r>
              <a:rPr lang="en-US" dirty="0"/>
              <a:t>transform the assertions to compiled assertions</a:t>
            </a:r>
          </a:p>
          <a:p>
            <a:r>
              <a:rPr lang="en-US" dirty="0"/>
              <a:t>Assertion Storage</a:t>
            </a:r>
          </a:p>
          <a:p>
            <a:pPr lvl="1"/>
            <a:r>
              <a:rPr lang="en-US" dirty="0"/>
              <a:t>Individual assertions</a:t>
            </a:r>
          </a:p>
          <a:p>
            <a:pPr lvl="2"/>
            <a:r>
              <a:rPr lang="en-US" dirty="0"/>
              <a:t>one relation, only fragments</a:t>
            </a:r>
          </a:p>
          <a:p>
            <a:pPr lvl="2"/>
            <a:r>
              <a:rPr lang="en-US" dirty="0"/>
              <a:t>at each fragment site, check for compatibility</a:t>
            </a:r>
          </a:p>
          <a:p>
            <a:pPr lvl="2"/>
            <a:r>
              <a:rPr lang="en-US" dirty="0"/>
              <a:t>if compatible, store; otherwise reject</a:t>
            </a:r>
          </a:p>
          <a:p>
            <a:pPr lvl="2"/>
            <a:r>
              <a:rPr lang="en-US" dirty="0"/>
              <a:t>if all the sites reject, globally reject</a:t>
            </a:r>
          </a:p>
          <a:p>
            <a:pPr lvl="1"/>
            <a:r>
              <a:rPr lang="en-US" dirty="0"/>
              <a:t>Set-oriented assertions</a:t>
            </a:r>
          </a:p>
          <a:p>
            <a:pPr lvl="2"/>
            <a:r>
              <a:rPr lang="en-US" dirty="0"/>
              <a:t>involves joins (between fragments or relations)</a:t>
            </a:r>
          </a:p>
          <a:p>
            <a:pPr lvl="2"/>
            <a:r>
              <a:rPr lang="en-US" dirty="0"/>
              <a:t>maybe necessary to perform joins to check for compatibility</a:t>
            </a:r>
          </a:p>
          <a:p>
            <a:pPr lvl="2"/>
            <a:r>
              <a:rPr lang="en-US" dirty="0"/>
              <a:t>store if compatible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Integrity Control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364632"/>
            <a:ext cx="10457634" cy="612068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Assertion Enforcement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Where to enforce each assertion depends on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type of assertion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type of update and where update is issued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Individual Assertions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update = insert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enforce at the site where the update is issued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update = qualified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send the assertions to all the sites involved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execute the qualification to obtain </a:t>
            </a:r>
            <a:r>
              <a:rPr lang="en-US" i="1" dirty="0"/>
              <a:t>R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30000" dirty="0"/>
              <a:t>-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each site enforce its own assertion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Set-oriented Assertions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single relation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similar to individual assertions with qualified updates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multi-relation</a:t>
            </a:r>
          </a:p>
          <a:p>
            <a:pPr lvl="3">
              <a:lnSpc>
                <a:spcPct val="100000"/>
              </a:lnSpc>
              <a:spcBef>
                <a:spcPct val="15000"/>
              </a:spcBef>
            </a:pPr>
            <a:r>
              <a:rPr lang="en-US" dirty="0"/>
              <a:t>move data between sites to perform joins; then send the result to the query master 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Management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dirty="0"/>
              <a:t>Views can be manipulated as base relations</a:t>
            </a:r>
          </a:p>
          <a:p>
            <a:pPr>
              <a:buFont typeface="Monotype Sorts" charset="2"/>
              <a:buNone/>
            </a:pPr>
            <a:endParaRPr lang="en-US" dirty="0"/>
          </a:p>
          <a:p>
            <a:pPr>
              <a:buFont typeface="Monotype Sorts" charset="2"/>
              <a:buNone/>
            </a:pPr>
            <a:r>
              <a:rPr lang="en-US" dirty="0"/>
              <a:t>Example :</a:t>
            </a:r>
          </a:p>
          <a:p>
            <a:pPr>
              <a:buFont typeface="Monotype Sorts" charset="2"/>
              <a:buNone/>
            </a:pPr>
            <a:endParaRPr lang="en-US" dirty="0"/>
          </a:p>
          <a:p>
            <a:pPr>
              <a:buFont typeface="Monotype Sorts" charset="2"/>
              <a:buNone/>
              <a:tabLst>
                <a:tab pos="2160588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	ENAME, PNO, RESP</a:t>
            </a:r>
          </a:p>
          <a:p>
            <a:pPr>
              <a:buFont typeface="Monotype Sorts" charset="2"/>
              <a:buNone/>
              <a:tabLst>
                <a:tab pos="2160588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SYSAN, ASG</a:t>
            </a:r>
          </a:p>
          <a:p>
            <a:pPr>
              <a:buFont typeface="Monotype Sorts" charset="2"/>
              <a:buNone/>
              <a:tabLst>
                <a:tab pos="2160588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SYSAN.ENO = ASG.ENO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Query Modification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581285" y="3292624"/>
            <a:ext cx="7369387" cy="6192688"/>
          </a:xfrm>
          <a:noFill/>
          <a:ln/>
        </p:spPr>
        <p:txBody>
          <a:bodyPr/>
          <a:lstStyle/>
          <a:p>
            <a:pPr marL="368300" lvl="1">
              <a:buFont typeface="Century Schoolbook" charset="0"/>
              <a:buNone/>
            </a:pPr>
            <a:r>
              <a:rPr lang="en-US" dirty="0"/>
              <a:t>Queries expressed on views </a:t>
            </a:r>
          </a:p>
          <a:p>
            <a:pPr lvl="1">
              <a:buNone/>
            </a:pPr>
            <a:r>
              <a:rPr lang="en-US" dirty="0"/>
              <a:t> </a:t>
            </a:r>
            <a:endParaRPr lang="en-US" dirty="0">
              <a:latin typeface="Symbol" pitchFamily="18" charset="2"/>
            </a:endParaRPr>
          </a:p>
          <a:p>
            <a:pPr marL="368300" lvl="1">
              <a:buFont typeface="Century Schoolbook" charset="0"/>
              <a:buNone/>
            </a:pPr>
            <a:r>
              <a:rPr lang="en-US" dirty="0"/>
              <a:t>Queries expressed on base relations</a:t>
            </a:r>
          </a:p>
          <a:p>
            <a:pPr>
              <a:buFont typeface="Monotype Sorts" charset="2"/>
              <a:buNone/>
            </a:pPr>
            <a:r>
              <a:rPr lang="en-US" dirty="0"/>
              <a:t>Example :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 ENAME, PNO, RESP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SYSAN, ASG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SYSAN.ENO = ASG.ENO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endParaRPr lang="en-US" b="1" dirty="0">
              <a:latin typeface="Courier New"/>
            </a:endParaRP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 ENAME,PNO,RESP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EMP, ASG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EMP.ENO = ASG.ENO</a:t>
            </a:r>
          </a:p>
          <a:p>
            <a:pPr lvl="2">
              <a:buFont typeface="Monotype Sorts" charset="2"/>
              <a:buNone/>
              <a:tabLst>
                <a:tab pos="2111375" algn="l"/>
              </a:tabLst>
            </a:pPr>
            <a:r>
              <a:rPr lang="en-US" b="1" dirty="0">
                <a:latin typeface="Courier New"/>
              </a:rPr>
              <a:t>AND</a:t>
            </a:r>
            <a:r>
              <a:rPr lang="en-US" dirty="0">
                <a:latin typeface="Courier New"/>
              </a:rPr>
              <a:t> 	TITLE = "Syst. Anal."</a:t>
            </a:r>
          </a:p>
          <a:p>
            <a:pPr lvl="2">
              <a:buFont typeface="Monotype Sorts" charset="2"/>
              <a:buNone/>
            </a:pPr>
            <a:endParaRPr lang="en-US" dirty="0">
              <a:latin typeface="Courier New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25296" y="4745425"/>
            <a:ext cx="3720818" cy="2621986"/>
            <a:chOff x="8489244" y="5915378"/>
            <a:chExt cx="3720818" cy="2621986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8489244" y="5915378"/>
              <a:ext cx="3720818" cy="256483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8507306" y="6520462"/>
              <a:ext cx="37027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9943253" y="5915378"/>
              <a:ext cx="0" cy="25648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0783147" y="5915378"/>
              <a:ext cx="0" cy="25648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504542" y="6023752"/>
              <a:ext cx="1373745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ENAME</a:t>
              </a: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9970026" y="6023752"/>
              <a:ext cx="91504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0837005" y="6023752"/>
              <a:ext cx="964728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RESP</a:t>
              </a: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491622" y="6619805"/>
              <a:ext cx="138152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 err="1">
                  <a:solidFill>
                    <a:srgbClr val="000000"/>
                  </a:solidFill>
                  <a:latin typeface="Book Antiqua"/>
                </a:rPr>
                <a:t>M.Smith</a:t>
              </a:r>
              <a:endParaRPr lang="en-US" sz="23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9998191" y="6619805"/>
              <a:ext cx="585524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P1</a:t>
              </a: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0760872" y="6619805"/>
              <a:ext cx="1279556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Analyst</a:t>
              </a:r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8491622" y="7107485"/>
              <a:ext cx="138152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 err="1">
                  <a:solidFill>
                    <a:srgbClr val="000000"/>
                  </a:solidFill>
                  <a:latin typeface="Book Antiqua"/>
                </a:rPr>
                <a:t>M.Smith</a:t>
              </a:r>
              <a:endParaRPr lang="en-US" sz="23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9998191" y="7107485"/>
              <a:ext cx="585524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P2</a:t>
              </a: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10760872" y="7107485"/>
              <a:ext cx="1279556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Analyst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8546695" y="7568072"/>
              <a:ext cx="1300727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 err="1">
                  <a:solidFill>
                    <a:srgbClr val="000000"/>
                  </a:solidFill>
                  <a:latin typeface="Book Antiqua"/>
                </a:rPr>
                <a:t>B.Casey</a:t>
              </a:r>
              <a:endParaRPr lang="en-US" sz="23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9924562" y="7568072"/>
              <a:ext cx="73278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</a:t>
              </a:r>
              <a:r>
                <a:rPr lang="en-US" sz="2300" u="sng" strike="sngStrike" dirty="0">
                  <a:solidFill>
                    <a:srgbClr val="000000"/>
                  </a:solidFill>
                  <a:latin typeface="Book Antiqua"/>
                </a:rPr>
                <a:t>3</a:t>
              </a:r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10787499" y="7568072"/>
              <a:ext cx="1420471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Manager</a:t>
              </a:r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8585118" y="8055752"/>
              <a:ext cx="1129055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 err="1">
                  <a:solidFill>
                    <a:srgbClr val="000000"/>
                  </a:solidFill>
                  <a:latin typeface="Book Antiqua"/>
                </a:rPr>
                <a:t>J.Jones</a:t>
              </a:r>
              <a:endParaRPr lang="en-US" sz="23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9924562" y="8055752"/>
              <a:ext cx="73278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</a:t>
              </a:r>
              <a:r>
                <a:rPr lang="en-US" sz="2300" u="sng" strike="sngStrike" dirty="0">
                  <a:solidFill>
                    <a:srgbClr val="000000"/>
                  </a:solidFill>
                  <a:latin typeface="Book Antiqua"/>
                </a:rPr>
                <a:t>4</a:t>
              </a:r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3</a:t>
              </a:r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10787499" y="8055752"/>
              <a:ext cx="1420471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Manager</a:t>
              </a:r>
            </a:p>
          </p:txBody>
        </p:sp>
      </p:grpSp>
      <p:sp>
        <p:nvSpPr>
          <p:cNvPr id="23" name="Flèche vers le bas 22"/>
          <p:cNvSpPr/>
          <p:nvPr/>
        </p:nvSpPr>
        <p:spPr bwMode="auto">
          <a:xfrm>
            <a:off x="2829992" y="3702539"/>
            <a:ext cx="504056" cy="720080"/>
          </a:xfrm>
          <a:prstGeom prst="downArrow">
            <a:avLst/>
          </a:prstGeom>
          <a:solidFill>
            <a:srgbClr val="6682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normalizeH="0" baseline="0" dirty="0">
              <a:ln>
                <a:noFill/>
              </a:ln>
              <a:solidFill>
                <a:srgbClr val="263750"/>
              </a:solidFill>
              <a:effectLst/>
              <a:latin typeface="Book Antiqua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4" name="Flèche vers le bas 23"/>
          <p:cNvSpPr/>
          <p:nvPr/>
        </p:nvSpPr>
        <p:spPr bwMode="auto">
          <a:xfrm>
            <a:off x="2829992" y="6730456"/>
            <a:ext cx="504056" cy="720080"/>
          </a:xfrm>
          <a:prstGeom prst="downArrow">
            <a:avLst/>
          </a:prstGeom>
          <a:solidFill>
            <a:srgbClr val="6682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normalizeH="0" baseline="0" dirty="0">
              <a:ln>
                <a:noFill/>
              </a:ln>
              <a:solidFill>
                <a:srgbClr val="263750"/>
              </a:solidFill>
              <a:effectLst/>
              <a:latin typeface="Book Antiqua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Management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090336" y="3076600"/>
            <a:ext cx="11100696" cy="611239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3007313" algn="l"/>
                <a:tab pos="4958003" algn="l"/>
              </a:tabLst>
            </a:pPr>
            <a:r>
              <a:rPr lang="en-US" dirty="0"/>
              <a:t>To restrict access</a:t>
            </a:r>
          </a:p>
          <a:p>
            <a:pPr marL="487673" lvl="1" indent="0">
              <a:buNone/>
              <a:tabLst>
                <a:tab pos="3007313" algn="l"/>
                <a:tab pos="4958003" algn="l"/>
              </a:tabLst>
            </a:pPr>
            <a:r>
              <a:rPr lang="en-US" dirty="0"/>
              <a:t>Example restriction: </a:t>
            </a:r>
            <a:r>
              <a:rPr lang="en-US" dirty="0">
                <a:highlight>
                  <a:srgbClr val="FFFF00"/>
                </a:highlight>
              </a:rPr>
              <a:t>A user can only access employees that have the same title as the user him/herself.</a:t>
            </a:r>
          </a:p>
          <a:p>
            <a:pPr lvl="1">
              <a:buNone/>
              <a:tabLst>
                <a:tab pos="2286000" algn="l"/>
                <a:tab pos="4064000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CREATE	VIEW</a:t>
            </a:r>
            <a:r>
              <a:rPr lang="en-US" dirty="0">
                <a:latin typeface="Courier New"/>
              </a:rPr>
              <a:t>	ESAME</a:t>
            </a:r>
          </a:p>
          <a:p>
            <a:pPr lvl="1">
              <a:buNone/>
              <a:tabLst>
                <a:tab pos="2286000" algn="l"/>
                <a:tab pos="4064000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AS	SELECT</a:t>
            </a:r>
            <a:r>
              <a:rPr lang="en-US" dirty="0">
                <a:latin typeface="Courier New"/>
              </a:rPr>
              <a:t>	*</a:t>
            </a:r>
          </a:p>
          <a:p>
            <a:pPr lvl="1">
              <a:buNone/>
              <a:tabLst>
                <a:tab pos="2286000" algn="l"/>
                <a:tab pos="4064000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EMP E1, EMP E2</a:t>
            </a:r>
          </a:p>
          <a:p>
            <a:pPr lvl="1">
              <a:buNone/>
              <a:tabLst>
                <a:tab pos="2286000" algn="l"/>
                <a:tab pos="4064000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latin typeface="Courier New"/>
              </a:rPr>
              <a:t>WHERE</a:t>
            </a:r>
            <a:r>
              <a:rPr lang="en-US" dirty="0">
                <a:latin typeface="Courier New"/>
              </a:rPr>
              <a:t>	E1.TITLE = E2.TITLE</a:t>
            </a:r>
          </a:p>
          <a:p>
            <a:pPr lvl="1">
              <a:buNone/>
              <a:tabLst>
                <a:tab pos="2286000" algn="l"/>
                <a:tab pos="4064000" algn="l"/>
              </a:tabLst>
            </a:pPr>
            <a:r>
              <a:rPr lang="en-US" dirty="0">
                <a:latin typeface="Courier New"/>
              </a:rPr>
              <a:t>		</a:t>
            </a:r>
            <a:r>
              <a:rPr lang="en-US" b="1" dirty="0">
                <a:highlight>
                  <a:srgbClr val="FFFF00"/>
                </a:highlight>
                <a:latin typeface="Courier New"/>
              </a:rPr>
              <a:t>AND</a:t>
            </a:r>
            <a:r>
              <a:rPr lang="en-US" dirty="0">
                <a:highlight>
                  <a:srgbClr val="FFFF00"/>
                </a:highlight>
                <a:latin typeface="Courier New"/>
              </a:rPr>
              <a:t> 	E1.ENO = </a:t>
            </a:r>
            <a:r>
              <a:rPr lang="en-US" b="1" dirty="0">
                <a:highlight>
                  <a:srgbClr val="FFFF00"/>
                </a:highlight>
                <a:latin typeface="Courier New"/>
              </a:rPr>
              <a:t>USER</a:t>
            </a:r>
          </a:p>
          <a:p>
            <a:pPr>
              <a:tabLst>
                <a:tab pos="2286000" algn="l"/>
                <a:tab pos="4957763" algn="l"/>
              </a:tabLst>
            </a:pPr>
            <a:r>
              <a:rPr lang="en-US" dirty="0"/>
              <a:t>Sample Query (issued by J. Doe)</a:t>
            </a:r>
          </a:p>
          <a:p>
            <a:pPr lvl="1">
              <a:buNone/>
              <a:tabLst>
                <a:tab pos="2286000" algn="l"/>
                <a:tab pos="4957763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 	*</a:t>
            </a:r>
          </a:p>
          <a:p>
            <a:pPr lvl="1">
              <a:buNone/>
              <a:tabLst>
                <a:tab pos="2286000" algn="l"/>
                <a:tab pos="4957763" algn="l"/>
              </a:tabLst>
            </a:pPr>
            <a:r>
              <a:rPr lang="en-US" dirty="0">
                <a:latin typeface="Courier New"/>
              </a:rPr>
              <a:t>	</a:t>
            </a: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ESAME</a:t>
            </a:r>
          </a:p>
          <a:p>
            <a:pPr>
              <a:buNone/>
              <a:tabLst>
                <a:tab pos="2286000" algn="l"/>
                <a:tab pos="4957763" algn="l"/>
              </a:tabLst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tabLst>
                <a:tab pos="2286000" algn="l"/>
                <a:tab pos="4957763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result of the query correct (per the defined view)?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14568" y="6604992"/>
            <a:ext cx="4244622" cy="1628564"/>
            <a:chOff x="7315200" y="6592711"/>
            <a:chExt cx="4244622" cy="1628564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7315200" y="6592711"/>
              <a:ext cx="4244622" cy="15714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7315200" y="7152640"/>
              <a:ext cx="42446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8371840" y="6592711"/>
              <a:ext cx="0" cy="157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H="1">
              <a:off x="9825849" y="6592711"/>
              <a:ext cx="11290" cy="157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30046" tIns="65023" rIns="130046" bIns="65023" anchor="ctr"/>
            <a:lstStyle/>
            <a:p>
              <a:endParaRPr lang="fr-FR" dirty="0">
                <a:latin typeface="Book Antiqua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7413214" y="6655930"/>
              <a:ext cx="917058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ENO</a:t>
              </a: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8495511" y="6655930"/>
              <a:ext cx="1373745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ENAME</a:t>
              </a: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10066494" y="6655930"/>
              <a:ext cx="1081096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TITLE</a:t>
              </a: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7549750" y="7224890"/>
              <a:ext cx="587541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E1</a:t>
              </a: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8515289" y="7224890"/>
              <a:ext cx="103616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J. Doe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9899133" y="7224890"/>
              <a:ext cx="160321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Elect. Eng</a:t>
              </a: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7549750" y="7739663"/>
              <a:ext cx="587541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E2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8468175" y="7739663"/>
              <a:ext cx="1146193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L. Chu</a:t>
              </a: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9899133" y="7739663"/>
              <a:ext cx="1603212" cy="4816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Elect. Eng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Updates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220616"/>
            <a:ext cx="10889682" cy="5832647"/>
          </a:xfrm>
          <a:noFill/>
          <a:ln/>
        </p:spPr>
        <p:txBody>
          <a:bodyPr>
            <a:normAutofit/>
          </a:bodyPr>
          <a:lstStyle/>
          <a:p>
            <a:pPr>
              <a:tabLst>
                <a:tab pos="2600919" algn="l"/>
                <a:tab pos="4145215" algn="l"/>
              </a:tabLst>
            </a:pPr>
            <a:r>
              <a:rPr lang="en-US" dirty="0"/>
              <a:t>Updatable vs Non-updatable views</a:t>
            </a:r>
          </a:p>
          <a:p>
            <a:pPr>
              <a:tabLst>
                <a:tab pos="2600919" algn="l"/>
                <a:tab pos="4145215" algn="l"/>
              </a:tabLst>
            </a:pPr>
            <a:r>
              <a:rPr lang="en-US" dirty="0"/>
              <a:t>Updatable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b="1" dirty="0">
                <a:latin typeface="Courier New"/>
              </a:rPr>
              <a:t>	CREATE	VIEW	</a:t>
            </a:r>
            <a:r>
              <a:rPr lang="en-US" sz="2200" dirty="0">
                <a:latin typeface="Courier New"/>
              </a:rPr>
              <a:t>SYSAN(ENO,ENAME)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b="1" dirty="0">
                <a:latin typeface="Courier New"/>
              </a:rPr>
              <a:t>	AS	SELECT</a:t>
            </a:r>
            <a:r>
              <a:rPr lang="en-US" sz="2200" dirty="0">
                <a:latin typeface="Courier New"/>
              </a:rPr>
              <a:t>	ENO,ENAME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b="1" dirty="0">
                <a:latin typeface="Courier New"/>
              </a:rPr>
              <a:t>		FROM</a:t>
            </a:r>
            <a:r>
              <a:rPr lang="en-US" sz="2200" dirty="0">
                <a:latin typeface="Courier New"/>
              </a:rPr>
              <a:t>	EMP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dirty="0">
                <a:latin typeface="Courier New"/>
              </a:rPr>
              <a:t>		</a:t>
            </a:r>
            <a:r>
              <a:rPr lang="en-US" sz="2200" b="1" dirty="0">
                <a:latin typeface="Courier New"/>
              </a:rPr>
              <a:t>WHERE</a:t>
            </a:r>
            <a:r>
              <a:rPr lang="en-US" sz="2200" dirty="0">
                <a:latin typeface="Courier New"/>
              </a:rPr>
              <a:t>	TITLE="Syst. Anal.“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through views can be handled automatically only if they can be propagated correctly to the base relations.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update queries: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&lt;E9, “J. Fox”&gt; into SYSAN</a:t>
            </a:r>
          </a:p>
          <a:p>
            <a:pPr lvl="1">
              <a:buNone/>
              <a:tabLst>
                <a:tab pos="2600919" algn="l"/>
                <a:tab pos="4145215" algn="l"/>
              </a:tabLst>
            </a:pPr>
            <a:endParaRPr lang="en-US" dirty="0">
              <a:latin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View Updates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220616"/>
            <a:ext cx="10889682" cy="5832647"/>
          </a:xfrm>
          <a:noFill/>
          <a:ln/>
        </p:spPr>
        <p:txBody>
          <a:bodyPr>
            <a:normAutofit fontScale="92500"/>
          </a:bodyPr>
          <a:lstStyle/>
          <a:p>
            <a:pPr>
              <a:tabLst>
                <a:tab pos="2600919" algn="l"/>
                <a:tab pos="4145215" algn="l"/>
              </a:tabLst>
            </a:pPr>
            <a:r>
              <a:rPr lang="en-US" dirty="0"/>
              <a:t>Non-updatable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b="1" dirty="0">
                <a:latin typeface="Courier New"/>
              </a:rPr>
              <a:t>	CREATE	VIEW</a:t>
            </a:r>
            <a:r>
              <a:rPr lang="en-US" sz="2200" dirty="0">
                <a:latin typeface="Courier New"/>
              </a:rPr>
              <a:t>	EG(ENAME,RESP)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b="1" dirty="0">
                <a:latin typeface="Courier New"/>
              </a:rPr>
              <a:t>	AS	SELECT DISTINCT</a:t>
            </a:r>
            <a:r>
              <a:rPr lang="en-US" sz="2200" dirty="0">
                <a:latin typeface="Courier New"/>
              </a:rPr>
              <a:t>	ENAME,RESP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dirty="0">
                <a:latin typeface="Courier New"/>
              </a:rPr>
              <a:t>		</a:t>
            </a:r>
            <a:r>
              <a:rPr lang="en-US" sz="2200" b="1" dirty="0">
                <a:latin typeface="Courier New"/>
              </a:rPr>
              <a:t>FROM</a:t>
            </a:r>
            <a:r>
              <a:rPr lang="en-US" sz="2200" dirty="0">
                <a:latin typeface="Courier New"/>
              </a:rPr>
              <a:t>	EMP, ASG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r>
              <a:rPr lang="en-US" sz="2200" b="1" dirty="0">
                <a:latin typeface="Courier New"/>
              </a:rPr>
              <a:t>		WHERE</a:t>
            </a:r>
            <a:r>
              <a:rPr lang="en-US" sz="2200" dirty="0">
                <a:latin typeface="Courier New"/>
              </a:rPr>
              <a:t> 	EMP.ENO=ASG.ENO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view is not updatable when an update through the view cannot be propagated correctly to the base relations (e.g., because ambiguities).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update queries: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 &lt;“J. Fox”, “Analyst”&gt; from EG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practice: DBMS are very restrictive about supporting updates through views. Views can be updated only if they are derived from a single relation by selection and projection.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 Views derived by join are updatable if they include the keys of the base relations.</a:t>
            </a:r>
          </a:p>
          <a:p>
            <a:pPr lvl="1">
              <a:buNone/>
              <a:tabLst>
                <a:tab pos="2174875" algn="l"/>
                <a:tab pos="4144963" algn="l"/>
              </a:tabLst>
            </a:pPr>
            <a:endParaRPr lang="en-US" sz="2200" dirty="0">
              <a:latin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82721"/>
      </p:ext>
    </p:extLst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2 U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To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Horizontal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(5)Semantic</Template>
  <TotalTime>1665</TotalTime>
  <Pages>0</Pages>
  <Words>2385</Words>
  <Characters>0</Characters>
  <Application>Microsoft Office PowerPoint</Application>
  <PresentationFormat>Custom</PresentationFormat>
  <Lines>0</Lines>
  <Paragraphs>649</Paragraphs>
  <Slides>46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46</vt:i4>
      </vt:variant>
    </vt:vector>
  </HeadingPairs>
  <TitlesOfParts>
    <vt:vector size="75" baseType="lpstr">
      <vt:lpstr>DengXian</vt:lpstr>
      <vt:lpstr>Didot</vt:lpstr>
      <vt:lpstr>Monotype Sorts</vt:lpstr>
      <vt:lpstr>MS PGothic</vt:lpstr>
      <vt:lpstr>Palatino</vt:lpstr>
      <vt:lpstr>Zapf Dingbats</vt:lpstr>
      <vt:lpstr>ヒラギノ明朝 ProN W3</vt:lpstr>
      <vt:lpstr>Arial</vt:lpstr>
      <vt:lpstr>Book Antiqua</vt:lpstr>
      <vt:lpstr>Calibri</vt:lpstr>
      <vt:lpstr>Century Gothic</vt:lpstr>
      <vt:lpstr>Century Schoolbook</vt:lpstr>
      <vt:lpstr>Courier New</vt:lpstr>
      <vt:lpstr>Symbol</vt:lpstr>
      <vt:lpstr>Times New Roman</vt:lpstr>
      <vt:lpstr>Wingdings</vt:lpstr>
      <vt:lpstr>Wingdings 3</vt:lpstr>
      <vt:lpstr>Blank</vt:lpstr>
      <vt:lpstr>Photo - Horizontal</vt:lpstr>
      <vt:lpstr>Photo - Vertical</vt:lpstr>
      <vt:lpstr>Bullets</vt:lpstr>
      <vt:lpstr>Title - Center</vt:lpstr>
      <vt:lpstr>Title &amp; Bullets - Right</vt:lpstr>
      <vt:lpstr>Title &amp; Bullets - 2 Column</vt:lpstr>
      <vt:lpstr>Title &amp; Bullets - Left</vt:lpstr>
      <vt:lpstr>Title, Bullets &amp; Photo</vt:lpstr>
      <vt:lpstr>Photo - 2 Up</vt:lpstr>
      <vt:lpstr>Title - Top</vt:lpstr>
      <vt:lpstr>Ion Boardroom</vt:lpstr>
      <vt:lpstr>Outline</vt:lpstr>
      <vt:lpstr>Semantic Data Control</vt:lpstr>
      <vt:lpstr>View Management</vt:lpstr>
      <vt:lpstr>Example relations</vt:lpstr>
      <vt:lpstr>View Management</vt:lpstr>
      <vt:lpstr>Query Modification</vt:lpstr>
      <vt:lpstr>View Management</vt:lpstr>
      <vt:lpstr>View Updates</vt:lpstr>
      <vt:lpstr>View Updates</vt:lpstr>
      <vt:lpstr>View Management in DDBMS</vt:lpstr>
      <vt:lpstr>Materialized View</vt:lpstr>
      <vt:lpstr>Materialized View Maintenance</vt:lpstr>
      <vt:lpstr>When to Refresh a View</vt:lpstr>
      <vt:lpstr>How to Refresh a View</vt:lpstr>
      <vt:lpstr>Differential Relations</vt:lpstr>
      <vt:lpstr>Example</vt:lpstr>
      <vt:lpstr>Techniques for Incremental View Maintenance </vt:lpstr>
      <vt:lpstr>Counting Algorithm</vt:lpstr>
      <vt:lpstr>View Self-maintainability</vt:lpstr>
      <vt:lpstr>Database security?</vt:lpstr>
      <vt:lpstr>Common security mechanisms</vt:lpstr>
      <vt:lpstr>Threats against database security? -- Exercises (2 slides)</vt:lpstr>
      <vt:lpstr>Threats against database security?</vt:lpstr>
      <vt:lpstr>Data Security</vt:lpstr>
      <vt:lpstr>Discretionary Access Control</vt:lpstr>
      <vt:lpstr>Problem with DAC</vt:lpstr>
      <vt:lpstr>Multilevel Access Control</vt:lpstr>
      <vt:lpstr>MAC in Relational DB</vt:lpstr>
      <vt:lpstr>Example</vt:lpstr>
      <vt:lpstr>Distributed Access Control</vt:lpstr>
      <vt:lpstr>Covert Channels “a type of attack that creates a capability to transfer information objects between processes that are not supposed to be allowed to communicate by the computer security policy” (Wikipedia)</vt:lpstr>
      <vt:lpstr>Semantic Integrity Control</vt:lpstr>
      <vt:lpstr>Semantic Integrity Control</vt:lpstr>
      <vt:lpstr>Constraint Specification Language</vt:lpstr>
      <vt:lpstr>Constraint Specification Language</vt:lpstr>
      <vt:lpstr>Constraint Specification Language</vt:lpstr>
      <vt:lpstr>Constraint Specification Language</vt:lpstr>
      <vt:lpstr>Integrity Enforcement</vt:lpstr>
      <vt:lpstr>Query Modification</vt:lpstr>
      <vt:lpstr>Compiled Assertions</vt:lpstr>
      <vt:lpstr>Differential Relations</vt:lpstr>
      <vt:lpstr>Differential Relations</vt:lpstr>
      <vt:lpstr>Distributed Integrity Control</vt:lpstr>
      <vt:lpstr>Types of Distributed Assertions</vt:lpstr>
      <vt:lpstr>Distributed Integrity Control</vt:lpstr>
      <vt:lpstr>Distributed Integrity Control</vt:lpstr>
    </vt:vector>
  </TitlesOfParts>
  <Company>SEMIR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>Patrick</dc:creator>
  <cp:keywords/>
  <dc:description/>
  <cp:lastModifiedBy>Yang, T. Andrew</cp:lastModifiedBy>
  <cp:revision>159</cp:revision>
  <dcterms:created xsi:type="dcterms:W3CDTF">2011-02-22T16:31:27Z</dcterms:created>
  <dcterms:modified xsi:type="dcterms:W3CDTF">2019-10-17T23:30:11Z</dcterms:modified>
</cp:coreProperties>
</file>