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9" r:id="rId14"/>
    <p:sldId id="281" r:id="rId15"/>
    <p:sldId id="277" r:id="rId16"/>
    <p:sldId id="278" r:id="rId17"/>
    <p:sldId id="273" r:id="rId18"/>
    <p:sldId id="274" r:id="rId19"/>
    <p:sldId id="275" r:id="rId20"/>
    <p:sldId id="280" r:id="rId21"/>
    <p:sldId id="282" r:id="rId22"/>
    <p:sldId id="284" r:id="rId23"/>
    <p:sldId id="264" r:id="rId24"/>
    <p:sldId id="262" r:id="rId25"/>
    <p:sldId id="263" r:id="rId26"/>
    <p:sldId id="27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407" autoAdjust="0"/>
  </p:normalViewPr>
  <p:slideViewPr>
    <p:cSldViewPr>
      <p:cViewPr varScale="1">
        <p:scale>
          <a:sx n="55" d="100"/>
          <a:sy n="55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E369F-5A15-4C4B-8EF5-5A607CC03777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D263-2FFF-4BB5-92E8-0BEC39F6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4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3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6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1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0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D263-2FFF-4BB5-92E8-0BEC39F64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b.boulder.ibm.com/infocenter/iseries/v5r3/index.jsp?topic=/rzaja/rzajaahheader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gg.com/Product/ProductList.aspx?Submit=ENE&amp;N=-1&amp;IsNodeId=1&amp;Description=asa%205505&amp;bop=And&amp;Order=PRICE&amp;PageSize=2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semart.com/HowTo/Cisco_VPN_Remote_Access_Setup_ASA5500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19200"/>
          </a:xfrm>
        </p:spPr>
        <p:txBody>
          <a:bodyPr/>
          <a:lstStyle/>
          <a:p>
            <a:r>
              <a:rPr lang="en-US" b="1" dirty="0" err="1" smtClean="0"/>
              <a:t>IPSEc</a:t>
            </a:r>
            <a:r>
              <a:rPr lang="en-US" b="1" dirty="0" smtClean="0"/>
              <a:t> </a:t>
            </a:r>
            <a:r>
              <a:rPr lang="en-US" dirty="0" smtClean="0"/>
              <a:t>VPN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1670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Xiaodong</a:t>
            </a:r>
            <a:r>
              <a:rPr lang="en-US" dirty="0" smtClean="0"/>
              <a:t> Liang </a:t>
            </a:r>
            <a:r>
              <a:rPr lang="en-US" smtClean="0"/>
              <a:t>(Rommel)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CSCI 5235 - Network Security</a:t>
            </a:r>
          </a:p>
          <a:p>
            <a:r>
              <a:rPr lang="en-US" dirty="0" smtClean="0"/>
              <a:t>07-17-2012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– important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Inbound processing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5" y="2037888"/>
            <a:ext cx="6966155" cy="44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- 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Internet Key Exchange </a:t>
            </a:r>
            <a:r>
              <a:rPr lang="en-US" dirty="0" smtClean="0"/>
              <a:t>(IKE)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IKE creates </a:t>
            </a:r>
            <a:r>
              <a:rPr lang="en-US" dirty="0" err="1" smtClean="0"/>
              <a:t>Sas</a:t>
            </a:r>
            <a:r>
              <a:rPr lang="en-US" dirty="0" smtClean="0"/>
              <a:t> for </a:t>
            </a:r>
            <a:r>
              <a:rPr lang="en-US" dirty="0" err="1" smtClean="0"/>
              <a:t>IPSec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	Oakley: key creation protocol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SKEME: key exchange protocol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ISAKMP: key management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6464"/>
            <a:ext cx="6400800" cy="248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IKE v1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51702" cy="5181600"/>
          </a:xfrm>
        </p:spPr>
      </p:pic>
    </p:spTree>
    <p:extLst>
      <p:ext uri="{BB962C8B-B14F-4D97-AF65-F5344CB8AC3E}">
        <p14:creationId xmlns:p14="http://schemas.microsoft.com/office/powerpoint/2010/main" val="31969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IKE v1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6191250" cy="32099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96185"/>
            <a:ext cx="6172200" cy="2125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973" y="2133600"/>
            <a:ext cx="24705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IKE Phase </a:t>
            </a:r>
            <a:r>
              <a:rPr lang="en-US" sz="2800" b="1" dirty="0" smtClean="0"/>
              <a:t>1</a:t>
            </a:r>
          </a:p>
          <a:p>
            <a:r>
              <a:rPr lang="en-US" sz="2800" b="1" dirty="0" smtClean="0"/>
              <a:t>—</a:t>
            </a:r>
            <a:r>
              <a:rPr lang="en-US" sz="2800" b="1" dirty="0"/>
              <a:t>Main Mode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8973" y="4953000"/>
            <a:ext cx="34083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IKE Phase </a:t>
            </a:r>
            <a:r>
              <a:rPr lang="en-US" sz="2800" b="1" dirty="0" smtClean="0"/>
              <a:t>1</a:t>
            </a:r>
          </a:p>
          <a:p>
            <a:r>
              <a:rPr lang="en-US" sz="2800" b="1" dirty="0" smtClean="0"/>
              <a:t>—</a:t>
            </a:r>
            <a:r>
              <a:rPr lang="en-US" sz="2800" b="1" dirty="0"/>
              <a:t>Aggressive Mode</a:t>
            </a:r>
          </a:p>
        </p:txBody>
      </p:sp>
    </p:spTree>
    <p:extLst>
      <p:ext uri="{BB962C8B-B14F-4D97-AF65-F5344CB8AC3E}">
        <p14:creationId xmlns:p14="http://schemas.microsoft.com/office/powerpoint/2010/main" val="1559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– IKE v1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6667500" cy="2581275"/>
          </a:xfrm>
        </p:spPr>
      </p:pic>
      <p:sp>
        <p:nvSpPr>
          <p:cNvPr id="9" name="Rectangle 8"/>
          <p:cNvSpPr/>
          <p:nvPr/>
        </p:nvSpPr>
        <p:spPr>
          <a:xfrm>
            <a:off x="228600" y="3613664"/>
            <a:ext cx="26100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IKE Phase </a:t>
            </a:r>
            <a:r>
              <a:rPr lang="en-US" sz="2800" b="1" dirty="0" smtClean="0"/>
              <a:t>2</a:t>
            </a:r>
          </a:p>
          <a:p>
            <a:r>
              <a:rPr lang="en-US" sz="2800" b="1" dirty="0" smtClean="0"/>
              <a:t>—</a:t>
            </a:r>
            <a:r>
              <a:rPr lang="en-US" sz="2800" b="1" dirty="0"/>
              <a:t>Quick Mode</a:t>
            </a:r>
          </a:p>
        </p:txBody>
      </p:sp>
    </p:spTree>
    <p:extLst>
      <p:ext uri="{BB962C8B-B14F-4D97-AF65-F5344CB8AC3E}">
        <p14:creationId xmlns:p14="http://schemas.microsoft.com/office/powerpoint/2010/main" val="36772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IKE v2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280978" cy="5334000"/>
          </a:xfrm>
        </p:spPr>
      </p:pic>
    </p:spTree>
    <p:extLst>
      <p:ext uri="{BB962C8B-B14F-4D97-AF65-F5344CB8AC3E}">
        <p14:creationId xmlns:p14="http://schemas.microsoft.com/office/powerpoint/2010/main" val="35479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IKE v1 </a:t>
            </a:r>
            <a:r>
              <a:rPr lang="en-US" dirty="0" err="1" smtClean="0"/>
              <a:t>v.s</a:t>
            </a:r>
            <a:r>
              <a:rPr lang="en-US" dirty="0" smtClean="0"/>
              <a:t>. v2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54043"/>
              </p:ext>
            </p:extLst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IKEv1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IKEv2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UDP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500, 4500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Phase 1 (6/3 messages) Phase 2 (3 messages)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Phase 1 (4 messages) Phase 2 (2 messages)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Keepalives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Identity Hiding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Yes in main mode, No in aggressive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UDP/NAT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SA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Responder selects initiator's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Same as IKEV1, proposal structure simplified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Number of Msgs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6–9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4–8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EAP/CP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Private Network</a:t>
            </a:r>
          </a:p>
          <a:p>
            <a:pPr marL="137160" indent="0">
              <a:buNone/>
            </a:pPr>
            <a:r>
              <a:rPr lang="en-US" dirty="0" smtClean="0"/>
              <a:t>	VPN </a:t>
            </a:r>
            <a:r>
              <a:rPr lang="en-US" dirty="0"/>
              <a:t>is a network that is private but </a:t>
            </a:r>
            <a:r>
              <a:rPr lang="en-US" dirty="0" smtClean="0"/>
              <a:t>virtual.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2" y="3581400"/>
            <a:ext cx="8272462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-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/>
          </a:bodyPr>
          <a:lstStyle/>
          <a:p>
            <a:r>
              <a:rPr lang="en-US" b="1" dirty="0"/>
              <a:t>Secure VPN </a:t>
            </a:r>
            <a:r>
              <a:rPr lang="en-US" dirty="0"/>
              <a:t>(also known as Cryptographic VPN)</a:t>
            </a:r>
          </a:p>
          <a:p>
            <a:pPr marL="914400" indent="-777875">
              <a:buNone/>
            </a:pPr>
            <a:r>
              <a:rPr lang="en-US" dirty="0" smtClean="0"/>
              <a:t>	Traffic </a:t>
            </a:r>
            <a:r>
              <a:rPr lang="en-US" dirty="0"/>
              <a:t>is secured using encryption technology in a secure tunnel between the communicating peers</a:t>
            </a:r>
            <a:r>
              <a:rPr lang="en-US" dirty="0" smtClean="0"/>
              <a:t>. (</a:t>
            </a:r>
            <a:r>
              <a:rPr lang="en-US" dirty="0" err="1" smtClean="0"/>
              <a:t>IPSec</a:t>
            </a:r>
            <a:r>
              <a:rPr lang="en-US" dirty="0" smtClean="0"/>
              <a:t> VPN)</a:t>
            </a:r>
            <a:endParaRPr lang="en-US" dirty="0"/>
          </a:p>
          <a:p>
            <a:r>
              <a:rPr lang="en-US" b="1" dirty="0"/>
              <a:t>Trusted VPN </a:t>
            </a:r>
            <a:r>
              <a:rPr lang="en-US" dirty="0" smtClean="0"/>
              <a:t>(known </a:t>
            </a:r>
            <a:r>
              <a:rPr lang="en-US" dirty="0"/>
              <a:t>as non-Cryptographic </a:t>
            </a:r>
            <a:r>
              <a:rPr lang="en-US" dirty="0" smtClean="0"/>
              <a:t>VPN</a:t>
            </a:r>
            <a:r>
              <a:rPr lang="en-US" dirty="0"/>
              <a:t>)</a:t>
            </a:r>
          </a:p>
          <a:p>
            <a:pPr marL="914400" indent="-777875">
              <a:buNone/>
            </a:pPr>
            <a:r>
              <a:rPr lang="en-US" dirty="0"/>
              <a:t>	When traffic traverses these dedicated point-to-point circuits, you have what is called a Trusted VPN.</a:t>
            </a:r>
          </a:p>
          <a:p>
            <a:r>
              <a:rPr lang="en-US" b="1" dirty="0" smtClean="0"/>
              <a:t>Hybrid </a:t>
            </a:r>
            <a:r>
              <a:rPr lang="en-US" b="1" dirty="0"/>
              <a:t>VPN</a:t>
            </a:r>
          </a:p>
          <a:p>
            <a:pPr marL="966788" indent="-830263">
              <a:buNone/>
            </a:pPr>
            <a:r>
              <a:rPr lang="en-US" dirty="0"/>
              <a:t>	</a:t>
            </a:r>
            <a:r>
              <a:rPr lang="en-US" dirty="0" smtClean="0"/>
              <a:t>Run </a:t>
            </a:r>
            <a:r>
              <a:rPr lang="en-US" dirty="0"/>
              <a:t>a secure VPN tunnel as part of a trusted VPN—that is, a tunnel within a tunnel.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 </a:t>
            </a:r>
            <a:r>
              <a:rPr lang="en-US" dirty="0"/>
              <a:t>the following security services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Peer Authentication</a:t>
            </a:r>
          </a:p>
          <a:p>
            <a:pPr lvl="1"/>
            <a:r>
              <a:rPr lang="en-US" dirty="0" smtClean="0"/>
              <a:t>Data confidentiality</a:t>
            </a:r>
          </a:p>
          <a:p>
            <a:pPr lvl="1"/>
            <a:r>
              <a:rPr lang="en-US" dirty="0" smtClean="0"/>
              <a:t>Data integrity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origin </a:t>
            </a:r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Replay detection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Traffic </a:t>
            </a:r>
            <a:r>
              <a:rPr lang="en-US" dirty="0"/>
              <a:t>flow </a:t>
            </a:r>
            <a:r>
              <a:rPr lang="en-US" dirty="0" smtClean="0"/>
              <a:t>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IPSec</a:t>
            </a:r>
            <a:r>
              <a:rPr lang="en-US" dirty="0"/>
              <a:t>	Two Modes</a:t>
            </a:r>
          </a:p>
          <a:p>
            <a:pPr marL="137160" indent="0">
              <a:buNone/>
            </a:pPr>
            <a:r>
              <a:rPr lang="en-US" dirty="0" smtClean="0"/>
              <a:t>		Two </a:t>
            </a:r>
            <a:r>
              <a:rPr lang="en-US" dirty="0"/>
              <a:t>Security Protocols</a:t>
            </a:r>
          </a:p>
          <a:p>
            <a:pPr marL="137160" indent="0">
              <a:buNone/>
            </a:pPr>
            <a:r>
              <a:rPr lang="en-US" dirty="0" smtClean="0"/>
              <a:t>		Services </a:t>
            </a:r>
            <a:r>
              <a:rPr lang="en-US" dirty="0"/>
              <a:t>Provided by </a:t>
            </a:r>
            <a:r>
              <a:rPr lang="en-US" dirty="0" err="1"/>
              <a:t>IPSec</a:t>
            </a:r>
            <a:r>
              <a:rPr lang="en-US" dirty="0"/>
              <a:t> </a:t>
            </a:r>
          </a:p>
          <a:p>
            <a:pPr marL="137160" indent="0">
              <a:buNone/>
            </a:pPr>
            <a:r>
              <a:rPr lang="en-US" dirty="0" smtClean="0"/>
              <a:t>		Two important aspects of </a:t>
            </a:r>
            <a:r>
              <a:rPr lang="en-US" dirty="0" err="1" smtClean="0"/>
              <a:t>IPSec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		Internet </a:t>
            </a:r>
            <a:r>
              <a:rPr lang="en-US" dirty="0"/>
              <a:t>Key Exchange (</a:t>
            </a:r>
            <a:r>
              <a:rPr lang="en-US" dirty="0" smtClean="0"/>
              <a:t>IKE)v1, v2</a:t>
            </a:r>
            <a:endParaRPr lang="en-US" dirty="0"/>
          </a:p>
          <a:p>
            <a:r>
              <a:rPr lang="en-US" b="1" dirty="0" smtClean="0"/>
              <a:t>Virtual </a:t>
            </a:r>
            <a:r>
              <a:rPr lang="en-US" b="1" dirty="0"/>
              <a:t>Private Network (VPN</a:t>
            </a:r>
            <a:r>
              <a:rPr lang="en-US" b="1" dirty="0" smtClean="0"/>
              <a:t>)</a:t>
            </a:r>
          </a:p>
          <a:p>
            <a:pPr marL="13716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err="1" smtClean="0"/>
              <a:t>IPSec</a:t>
            </a:r>
            <a:r>
              <a:rPr lang="en-US" dirty="0" smtClean="0"/>
              <a:t> VPN</a:t>
            </a:r>
          </a:p>
          <a:p>
            <a:r>
              <a:rPr lang="en-US" b="1" dirty="0" smtClean="0"/>
              <a:t>DEMO	</a:t>
            </a:r>
          </a:p>
          <a:p>
            <a:pPr marL="13716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/>
              <a:t>S</a:t>
            </a:r>
            <a:r>
              <a:rPr lang="en-US" dirty="0" smtClean="0"/>
              <a:t>etting up VPN in CISCO ASA 5505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Site-to-site </a:t>
            </a:r>
            <a:r>
              <a:rPr lang="en-US" sz="2400" b="1" dirty="0"/>
              <a:t>(aka LAN-to-LAN) IPsec VPN</a:t>
            </a:r>
          </a:p>
          <a:p>
            <a:pPr marL="1409700" lvl="2" indent="-495300">
              <a:buNone/>
            </a:pPr>
            <a:r>
              <a:rPr lang="en-US" sz="2400" dirty="0" smtClean="0"/>
              <a:t>	Full </a:t>
            </a:r>
            <a:r>
              <a:rPr lang="en-US" sz="2400" dirty="0"/>
              <a:t>Mesh </a:t>
            </a:r>
          </a:p>
          <a:p>
            <a:pPr marL="1409700" lvl="2" indent="-495300">
              <a:buNone/>
            </a:pPr>
            <a:r>
              <a:rPr lang="en-US" sz="2400" dirty="0" smtClean="0"/>
              <a:t>	 </a:t>
            </a:r>
            <a:r>
              <a:rPr lang="en-US" sz="2400" dirty="0"/>
              <a:t>Hub-and-Spoke </a:t>
            </a:r>
          </a:p>
          <a:p>
            <a:pPr marL="1409700" lvl="2" indent="-495300">
              <a:buNone/>
            </a:pPr>
            <a:r>
              <a:rPr lang="en-US" sz="2400" dirty="0" smtClean="0"/>
              <a:t>	 </a:t>
            </a:r>
            <a:r>
              <a:rPr lang="en-US" sz="2400" dirty="0"/>
              <a:t>DMVPN </a:t>
            </a:r>
          </a:p>
          <a:p>
            <a:pPr marL="1409700" lvl="2" indent="-495300">
              <a:buNone/>
            </a:pPr>
            <a:r>
              <a:rPr lang="en-US" sz="2400" dirty="0" smtClean="0"/>
              <a:t>	 </a:t>
            </a:r>
            <a:r>
              <a:rPr lang="en-US" sz="2400" dirty="0"/>
              <a:t>Static VTI </a:t>
            </a:r>
          </a:p>
          <a:p>
            <a:pPr marL="1409700" lvl="2" indent="-495300">
              <a:buNone/>
            </a:pPr>
            <a:r>
              <a:rPr lang="en-US" sz="2400" dirty="0" smtClean="0"/>
              <a:t>	 </a:t>
            </a:r>
            <a:r>
              <a:rPr lang="en-US" sz="2400" dirty="0"/>
              <a:t>GET VPN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Remote-access </a:t>
            </a:r>
            <a:r>
              <a:rPr lang="en-US" sz="2400" b="1" dirty="0"/>
              <a:t>client IPsec </a:t>
            </a:r>
            <a:r>
              <a:rPr lang="en-US" sz="2400" b="1" dirty="0" smtClean="0"/>
              <a:t>VPN</a:t>
            </a:r>
            <a:endParaRPr lang="en-US" dirty="0"/>
          </a:p>
          <a:p>
            <a:pPr marL="1409700" lvl="2" indent="-495300"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Easy </a:t>
            </a:r>
            <a:r>
              <a:rPr lang="en-US" sz="2400" dirty="0"/>
              <a:t>VPN </a:t>
            </a:r>
          </a:p>
          <a:p>
            <a:pPr marL="1409700" lvl="2" indent="-49530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	</a:t>
            </a:r>
            <a:r>
              <a:rPr lang="en-US" sz="2400" dirty="0" smtClean="0"/>
              <a:t>Dynamic </a:t>
            </a:r>
            <a:r>
              <a:rPr lang="en-US" sz="2400" dirty="0"/>
              <a:t>VTI </a:t>
            </a:r>
          </a:p>
        </p:txBody>
      </p:sp>
    </p:spTree>
    <p:extLst>
      <p:ext uri="{BB962C8B-B14F-4D97-AF65-F5344CB8AC3E}">
        <p14:creationId xmlns:p14="http://schemas.microsoft.com/office/powerpoint/2010/main" val="301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VPN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35873"/>
            <a:ext cx="6781800" cy="4818647"/>
          </a:xfr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Site-to-Site IPsec Tunnel (Five-Steps Model)</a:t>
            </a:r>
          </a:p>
        </p:txBody>
      </p:sp>
    </p:spTree>
    <p:extLst>
      <p:ext uri="{BB962C8B-B14F-4D97-AF65-F5344CB8AC3E}">
        <p14:creationId xmlns:p14="http://schemas.microsoft.com/office/powerpoint/2010/main" val="32789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/>
          <a:lstStyle/>
          <a:p>
            <a:r>
              <a:rPr lang="en-US" dirty="0" smtClean="0"/>
              <a:t>Remote-Access </a:t>
            </a:r>
            <a:r>
              <a:rPr lang="en-US" dirty="0"/>
              <a:t>Client 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en-US" b="1" dirty="0" smtClean="0"/>
              <a:t>Unique challenges</a:t>
            </a:r>
            <a:r>
              <a:rPr lang="en-US" dirty="0" smtClean="0"/>
              <a:t>:</a:t>
            </a:r>
          </a:p>
          <a:p>
            <a:pPr marL="1409700" lvl="2" indent="-495300">
              <a:buFontTx/>
              <a:buAutoNum type="arabicPeriod"/>
            </a:pPr>
            <a:r>
              <a:rPr lang="en-US" sz="1600" dirty="0" smtClean="0"/>
              <a:t>IPsec clients use unknown-to-gateway IP addresses to connect to the gateway</a:t>
            </a:r>
          </a:p>
          <a:p>
            <a:pPr marL="1409700" lvl="2" indent="-495300">
              <a:buFontTx/>
              <a:buAutoNum type="arabicPeriod"/>
            </a:pPr>
            <a:r>
              <a:rPr lang="en-US" sz="1600" dirty="0" smtClean="0"/>
              <a:t>Client’s </a:t>
            </a:r>
            <a:r>
              <a:rPr lang="en-US" sz="1600" dirty="0"/>
              <a:t>IP address assigned by the ISP is not compatible with the private network’s addressing.</a:t>
            </a:r>
          </a:p>
          <a:p>
            <a:pPr marL="1409700" lvl="2" indent="-495300">
              <a:buFontTx/>
              <a:buAutoNum type="arabicPeriod"/>
            </a:pPr>
            <a:r>
              <a:rPr lang="en-US" sz="1600" dirty="0"/>
              <a:t>The clients must use the DNS server, DHCP server, and other such servers on the private network.</a:t>
            </a:r>
          </a:p>
          <a:p>
            <a:pPr marL="1409700" lvl="2" indent="-495300">
              <a:buFontTx/>
              <a:buAutoNum type="arabicPeriod"/>
            </a:pPr>
            <a:r>
              <a:rPr lang="en-US" sz="1600" dirty="0"/>
              <a:t>PAT can no longer function as normal (because ESP encrypts all the port info in the TCP or UDP header).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410"/>
            <a:ext cx="7543800" cy="26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9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</a:t>
            </a:r>
            <a:r>
              <a:rPr lang="en-US" dirty="0"/>
              <a:t> is </a:t>
            </a:r>
            <a:r>
              <a:rPr lang="en-US" dirty="0" err="1" smtClean="0"/>
              <a:t>IPSec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Why</a:t>
            </a:r>
            <a:r>
              <a:rPr lang="en-US" dirty="0"/>
              <a:t> we need </a:t>
            </a:r>
            <a:r>
              <a:rPr lang="en-US" dirty="0" err="1" smtClean="0"/>
              <a:t>IPSec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When</a:t>
            </a:r>
            <a:r>
              <a:rPr lang="en-US" dirty="0"/>
              <a:t> is 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en-US" dirty="0"/>
              <a:t>implemented?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Where</a:t>
            </a:r>
            <a:r>
              <a:rPr lang="en-US" dirty="0"/>
              <a:t> is 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en-US" dirty="0"/>
              <a:t>implemented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Who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carry the duty to do </a:t>
            </a:r>
            <a:r>
              <a:rPr lang="en-US" dirty="0"/>
              <a:t>this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How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 err="1"/>
              <a:t>IPSec</a:t>
            </a:r>
            <a:r>
              <a:rPr lang="en-US" dirty="0"/>
              <a:t> worked?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Behrouz</a:t>
            </a:r>
            <a:r>
              <a:rPr lang="en-US" sz="2400" dirty="0"/>
              <a:t> A. </a:t>
            </a:r>
            <a:r>
              <a:rPr lang="en-US" sz="2400" dirty="0" err="1" smtClean="0"/>
              <a:t>Forouzan</a:t>
            </a:r>
            <a:r>
              <a:rPr lang="en-US" sz="2400" dirty="0" smtClean="0"/>
              <a:t>, </a:t>
            </a:r>
            <a:r>
              <a:rPr lang="en-US" sz="2400" b="1" dirty="0" smtClean="0"/>
              <a:t>TCP/IP Protocol Suite </a:t>
            </a:r>
            <a:r>
              <a:rPr lang="en-US" sz="2400" dirty="0" smtClean="0"/>
              <a:t>(4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2010) </a:t>
            </a:r>
          </a:p>
          <a:p>
            <a:r>
              <a:rPr lang="en-US" sz="2400" dirty="0"/>
              <a:t>TCP IP Illustrated, </a:t>
            </a:r>
            <a:r>
              <a:rPr lang="en-US" sz="2400" dirty="0" err="1"/>
              <a:t>Vol</a:t>
            </a:r>
            <a:r>
              <a:rPr lang="en-US" sz="2400" dirty="0"/>
              <a:t> 1 The Protocols </a:t>
            </a:r>
            <a:r>
              <a:rPr lang="en-US" sz="2400" dirty="0" smtClean="0"/>
              <a:t>(2</a:t>
            </a:r>
            <a:r>
              <a:rPr lang="en-US" sz="2400" baseline="30000" dirty="0" smtClean="0"/>
              <a:t>nd  </a:t>
            </a:r>
            <a:r>
              <a:rPr lang="en-US" sz="2400" dirty="0" smtClean="0"/>
              <a:t>2012)</a:t>
            </a:r>
            <a:endParaRPr lang="en-US" sz="2400" dirty="0"/>
          </a:p>
          <a:p>
            <a:r>
              <a:rPr lang="en-US" sz="2400" dirty="0" smtClean="0"/>
              <a:t>Yusuf </a:t>
            </a:r>
            <a:r>
              <a:rPr lang="en-US" sz="2400" dirty="0" err="1" smtClean="0"/>
              <a:t>Bhaiji</a:t>
            </a:r>
            <a:r>
              <a:rPr lang="en-US" sz="2400" dirty="0" smtClean="0"/>
              <a:t>, </a:t>
            </a:r>
            <a:r>
              <a:rPr lang="en-US" sz="2400" b="1" dirty="0"/>
              <a:t>Cisco </a:t>
            </a:r>
            <a:r>
              <a:rPr lang="en-US" sz="2400" b="1" dirty="0" smtClean="0"/>
              <a:t>Press Network Security Technologies and Solutions </a:t>
            </a:r>
            <a:r>
              <a:rPr lang="en-US" sz="2400" dirty="0" smtClean="0"/>
              <a:t>(2008)</a:t>
            </a:r>
          </a:p>
          <a:p>
            <a:r>
              <a:rPr lang="en-US" sz="2400" dirty="0"/>
              <a:t>William </a:t>
            </a:r>
            <a:r>
              <a:rPr lang="en-US" sz="2400" dirty="0" smtClean="0"/>
              <a:t>Stallings, </a:t>
            </a:r>
            <a:r>
              <a:rPr lang="en-US" sz="2400" b="1" dirty="0" smtClean="0"/>
              <a:t>Network </a:t>
            </a:r>
            <a:r>
              <a:rPr lang="en-US" sz="2400" b="1" dirty="0"/>
              <a:t>Security Essentials </a:t>
            </a:r>
            <a:r>
              <a:rPr lang="en-US" sz="2400" dirty="0"/>
              <a:t>(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2003)</a:t>
            </a:r>
          </a:p>
          <a:p>
            <a:r>
              <a:rPr lang="en-US" sz="2400" dirty="0" smtClean="0"/>
              <a:t>IBM </a:t>
            </a:r>
            <a:r>
              <a:rPr lang="en-US" sz="2400" dirty="0" err="1"/>
              <a:t>iSeries</a:t>
            </a:r>
            <a:r>
              <a:rPr lang="en-US" sz="2400" dirty="0"/>
              <a:t> Information Center, </a:t>
            </a:r>
            <a:r>
              <a:rPr lang="en-US" sz="2400" dirty="0" smtClean="0"/>
              <a:t>(Version </a:t>
            </a:r>
            <a:r>
              <a:rPr lang="en-US" sz="2400" dirty="0"/>
              <a:t>5 Release 3)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://publib.boulder.ibm.com/infocenter/iseries/v5r3/index.jsp?topic=%</a:t>
            </a:r>
            <a:r>
              <a:rPr lang="en-US" sz="2400" dirty="0" smtClean="0">
                <a:hlinkClick r:id="rId3"/>
              </a:rPr>
              <a:t>2Frzaja%2Frzajaahheader.htm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8000" dirty="0" smtClean="0"/>
          </a:p>
          <a:p>
            <a:pPr marL="13716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2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indent="-436563"/>
            <a:r>
              <a:rPr lang="en-US" dirty="0" smtClean="0"/>
              <a:t>Device: (CISCO Firewall ASA 5505)</a:t>
            </a:r>
          </a:p>
          <a:p>
            <a:pPr marL="573088" indent="-436563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://www.newegg.com/Product/ProductList.aspx?Submit=ENE&amp;N=-</a:t>
            </a:r>
            <a:r>
              <a:rPr lang="en-US" dirty="0" smtClean="0">
                <a:hlinkClick r:id="rId3"/>
              </a:rPr>
              <a:t>1&amp;IsNodeId=1&amp;Description=asa%205505&amp;bop=And&amp;Order=PRICE&amp;PageSize=20</a:t>
            </a:r>
            <a:endParaRPr lang="en-US" dirty="0" smtClean="0"/>
          </a:p>
          <a:p>
            <a:pPr marL="573088" indent="-436563">
              <a:buNone/>
            </a:pPr>
            <a:endParaRPr lang="en-US" dirty="0" smtClean="0"/>
          </a:p>
          <a:p>
            <a:r>
              <a:rPr lang="en-US" dirty="0"/>
              <a:t>Protocol:</a:t>
            </a:r>
          </a:p>
          <a:p>
            <a:pPr marL="573088" indent="-436563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http://www.databasemart.com/HowTo/Cisco_VPN_Remote_Access_Setup_ASA5500.aspx</a:t>
            </a:r>
            <a:endParaRPr lang="en-US" dirty="0"/>
          </a:p>
          <a:p>
            <a:pPr marL="573088" indent="-43656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-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Application Layer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(SSH)</a:t>
            </a:r>
          </a:p>
          <a:p>
            <a:r>
              <a:rPr lang="en-US" dirty="0" smtClean="0"/>
              <a:t>Transport Layer</a:t>
            </a:r>
          </a:p>
          <a:p>
            <a:pPr marL="137160" indent="0">
              <a:buNone/>
            </a:pPr>
            <a:r>
              <a:rPr lang="en-US" dirty="0" smtClean="0"/>
              <a:t>	(SSL&amp;TLS)</a:t>
            </a:r>
            <a:endParaRPr lang="en-US" sz="1200" dirty="0"/>
          </a:p>
          <a:p>
            <a:r>
              <a:rPr lang="en-US" dirty="0" smtClean="0"/>
              <a:t>Network Layer</a:t>
            </a:r>
          </a:p>
          <a:p>
            <a:pPr marL="137160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IPSec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Link Layer</a:t>
            </a:r>
          </a:p>
          <a:p>
            <a:pPr marL="137160" indent="0">
              <a:buNone/>
            </a:pPr>
            <a:r>
              <a:rPr lang="en-US" dirty="0"/>
              <a:t>	(</a:t>
            </a:r>
            <a:r>
              <a:rPr lang="en-US" dirty="0" smtClean="0"/>
              <a:t>Layer2 </a:t>
            </a:r>
            <a:r>
              <a:rPr lang="en-US" dirty="0"/>
              <a:t>security)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1828800"/>
            <a:ext cx="48164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4267200" y="2795587"/>
            <a:ext cx="304800" cy="914400"/>
          </a:xfrm>
          <a:prstGeom prst="leftBrace">
            <a:avLst/>
          </a:prstGeom>
          <a:ln w="38100" cmpd="sng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27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two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065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Transport Mode:		Tunnel Mode: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      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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)</a:t>
            </a:r>
            <a:r>
              <a:rPr lang="en-US" dirty="0"/>
              <a:t>	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FF00"/>
                </a:solidFill>
              </a:rPr>
              <a:t>(      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                      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sz="2000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029200"/>
            <a:ext cx="4736364" cy="15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26" y="5029200"/>
            <a:ext cx="4330058" cy="15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2901923"/>
            <a:ext cx="32289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30" y="2566987"/>
            <a:ext cx="3200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5" y="2028147"/>
            <a:ext cx="590632" cy="552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6" y="2028147"/>
            <a:ext cx="590632" cy="552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42" y="2007031"/>
            <a:ext cx="590632" cy="55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75" y="2102511"/>
            <a:ext cx="562053" cy="414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30" y="2102511"/>
            <a:ext cx="562053" cy="414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88567"/>
            <a:ext cx="590632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two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2404"/>
            <a:ext cx="4267200" cy="46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2404"/>
            <a:ext cx="4254473" cy="46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3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two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r>
              <a:rPr lang="en-US" b="1" dirty="0" smtClean="0"/>
              <a:t>Authentication Header Protocol </a:t>
            </a:r>
            <a:r>
              <a:rPr lang="en-US" dirty="0" smtClean="0"/>
              <a:t>(AH)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b="1" dirty="0" smtClean="0"/>
              <a:t>Encapsulating Security Payload Protocol </a:t>
            </a:r>
            <a:r>
              <a:rPr lang="en-US" dirty="0" smtClean="0"/>
              <a:t>(ESP)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096000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79" y="4648200"/>
            <a:ext cx="6067269" cy="20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–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6475"/>
            <a:ext cx="8686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– important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Security Association </a:t>
            </a:r>
            <a:r>
              <a:rPr lang="en-US" dirty="0" smtClean="0"/>
              <a:t>(SA)</a:t>
            </a:r>
          </a:p>
          <a:p>
            <a:pPr marL="914400" indent="-777875">
              <a:buNone/>
            </a:pPr>
            <a:r>
              <a:rPr lang="en-US" dirty="0" smtClean="0"/>
              <a:t>	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en-US" dirty="0"/>
              <a:t>requires a logical relationship between two hosts, that relationship called </a:t>
            </a:r>
            <a:r>
              <a:rPr lang="en-US" b="1" dirty="0" smtClean="0"/>
              <a:t>SA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Security Association Database </a:t>
            </a:r>
            <a:r>
              <a:rPr lang="en-US" dirty="0" smtClean="0"/>
              <a:t>(SAD)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one for Outbound SA,	 one for Inbound SA</a:t>
            </a:r>
            <a:endParaRPr lang="en-US" dirty="0"/>
          </a:p>
          <a:p>
            <a:r>
              <a:rPr lang="en-US" b="1" dirty="0" smtClean="0"/>
              <a:t>Security Policy</a:t>
            </a:r>
            <a:r>
              <a:rPr lang="en-US" dirty="0" smtClean="0"/>
              <a:t> (SP)</a:t>
            </a:r>
          </a:p>
          <a:p>
            <a:pPr marL="914400" indent="-777875">
              <a:buNone/>
            </a:pPr>
            <a:r>
              <a:rPr lang="en-US" dirty="0"/>
              <a:t>	</a:t>
            </a:r>
            <a:r>
              <a:rPr lang="en-US" dirty="0" smtClean="0"/>
              <a:t>Defines </a:t>
            </a:r>
            <a:r>
              <a:rPr lang="en-US" dirty="0"/>
              <a:t>the type of security applied to a packet 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Security Policy Database </a:t>
            </a:r>
            <a:r>
              <a:rPr lang="en-US" dirty="0" smtClean="0"/>
              <a:t>(SPD)</a:t>
            </a:r>
          </a:p>
          <a:p>
            <a:pPr marL="585216" lvl="1" indent="0">
              <a:buNone/>
            </a:pPr>
            <a:r>
              <a:rPr lang="en-US" dirty="0"/>
              <a:t>	one for Outbound </a:t>
            </a:r>
            <a:r>
              <a:rPr lang="en-US" dirty="0" smtClean="0"/>
              <a:t>SP,</a:t>
            </a:r>
            <a:r>
              <a:rPr lang="en-US" dirty="0"/>
              <a:t>	 one for Inbound </a:t>
            </a:r>
            <a:r>
              <a:rPr lang="en-US" dirty="0" smtClean="0"/>
              <a:t>SP</a:t>
            </a:r>
            <a:endParaRPr lang="en-US" dirty="0"/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– important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US" dirty="0" smtClean="0"/>
              <a:t>Outbound processing	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10400" cy="43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2452</TotalTime>
  <Words>457</Words>
  <Application>Microsoft Office PowerPoint</Application>
  <PresentationFormat>On-screen Show (4:3)</PresentationFormat>
  <Paragraphs>191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IPSEc VPN</vt:lpstr>
      <vt:lpstr>Outline</vt:lpstr>
      <vt:lpstr>IPSec - Location</vt:lpstr>
      <vt:lpstr>IPSec – two modes</vt:lpstr>
      <vt:lpstr>IPSec – two modes</vt:lpstr>
      <vt:lpstr>IPSec – two protocols</vt:lpstr>
      <vt:lpstr>IPSec – Services</vt:lpstr>
      <vt:lpstr>IPSec – important aspects</vt:lpstr>
      <vt:lpstr>IPSec – important aspects</vt:lpstr>
      <vt:lpstr>IPSec – important aspects</vt:lpstr>
      <vt:lpstr>IPSec - IKE</vt:lpstr>
      <vt:lpstr>IPSec – IKE v1</vt:lpstr>
      <vt:lpstr>IPSec – IKE v1</vt:lpstr>
      <vt:lpstr>IPSec – IKE v1</vt:lpstr>
      <vt:lpstr>IPSec – IKE v2</vt:lpstr>
      <vt:lpstr>IPSec – IKE v1 v.s. v2</vt:lpstr>
      <vt:lpstr>VPN</vt:lpstr>
      <vt:lpstr>VPN - types</vt:lpstr>
      <vt:lpstr>IPSec VPN</vt:lpstr>
      <vt:lpstr>IPSec VPN</vt:lpstr>
      <vt:lpstr>IPSec VPN</vt:lpstr>
      <vt:lpstr>IPSec VPN</vt:lpstr>
      <vt:lpstr>Summary</vt:lpstr>
      <vt:lpstr>Resources</vt:lpstr>
      <vt:lpstr>Thank you !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IPSec and TLS</dc:title>
  <dc:creator>Admin</dc:creator>
  <cp:lastModifiedBy>Admin</cp:lastModifiedBy>
  <cp:revision>168</cp:revision>
  <cp:lastPrinted>2011-11-02T14:22:52Z</cp:lastPrinted>
  <dcterms:created xsi:type="dcterms:W3CDTF">2006-08-16T00:00:00Z</dcterms:created>
  <dcterms:modified xsi:type="dcterms:W3CDTF">2012-07-17T12:14:57Z</dcterms:modified>
</cp:coreProperties>
</file>