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7087" autoAdjust="0"/>
  </p:normalViewPr>
  <p:slideViewPr>
    <p:cSldViewPr>
      <p:cViewPr varScale="1">
        <p:scale>
          <a:sx n="56" d="100"/>
          <a:sy n="56" d="100"/>
        </p:scale>
        <p:origin x="-177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B3A5BE-4E65-404D-8236-0B9C842927B3}" type="datetimeFigureOut">
              <a:rPr lang="en-US" smtClean="0"/>
              <a:t>7/24/2012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AC3193-728F-4A3F-BCB1-15813AD4CA78}" type="slidenum">
              <a:rPr lang="en-US" smtClean="0"/>
              <a:t>‹#›</a:t>
            </a:fld>
            <a:endParaRPr lang="en-US"/>
          </a:p>
        </p:txBody>
      </p:sp>
    </p:spTree>
    <p:extLst>
      <p:ext uri="{BB962C8B-B14F-4D97-AF65-F5344CB8AC3E}">
        <p14:creationId xmlns:p14="http://schemas.microsoft.com/office/powerpoint/2010/main" val="3072915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Networks are easy</a:t>
            </a:r>
            <a:r>
              <a:rPr lang="en-US" baseline="0" dirty="0" smtClean="0"/>
              <a:t> targets for any type of attack like viruses, worms, any kind of malicious program, etc. This is because the infection can spread easily across the network with high speed. Therefore, to prevent this, </a:t>
            </a:r>
            <a:r>
              <a:rPr lang="en-US" sz="1200" baseline="0" dirty="0" smtClean="0"/>
              <a:t>n</a:t>
            </a:r>
            <a:r>
              <a:rPr lang="en-US" sz="1200" dirty="0" smtClean="0"/>
              <a:t>etworks need to be designed and equipped with sophisticated intelligence to diagnose and mitigate threats in real-time. Network Intrusion Prevention provides self-defending solutions that offer network wide protection and mitigation techniques. It has the intelligence to accurately detect, analyze, classify, and mitigate malicious traffic in real-time, offering comprehensive protection for a wide range of network intrusions and attacks.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3</a:t>
            </a:fld>
            <a:endParaRPr lang="en-US"/>
          </a:p>
        </p:txBody>
      </p:sp>
    </p:spTree>
    <p:extLst>
      <p:ext uri="{BB962C8B-B14F-4D97-AF65-F5344CB8AC3E}">
        <p14:creationId xmlns:p14="http://schemas.microsoft.com/office/powerpoint/2010/main" val="38176332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dirty="0" err="1" smtClean="0"/>
              <a:t>MainApp</a:t>
            </a:r>
            <a:r>
              <a:rPr lang="en-US" baseline="0" dirty="0" smtClean="0"/>
              <a:t> has several sub components: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NotificationApp</a:t>
            </a:r>
            <a:r>
              <a:rPr lang="en-US" baseline="0" dirty="0" smtClean="0"/>
              <a:t> is r</a:t>
            </a:r>
            <a:r>
              <a:rPr lang="en-US" dirty="0" smtClean="0"/>
              <a:t>esponsible for sending SNMP traps that are triggered by sensor alarms, system status, or errors. </a:t>
            </a:r>
            <a:r>
              <a:rPr lang="en-US" dirty="0" err="1" smtClean="0"/>
              <a:t>NotificationApp</a:t>
            </a:r>
            <a:r>
              <a:rPr lang="en-US" dirty="0" smtClean="0"/>
              <a:t> is also used to capture sensor health through SNMP GET.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err="1" smtClean="0"/>
              <a:t>AuthenticationApp</a:t>
            </a:r>
            <a:r>
              <a:rPr lang="en-US" dirty="0" smtClean="0"/>
              <a:t> is responsible for validating user credentials that verify authorization status when a user is performing various configuration and management tasks.</a:t>
            </a:r>
          </a:p>
          <a:p>
            <a:endParaRPr lang="en-US" dirty="0" smtClean="0"/>
          </a:p>
          <a:p>
            <a:r>
              <a:rPr lang="en-US" dirty="0" smtClean="0"/>
              <a:t>Attack Response Controller (ARC)</a:t>
            </a:r>
            <a:r>
              <a:rPr lang="en-US" baseline="0" dirty="0" smtClean="0"/>
              <a:t> p</a:t>
            </a:r>
            <a:r>
              <a:rPr lang="en-US" dirty="0" smtClean="0"/>
              <a:t>rovides the blocking and shunning capability to the sensor when a signature is triggered. ARC is responsible for managing network devices (routers, switches and firewalls) and can remotely log in to these network devices to dynamically apply access control lists (ACLs).</a:t>
            </a:r>
          </a:p>
          <a:p>
            <a:endParaRPr lang="en-US" dirty="0" smtClean="0"/>
          </a:p>
          <a:p>
            <a:r>
              <a:rPr lang="en-US" dirty="0" err="1" smtClean="0"/>
              <a:t>InterfaceApp</a:t>
            </a:r>
            <a:r>
              <a:rPr lang="en-US" dirty="0" smtClean="0"/>
              <a:t>: Manages sensor interface settings, such as inline pair, admin state, and bypass mechanism.</a:t>
            </a:r>
          </a:p>
          <a:p>
            <a:endParaRPr lang="en-US" dirty="0" smtClean="0"/>
          </a:p>
          <a:p>
            <a:r>
              <a:rPr lang="en-US" dirty="0" err="1" smtClean="0"/>
              <a:t>LogApp</a:t>
            </a:r>
            <a:r>
              <a:rPr lang="en-US" dirty="0" smtClean="0"/>
              <a:t>: Responsible for storing all the application logs to a log file on the sensor and all the error messages to the Event Store.</a:t>
            </a:r>
          </a:p>
          <a:p>
            <a:endParaRPr lang="en-US" dirty="0" smtClean="0"/>
          </a:p>
          <a:p>
            <a:r>
              <a:rPr lang="en-US" dirty="0" smtClean="0"/>
              <a:t>Web Server: The web-based server engine enables the user to manage the sensor through a GUI interface. It also provides the communication interface to other IPS devices that use the RDEP2 protocol.</a:t>
            </a:r>
          </a:p>
          <a:p>
            <a:endParaRPr lang="en-US" dirty="0" smtClean="0"/>
          </a:p>
          <a:p>
            <a:r>
              <a:rPr lang="en-US" dirty="0" err="1" smtClean="0"/>
              <a:t>ctlTransSource</a:t>
            </a:r>
            <a:r>
              <a:rPr lang="en-US" dirty="0" smtClean="0"/>
              <a:t> (also known as Control Transaction server): Responsible for sending control transactions that are mainly used to enable ARC's master blocking sensor capability.</a:t>
            </a:r>
          </a:p>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14</a:t>
            </a:fld>
            <a:endParaRPr lang="en-US"/>
          </a:p>
        </p:txBody>
      </p:sp>
    </p:spTree>
    <p:extLst>
      <p:ext uri="{BB962C8B-B14F-4D97-AF65-F5344CB8AC3E}">
        <p14:creationId xmlns:p14="http://schemas.microsoft.com/office/powerpoint/2010/main" val="9589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sensor OS applications communicate with each other through a common API called IDAPI. External remote applications (such as other sensors, management applications, and third-party software) communicate with the sensor through RDEP2 and SDEE protocols. This section describes the various communication protocols used by the Cisco IPS sensor software. </a:t>
            </a:r>
          </a:p>
          <a:p>
            <a:endParaRPr lang="en-US" dirty="0" smtClean="0"/>
          </a:p>
          <a:p>
            <a:r>
              <a:rPr lang="en-US" dirty="0" smtClean="0"/>
              <a:t>IDAPI:</a:t>
            </a:r>
            <a:r>
              <a:rPr lang="en-US" baseline="0" dirty="0" smtClean="0"/>
              <a:t> The IPS applications use a </a:t>
            </a:r>
            <a:r>
              <a:rPr lang="en-US" baseline="0" dirty="0" err="1" smtClean="0"/>
              <a:t>interprocess</a:t>
            </a:r>
            <a:r>
              <a:rPr lang="en-US" baseline="0" dirty="0" smtClean="0"/>
              <a:t> communication API called IDAPI to communicate with each other. </a:t>
            </a:r>
            <a:r>
              <a:rPr lang="en-US" dirty="0" smtClean="0"/>
              <a:t>IDAPI is used to handle internal communications within the software architecture. Each application registers to the IDAPI to send and receive events and control transactions. IDAPI is the binding interface through which all the applications communicate.</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RDEP2: RDEP2 is another communication protocol used in the IPS sensor software, primarily for external communications. RDEP2 is an application-level communications protocol used to exchange IPS events, IP logs, configurations, and control messages between IPS clients and IPS servers. RDEP2 communications consist of request and response messages between RDEP2 clients and RDEP2 servers.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IDIOM: IDIOM is a data format standard that defines the event messages reported by the IPS, as well as the operational messages which are used to configure and control intrusion-detection systems.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IDCONF: Cisco IPS sensor software manages its configuration by using XML documents. IDCONF specifies the XML schema including IPS control transactions.</a:t>
            </a:r>
          </a:p>
          <a:p>
            <a:endParaRPr lang="en-US" dirty="0" smtClean="0"/>
          </a:p>
          <a:p>
            <a:r>
              <a:rPr lang="en-US" baseline="0" dirty="0" smtClean="0"/>
              <a:t>SDEE: It is the extension of RDEP2 protocol.</a:t>
            </a:r>
          </a:p>
          <a:p>
            <a:endParaRPr lang="en-US" baseline="0" dirty="0" smtClean="0"/>
          </a:p>
          <a:p>
            <a:r>
              <a:rPr lang="en-US" baseline="0" dirty="0" smtClean="0"/>
              <a:t>CIDEE: extension to SDEE protocol. </a:t>
            </a:r>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15</a:t>
            </a:fld>
            <a:endParaRPr lang="en-US"/>
          </a:p>
        </p:txBody>
      </p:sp>
    </p:spTree>
    <p:extLst>
      <p:ext uri="{BB962C8B-B14F-4D97-AF65-F5344CB8AC3E}">
        <p14:creationId xmlns:p14="http://schemas.microsoft.com/office/powerpoint/2010/main" val="2815275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CLI for the sensor software permits multiple users to connect to the sensor at the same time. Users can be created locally in the sensor configuration. Each user is associated with a specific role that controls the user privileges and an established boundary of what the user can and cannot do.</a:t>
            </a:r>
          </a:p>
          <a:p>
            <a:endParaRPr lang="en-US" dirty="0" smtClean="0"/>
          </a:p>
          <a:p>
            <a:r>
              <a:rPr lang="en-US" dirty="0" smtClean="0"/>
              <a:t>Administrator: This user role has the highest level of privileges. Administrators have unrestricted view access and can perform all functions on the sensor.</a:t>
            </a:r>
          </a:p>
          <a:p>
            <a:endParaRPr lang="en-US" dirty="0" smtClean="0"/>
          </a:p>
          <a:p>
            <a:r>
              <a:rPr lang="en-US" dirty="0" smtClean="0"/>
              <a:t>Operator: This user role has the second-highest level of privileges. Operators have unrestricted view access and can perform limited functions such as tuning signatures, modifying their own passwords, and assigning configuration to virtual sensors.</a:t>
            </a:r>
          </a:p>
          <a:p>
            <a:endParaRPr lang="en-US" dirty="0" smtClean="0"/>
          </a:p>
          <a:p>
            <a:r>
              <a:rPr lang="en-US" dirty="0" smtClean="0"/>
              <a:t>Viewer: This user role has the lowest level of privileges. Viewers can view configuration and event data and can modify their own passwords.</a:t>
            </a:r>
          </a:p>
          <a:p>
            <a:endParaRPr lang="en-US" dirty="0" smtClean="0"/>
          </a:p>
          <a:p>
            <a:r>
              <a:rPr lang="en-US" dirty="0" smtClean="0"/>
              <a:t>Service: This user role does not have direct access to the CLI. It is a special role that allows bypassing the CLI. </a:t>
            </a:r>
          </a:p>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16</a:t>
            </a:fld>
            <a:endParaRPr lang="en-US"/>
          </a:p>
        </p:txBody>
      </p:sp>
    </p:spTree>
    <p:extLst>
      <p:ext uri="{BB962C8B-B14F-4D97-AF65-F5344CB8AC3E}">
        <p14:creationId xmlns:p14="http://schemas.microsoft.com/office/powerpoint/2010/main" val="1888295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IPS sensor software has 3 partitions:</a:t>
            </a:r>
          </a:p>
          <a:p>
            <a:endParaRPr lang="en-US" dirty="0" smtClean="0"/>
          </a:p>
          <a:p>
            <a:r>
              <a:rPr lang="en-US" dirty="0" smtClean="0"/>
              <a:t>Application partition: The main partition, which holds the full IPS system image.</a:t>
            </a:r>
          </a:p>
          <a:p>
            <a:endParaRPr lang="en-US" dirty="0" smtClean="0"/>
          </a:p>
          <a:p>
            <a:r>
              <a:rPr lang="en-US" dirty="0" smtClean="0"/>
              <a:t>Maintenance partition: It is a special purpose IPS image. It is used to reimage the application partition. When the maintenance partition is reimaged, all configuration settings are lost.</a:t>
            </a:r>
          </a:p>
          <a:p>
            <a:endParaRPr lang="en-US" dirty="0" smtClean="0"/>
          </a:p>
          <a:p>
            <a:r>
              <a:rPr lang="en-US" dirty="0" smtClean="0"/>
              <a:t>Recovery partition: It is used for the recovery of the sensor. Booting into the recovery partition enables you to completely reimage the application partition. Network settings are preserved, but all other configuration is lost.</a:t>
            </a:r>
          </a:p>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17</a:t>
            </a:fld>
            <a:endParaRPr lang="en-US"/>
          </a:p>
        </p:txBody>
      </p:sp>
    </p:spTree>
    <p:extLst>
      <p:ext uri="{BB962C8B-B14F-4D97-AF65-F5344CB8AC3E}">
        <p14:creationId xmlns:p14="http://schemas.microsoft.com/office/powerpoint/2010/main" val="35663585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network-based IPS sensor monitors network traffic with a collection of predefined and user-defined signatures that can be grouped into various signature engines.</a:t>
            </a:r>
          </a:p>
          <a:p>
            <a:endParaRPr lang="en-US" dirty="0" smtClean="0"/>
          </a:p>
          <a:p>
            <a:r>
              <a:rPr lang="en-US" dirty="0" smtClean="0"/>
              <a:t>The IPS sensor monitors network traffic and generates alerts when it detects malicious activity by matching the traffic to specific signatures. Cisco IPS Sensor Software is preloaded with a wide range of signatures for varying protocols. The sensor software also supports the configuration of user-defined custom signatures.</a:t>
            </a:r>
          </a:p>
          <a:p>
            <a:endParaRPr lang="en-US" dirty="0" smtClean="0"/>
          </a:p>
          <a:p>
            <a:r>
              <a:rPr lang="en-US" dirty="0" smtClean="0"/>
              <a:t>The sensor software uses the signature engines to examine network traffic for intrusive activity with similar characteristics. For example, the TCP-based string engine handles signatures that search for specific textual strings in TCP traffic only.</a:t>
            </a:r>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18</a:t>
            </a:fld>
            <a:endParaRPr lang="en-US"/>
          </a:p>
        </p:txBody>
      </p:sp>
    </p:spTree>
    <p:extLst>
      <p:ext uri="{BB962C8B-B14F-4D97-AF65-F5344CB8AC3E}">
        <p14:creationId xmlns:p14="http://schemas.microsoft.com/office/powerpoint/2010/main" val="37469009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sensor software's system applications generate various IPS events to report the occurrence of some stimulus. Every event is a data representation—for example, the alerts generated by </a:t>
            </a:r>
            <a:r>
              <a:rPr lang="en-US" dirty="0" err="1" smtClean="0"/>
              <a:t>SensorApp</a:t>
            </a:r>
            <a:r>
              <a:rPr lang="en-US" dirty="0" smtClean="0"/>
              <a:t> or errors generated by any application.</a:t>
            </a:r>
          </a:p>
          <a:p>
            <a:endParaRPr lang="en-US" dirty="0" smtClean="0"/>
          </a:p>
          <a:p>
            <a:r>
              <a:rPr lang="en-US" dirty="0" smtClean="0"/>
              <a:t>IPS events are generated on demand by the application instances within the sensor OS. They usually do not have a specific destination. They are stored locally and then retrieved by one or more application instances as needed.</a:t>
            </a:r>
          </a:p>
          <a:p>
            <a:endParaRPr lang="en-US" dirty="0" smtClean="0"/>
          </a:p>
          <a:p>
            <a:r>
              <a:rPr lang="en-US" dirty="0" smtClean="0"/>
              <a:t>The following seven types of data are communicated by the various functional units in the sensor software:</a:t>
            </a:r>
          </a:p>
          <a:p>
            <a:endParaRPr lang="en-US" dirty="0" smtClean="0"/>
          </a:p>
          <a:p>
            <a:r>
              <a:rPr lang="en-US" dirty="0" smtClean="0"/>
              <a:t>Intrusion events: Events produced by </a:t>
            </a:r>
            <a:r>
              <a:rPr lang="en-US" dirty="0" err="1" smtClean="0"/>
              <a:t>SensorApp</a:t>
            </a:r>
            <a:r>
              <a:rPr lang="en-US" dirty="0" smtClean="0"/>
              <a:t>. The sensor detects and reports the intrusion events.</a:t>
            </a:r>
          </a:p>
          <a:p>
            <a:endParaRPr lang="en-US" dirty="0" smtClean="0"/>
          </a:p>
          <a:p>
            <a:r>
              <a:rPr lang="en-US" dirty="0" smtClean="0"/>
              <a:t>Error events: Events caused by any hardware or software malfunctions.</a:t>
            </a:r>
          </a:p>
          <a:p>
            <a:endParaRPr lang="en-US" dirty="0" smtClean="0"/>
          </a:p>
          <a:p>
            <a:r>
              <a:rPr lang="en-US" dirty="0" smtClean="0"/>
              <a:t>Status events: Events reported when changes in the application's status occur; for example, the sensor configuration has been updated.</a:t>
            </a:r>
          </a:p>
          <a:p>
            <a:endParaRPr lang="en-US" dirty="0" smtClean="0"/>
          </a:p>
          <a:p>
            <a:r>
              <a:rPr lang="en-US" dirty="0" smtClean="0"/>
              <a:t>Control transaction log events: Results of a control transaction logged by the sensor.</a:t>
            </a:r>
          </a:p>
          <a:p>
            <a:endParaRPr lang="en-US" dirty="0" smtClean="0"/>
          </a:p>
          <a:p>
            <a:r>
              <a:rPr lang="en-US" dirty="0" smtClean="0"/>
              <a:t>Attack response events</a:t>
            </a:r>
            <a:r>
              <a:rPr lang="en-US" baseline="0" dirty="0" smtClean="0"/>
              <a:t> are the </a:t>
            </a:r>
            <a:r>
              <a:rPr lang="en-US" dirty="0" smtClean="0"/>
              <a:t>actions for the Attack Response Controller (ARC); for example, a block request was triggered.</a:t>
            </a:r>
          </a:p>
          <a:p>
            <a:endParaRPr lang="en-US" dirty="0" smtClean="0"/>
          </a:p>
          <a:p>
            <a:r>
              <a:rPr lang="en-US" dirty="0" smtClean="0"/>
              <a:t>Debug events: Events used for troubleshooting and debugging that provide detailed status.</a:t>
            </a:r>
          </a:p>
          <a:p>
            <a:endParaRPr lang="en-US" dirty="0" smtClean="0"/>
          </a:p>
          <a:p>
            <a:r>
              <a:rPr lang="en-US" dirty="0" smtClean="0"/>
              <a:t>Control transaction data: Data associated with control transactions—for example, session logs and configuration data to or from an application.</a:t>
            </a:r>
          </a:p>
          <a:p>
            <a:r>
              <a:rPr lang="en-US" dirty="0" smtClean="0"/>
              <a:t>These types of data are collectively referred to as IPS data.</a:t>
            </a:r>
          </a:p>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19</a:t>
            </a:fld>
            <a:endParaRPr lang="en-US"/>
          </a:p>
        </p:txBody>
      </p:sp>
    </p:spTree>
    <p:extLst>
      <p:ext uri="{BB962C8B-B14F-4D97-AF65-F5344CB8AC3E}">
        <p14:creationId xmlns:p14="http://schemas.microsoft.com/office/powerpoint/2010/main" val="42483467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evAlert</a:t>
            </a:r>
            <a:r>
              <a:rPr lang="en-US" dirty="0" smtClean="0"/>
              <a:t>: These are alert event messages,</a:t>
            </a:r>
            <a:r>
              <a:rPr lang="en-US" baseline="0" dirty="0" smtClean="0"/>
              <a:t> </a:t>
            </a:r>
            <a:r>
              <a:rPr lang="en-US" dirty="0" smtClean="0"/>
              <a:t>generated to report a signature being triggered. </a:t>
            </a:r>
            <a:r>
              <a:rPr lang="en-US" dirty="0" err="1" smtClean="0"/>
              <a:t>SensorApp</a:t>
            </a:r>
            <a:r>
              <a:rPr lang="en-US" dirty="0" smtClean="0"/>
              <a:t> writes these events into the event store. Alert events can be viewed by using the CLI and IDM Event Viewer.</a:t>
            </a:r>
          </a:p>
          <a:p>
            <a:endParaRPr lang="en-US" dirty="0" smtClean="0"/>
          </a:p>
          <a:p>
            <a:r>
              <a:rPr lang="en-US" dirty="0" err="1" smtClean="0"/>
              <a:t>evStatus</a:t>
            </a:r>
            <a:r>
              <a:rPr lang="en-US" dirty="0" smtClean="0"/>
              <a:t>: These are Status event messages, generated to report the status and actions of the IPS applications.</a:t>
            </a:r>
          </a:p>
          <a:p>
            <a:endParaRPr lang="en-US" dirty="0" smtClean="0"/>
          </a:p>
          <a:p>
            <a:r>
              <a:rPr lang="en-US" dirty="0" err="1" smtClean="0"/>
              <a:t>evError</a:t>
            </a:r>
            <a:r>
              <a:rPr lang="en-US" dirty="0" smtClean="0"/>
              <a:t>: Error event messages ,  generated to report errors that occurred while attempting response actions.</a:t>
            </a:r>
          </a:p>
          <a:p>
            <a:endParaRPr lang="en-US" dirty="0" smtClean="0"/>
          </a:p>
          <a:p>
            <a:r>
              <a:rPr lang="en-US" dirty="0" err="1" smtClean="0"/>
              <a:t>evLogTransaction</a:t>
            </a:r>
            <a:r>
              <a:rPr lang="en-US" dirty="0" smtClean="0"/>
              <a:t>: Log transaction messages ,generated to report the control transactions processed by each sensor application.</a:t>
            </a:r>
          </a:p>
          <a:p>
            <a:endParaRPr lang="en-US" dirty="0" smtClean="0"/>
          </a:p>
          <a:p>
            <a:r>
              <a:rPr lang="en-US" dirty="0" err="1" smtClean="0"/>
              <a:t>evShunRqst</a:t>
            </a:r>
            <a:r>
              <a:rPr lang="en-US" dirty="0" smtClean="0"/>
              <a:t>: Block request messages are generated to report when the Attack Response Controller (ARC) issues a block request.</a:t>
            </a:r>
          </a:p>
          <a:p>
            <a:endParaRPr lang="en-US" dirty="0" smtClean="0"/>
          </a:p>
          <a:p>
            <a:r>
              <a:rPr lang="en-US" dirty="0" smtClean="0"/>
              <a:t>Each IPS event is stored in the local sensor database known as the Event Store. </a:t>
            </a:r>
          </a:p>
          <a:p>
            <a:endParaRPr lang="en-US" dirty="0" smtClean="0"/>
          </a:p>
          <a:p>
            <a:r>
              <a:rPr lang="en-US" dirty="0" smtClean="0"/>
              <a:t>Each event is stored with a time stamp and a unique, monotonic, ascending ID. </a:t>
            </a:r>
            <a:r>
              <a:rPr lang="en-US" dirty="0" err="1" smtClean="0"/>
              <a:t>SensorApp</a:t>
            </a:r>
            <a:r>
              <a:rPr lang="en-US" dirty="0" smtClean="0"/>
              <a:t> is the only application that writes "alert" events into the Event Store. All other applications write log, status, and error events into the Event Store.</a:t>
            </a:r>
          </a:p>
          <a:p>
            <a:endParaRPr lang="en-US" dirty="0" smtClean="0"/>
          </a:p>
          <a:p>
            <a:r>
              <a:rPr lang="en-US" dirty="0" smtClean="0"/>
              <a:t>An IPS event action is triggered when a signature is matched and an action is required to mitigate the situation.</a:t>
            </a:r>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20</a:t>
            </a:fld>
            <a:endParaRPr lang="en-US"/>
          </a:p>
        </p:txBody>
      </p:sp>
    </p:spTree>
    <p:extLst>
      <p:ext uri="{BB962C8B-B14F-4D97-AF65-F5344CB8AC3E}">
        <p14:creationId xmlns:p14="http://schemas.microsoft.com/office/powerpoint/2010/main" val="8022561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IPS sensor software offers a unique Risk Rating (RR) numerical integer that allows users to make informed decisions on the IPS inline drop actions. RR is primarily used internally and is a significant number within the sensor to determine the proper action to take on an event.</a:t>
            </a:r>
          </a:p>
          <a:p>
            <a:endParaRPr lang="en-US" dirty="0" smtClean="0"/>
          </a:p>
          <a:p>
            <a:r>
              <a:rPr lang="en-US" dirty="0" smtClean="0"/>
              <a:t>RR is a multidimensional formula that is applied on a per-signature basis. The RR is calculated from several components. RR has a value between 0 and 100; the higher the RR value, the greater the confidence that the event detected is an indication of malicious activity.</a:t>
            </a:r>
          </a:p>
          <a:p>
            <a:endParaRPr lang="en-US" dirty="0" smtClean="0"/>
          </a:p>
          <a:p>
            <a:r>
              <a:rPr lang="en-US" dirty="0" smtClean="0"/>
              <a:t>RR represents a numerical quantification of the risk associated with a particular event on the network. The calculation takes into account the value of the network asset being attacked (for example, a server), so it is configured on a per-signature basis.</a:t>
            </a:r>
          </a:p>
          <a:p>
            <a:endParaRPr lang="en-US" dirty="0" smtClean="0"/>
          </a:p>
          <a:p>
            <a:r>
              <a:rPr lang="en-US" dirty="0" smtClean="0"/>
              <a:t>The RR is reported in the </a:t>
            </a:r>
            <a:r>
              <a:rPr lang="en-US" dirty="0" err="1" smtClean="0"/>
              <a:t>evIdsAlert</a:t>
            </a:r>
            <a:r>
              <a:rPr lang="en-US" dirty="0" smtClean="0"/>
              <a:t>.</a:t>
            </a:r>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21</a:t>
            </a:fld>
            <a:endParaRPr lang="en-US"/>
          </a:p>
        </p:txBody>
      </p:sp>
    </p:spTree>
    <p:extLst>
      <p:ext uri="{BB962C8B-B14F-4D97-AF65-F5344CB8AC3E}">
        <p14:creationId xmlns:p14="http://schemas.microsoft.com/office/powerpoint/2010/main" val="9240986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Signature Fidelity Rating (SFR): A weight associated with how well this signature might perform in the absence of specific knowledge of the target. The SFR is configured per signature and indicates how accurately the signature detects the event or condition it describes..</a:t>
            </a:r>
          </a:p>
          <a:p>
            <a:endParaRPr lang="en-US" dirty="0" smtClean="0"/>
          </a:p>
          <a:p>
            <a:r>
              <a:rPr lang="en-US" dirty="0" smtClean="0"/>
              <a:t>Attack Severity Rating (ASR): A weight associated with the severity of a successful exploit of the vulnerability. The ASR is configured per signature and indicates how dangerous the event detected is.</a:t>
            </a:r>
          </a:p>
          <a:p>
            <a:endParaRPr lang="en-US" dirty="0" smtClean="0"/>
          </a:p>
          <a:p>
            <a:r>
              <a:rPr lang="en-US" dirty="0" smtClean="0"/>
              <a:t>Target Value Rating (TVR): A weight associated with the perceived value of the target. TVR is a user-configurable value (zero, low, medium, high, or mission critical) that identifies the importance of a network asset (through its IP address). For example, assign a higher TVR value to the web server than the TVR assigned to a desktop node. TVR is configured in the Event Action Rules policy.</a:t>
            </a:r>
          </a:p>
          <a:p>
            <a:endParaRPr lang="en-US" dirty="0" smtClean="0"/>
          </a:p>
          <a:p>
            <a:r>
              <a:rPr lang="en-US" dirty="0" smtClean="0"/>
              <a:t>Attack Relevancy Rating (ARR): A weight associated with the relevancy of the targeted OS. ARR is a derived value (relevant, unknown, or not relevant) is determined at alert time. </a:t>
            </a:r>
          </a:p>
          <a:p>
            <a:endParaRPr lang="en-US" dirty="0" smtClean="0"/>
          </a:p>
          <a:p>
            <a:r>
              <a:rPr lang="en-US" dirty="0" smtClean="0"/>
              <a:t>Promiscuous Delta (PD): A weight associated with the PD is in the range of 0 to 30 and is configured per signature.</a:t>
            </a:r>
          </a:p>
          <a:p>
            <a:endParaRPr lang="en-US" dirty="0" smtClean="0"/>
          </a:p>
          <a:p>
            <a:r>
              <a:rPr lang="en-US" dirty="0" smtClean="0"/>
              <a:t>Watch List Rating (WLR): A weight associated with the CSA MC watch-list in the range of 0 to 100. (CSA MC only uses the range 0 to 35.) If the attacker for the alert is found on the watch list, the WLR for that attacker is added to the rating.</a:t>
            </a:r>
          </a:p>
          <a:p>
            <a:endParaRPr lang="en-US" dirty="0" smtClean="0"/>
          </a:p>
          <a:p>
            <a:r>
              <a:rPr lang="en-US" dirty="0" smtClean="0"/>
              <a:t>The formula to calculate the RR follows:</a:t>
            </a:r>
          </a:p>
          <a:p>
            <a:endParaRPr lang="en-US" dirty="0" smtClean="0"/>
          </a:p>
          <a:p>
            <a:r>
              <a:rPr lang="en-US" dirty="0" smtClean="0"/>
              <a:t>RR = ((ASR*TVR*SFR)/10000)+ARR-PD+WLR</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22</a:t>
            </a:fld>
            <a:endParaRPr lang="en-US"/>
          </a:p>
        </p:txBody>
      </p:sp>
    </p:spTree>
    <p:extLst>
      <p:ext uri="{BB962C8B-B14F-4D97-AF65-F5344CB8AC3E}">
        <p14:creationId xmlns:p14="http://schemas.microsoft.com/office/powerpoint/2010/main" val="7558680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Command and Control interface is used for managing and configuring the sensor. It has an IP address and is permanently enabled. It receives security and status events from the sensor and queries the sensor for statistics. Command and Control interface is statically mapped to a specific physical interface depending on the sensor model. This mapping cannot be changed, and this interface cannot be used as a sensing interface.</a:t>
            </a:r>
          </a:p>
          <a:p>
            <a:endParaRPr lang="en-US" dirty="0" smtClean="0"/>
          </a:p>
          <a:p>
            <a:r>
              <a:rPr lang="en-US" dirty="0" smtClean="0"/>
              <a:t>Sensing interfaces are purpose-built interfaces used by the sensor to monitor and analyze network traffic. Each sensor has one or more sensing interfaces depending on the sensor model. Sensing interfaces can operate individually in promiscuous mode, or they can be paired to create inline interfaces for inline sensing mode.</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23</a:t>
            </a:fld>
            <a:endParaRPr lang="en-US"/>
          </a:p>
        </p:txBody>
      </p:sp>
    </p:spTree>
    <p:extLst>
      <p:ext uri="{BB962C8B-B14F-4D97-AF65-F5344CB8AC3E}">
        <p14:creationId xmlns:p14="http://schemas.microsoft.com/office/powerpoint/2010/main" val="4207011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4</a:t>
            </a:fld>
            <a:endParaRPr lang="en-US"/>
          </a:p>
        </p:txBody>
      </p:sp>
    </p:spTree>
    <p:extLst>
      <p:ext uri="{BB962C8B-B14F-4D97-AF65-F5344CB8AC3E}">
        <p14:creationId xmlns:p14="http://schemas.microsoft.com/office/powerpoint/2010/main" val="38469018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Promiscuous mode: Packets in promiscuous mode do not flow through the sensor. The sensor depends on a mirrored copy of the packet sent to the sensor. The sensor analyzes the copy of the packet rather than the actual packet on the wire. The packets are copied using network taps, the traffic mirroring SPAN feature, or selective mirroring using the VACL feature on the switch.</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Inline interface mode: This type of mode is the most effective method for detecting and preventing network intrusion. Inline interface mode puts the sensor directly in the middle of the traffic flow. The inline mode will affect packet-forwarding rates by making them slower and adding latency.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Inline VLAN pair mode: Inline VLAN pair mode is also known as Inline-on-a-Stick. This mode is similar to the inline interface mode, with an extended enhanced capability to associate VLANs in pairs on a physical interface. Therefore, it is known as inline VLAN pair mode.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sz="1200" dirty="0" smtClean="0"/>
              <a:t>VLAN group mode: In VLAN Group mode, each physical interface or inline interface can be divided into VLAN group </a:t>
            </a:r>
            <a:r>
              <a:rPr lang="en-US" sz="1200" dirty="0" err="1" smtClean="0"/>
              <a:t>subinterfaces</a:t>
            </a:r>
            <a:r>
              <a:rPr lang="en-US" sz="1200" dirty="0" smtClean="0"/>
              <a:t>, each of which consists of a group of VLANs on that particular interface. VLAN Group mode provides the capability of applying multiple policies to the same sensor. </a:t>
            </a:r>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24</a:t>
            </a:fld>
            <a:endParaRPr lang="en-US"/>
          </a:p>
        </p:txBody>
      </p:sp>
    </p:spTree>
    <p:extLst>
      <p:ext uri="{BB962C8B-B14F-4D97-AF65-F5344CB8AC3E}">
        <p14:creationId xmlns:p14="http://schemas.microsoft.com/office/powerpoint/2010/main" val="26657922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is the command and control interface, which has an IP address. This is the promiscuous interface having no IP address. The data is being exchanged between client and server. This data is captured using SPAN, TAP, VACL capture, etc. There is no effect on transmission of data between client and server.</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Monitoring traffic in promiscuous mode can be seen as an advantage because the sensor does not affect the packet flow with the forwarded traffic. However, the disadvantage is that the sensor cannot stop malicious traffic from reaching its intended target for certain types of attacks, such as atomic attacks (single-packet attacks).</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25</a:t>
            </a:fld>
            <a:endParaRPr lang="en-US"/>
          </a:p>
        </p:txBody>
      </p:sp>
    </p:spTree>
    <p:extLst>
      <p:ext uri="{BB962C8B-B14F-4D97-AF65-F5344CB8AC3E}">
        <p14:creationId xmlns:p14="http://schemas.microsoft.com/office/powerpoint/2010/main" val="41133719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Inline mode gives the IPS sensor the capability to drop malicious traffic and stop attacks before they reach the intended target, thus providing a preventive protection service.</a:t>
            </a:r>
          </a:p>
          <a:p>
            <a:endParaRPr lang="en-US" dirty="0" smtClean="0"/>
          </a:p>
          <a:p>
            <a:r>
              <a:rPr lang="en-US" dirty="0" smtClean="0"/>
              <a:t>Inline mode analyzes traffic not only on Layer 3 and 4, but it also inspects upper layers within the payload of the packet for more sophisticated embedded attacks (Layers 3 to 7).</a:t>
            </a:r>
          </a:p>
          <a:p>
            <a:endParaRPr lang="en-US" dirty="0" smtClean="0"/>
          </a:p>
          <a:p>
            <a:r>
              <a:rPr lang="en-US" dirty="0" smtClean="0"/>
              <a:t>In inline interface pair mode, a packet comes in through the first interface of the pair on the sensor and goes out the second interface of the pair. The packet is sent to the second interface of the pair unless that packet is being denied or modified by a signature.</a:t>
            </a:r>
          </a:p>
          <a:p>
            <a:endParaRPr lang="en-US" dirty="0" smtClean="0"/>
          </a:p>
          <a:p>
            <a:r>
              <a:rPr lang="en-US" dirty="0" smtClean="0"/>
              <a:t>A</a:t>
            </a:r>
            <a:r>
              <a:rPr lang="en-US" baseline="0" dirty="0" smtClean="0"/>
              <a:t> </a:t>
            </a:r>
            <a:r>
              <a:rPr lang="en-US" dirty="0" smtClean="0"/>
              <a:t>Layer 2 segmentation is required for inline mode to work; that is, the client and the first interface are on a separate VLAN, whereas the server and the second interface are on a separate VLAN. The Layer 3 network remains unchanged.</a:t>
            </a:r>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26</a:t>
            </a:fld>
            <a:endParaRPr lang="en-US"/>
          </a:p>
        </p:txBody>
      </p:sp>
    </p:spTree>
    <p:extLst>
      <p:ext uri="{BB962C8B-B14F-4D97-AF65-F5344CB8AC3E}">
        <p14:creationId xmlns:p14="http://schemas.microsoft.com/office/powerpoint/2010/main" val="33362067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sensing interface in the inline VLAN pair mode acts as an 802.1q trunk port, and the sensor performs VLAN bridging between pairs of VLANs on the trunk port.</a:t>
            </a:r>
          </a:p>
          <a:p>
            <a:endParaRPr lang="en-US" dirty="0" smtClean="0"/>
          </a:p>
          <a:p>
            <a:r>
              <a:rPr lang="en-US" dirty="0" smtClean="0"/>
              <a:t>Packets received on one of the paired VLANs are analyzed and then forwarded to the other VLAN in the pair. The sensor bridges VLANs together on the same physical interface by creating, in effect, </a:t>
            </a:r>
            <a:r>
              <a:rPr lang="en-US" dirty="0" err="1" smtClean="0"/>
              <a:t>subinterfaces</a:t>
            </a:r>
            <a:r>
              <a:rPr lang="en-US" dirty="0" smtClean="0"/>
              <a:t> that allow the sensor to bring packets incoming on VLAN X and outgoing on VLAN Y.</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sensor inspects the traffic it receives on each VLAN in each pair and can either forward the packets on the other VLAN in the pair or drop the packet if an intrusion attempt is detected. The IPS sensor can be configured to simultaneously bridge up to 255 VLAN pairs on each sensing interface.</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advantage of inline VLAN pairing mode is that multiple VLAN pairs per physical interface reduce the need to have many physical interfaces per chassis.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27</a:t>
            </a:fld>
            <a:endParaRPr lang="en-US"/>
          </a:p>
        </p:txBody>
      </p:sp>
    </p:spTree>
    <p:extLst>
      <p:ext uri="{BB962C8B-B14F-4D97-AF65-F5344CB8AC3E}">
        <p14:creationId xmlns:p14="http://schemas.microsoft.com/office/powerpoint/2010/main" val="6643940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Cisco IPS Sensor software supports dynamic response action by blocking the offending traffic during an attack. The Attack Response Controller (ARC) function in the sensor software is responsible for managing network devices to respond to suspicious events by blocking (shunning) network access from attacking hosts and networks.</a:t>
            </a:r>
          </a:p>
          <a:p>
            <a:endParaRPr lang="en-US" dirty="0" smtClean="0"/>
          </a:p>
          <a:p>
            <a:r>
              <a:rPr lang="en-US" dirty="0" smtClean="0"/>
              <a:t>There are 3 types of blocking:</a:t>
            </a:r>
            <a:r>
              <a:rPr lang="en-US" baseline="0" dirty="0" smtClean="0"/>
              <a:t> Host block, Connection block, Network block</a:t>
            </a:r>
          </a:p>
          <a:p>
            <a:endParaRPr lang="en-US" baseline="0" dirty="0" smtClean="0"/>
          </a:p>
          <a:p>
            <a:r>
              <a:rPr lang="en-US" baseline="0" dirty="0" smtClean="0"/>
              <a:t>The ARC performs blocking by using Access control lists. </a:t>
            </a:r>
            <a:r>
              <a:rPr lang="en-US" dirty="0" smtClean="0"/>
              <a:t>Other non-IOS devices and security appliances that do not support ACL use the shun function to enforce blocking.</a:t>
            </a:r>
          </a:p>
          <a:p>
            <a:endParaRPr lang="en-US" dirty="0" smtClean="0"/>
          </a:p>
        </p:txBody>
      </p:sp>
      <p:sp>
        <p:nvSpPr>
          <p:cNvPr id="4" name="Slide Number Placeholder 3"/>
          <p:cNvSpPr>
            <a:spLocks noGrp="1"/>
          </p:cNvSpPr>
          <p:nvPr>
            <p:ph type="sldNum" sz="quarter" idx="10"/>
          </p:nvPr>
        </p:nvSpPr>
        <p:spPr/>
        <p:txBody>
          <a:bodyPr/>
          <a:lstStyle/>
          <a:p>
            <a:fld id="{10AC3193-728F-4A3F-BCB1-15813AD4CA78}" type="slidenum">
              <a:rPr lang="en-US" smtClean="0"/>
              <a:t>29</a:t>
            </a:fld>
            <a:endParaRPr lang="en-US"/>
          </a:p>
        </p:txBody>
      </p:sp>
    </p:spTree>
    <p:extLst>
      <p:ext uri="{BB962C8B-B14F-4D97-AF65-F5344CB8AC3E}">
        <p14:creationId xmlns:p14="http://schemas.microsoft.com/office/powerpoint/2010/main" val="25382949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 to blocking, the Cisco IPS Sensor software also supports dynamic response action by rate limiting traffic in protected networks for specified traffic classes on network devices. The Attack Response Controller (ACR) is responsible for rate</a:t>
            </a:r>
            <a:r>
              <a:rPr lang="en-US" baseline="0" dirty="0" smtClean="0"/>
              <a:t> limiting.</a:t>
            </a:r>
          </a:p>
          <a:p>
            <a:endParaRPr lang="en-US" baseline="0" dirty="0" smtClean="0"/>
          </a:p>
          <a:p>
            <a:r>
              <a:rPr lang="en-US" dirty="0" smtClean="0"/>
              <a:t>The rate limiting feature provides the capability of reducing the effect of a denial of service (</a:t>
            </a:r>
            <a:r>
              <a:rPr lang="en-US" dirty="0" err="1" smtClean="0"/>
              <a:t>DoS</a:t>
            </a:r>
            <a:r>
              <a:rPr lang="en-US" dirty="0" smtClean="0"/>
              <a:t>) attack or network attack, instead of blocking it entirely.</a:t>
            </a:r>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30</a:t>
            </a:fld>
            <a:endParaRPr lang="en-US"/>
          </a:p>
        </p:txBody>
      </p:sp>
    </p:spTree>
    <p:extLst>
      <p:ext uri="{BB962C8B-B14F-4D97-AF65-F5344CB8AC3E}">
        <p14:creationId xmlns:p14="http://schemas.microsoft.com/office/powerpoint/2010/main" val="3568729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IPS sensor software uses the </a:t>
            </a:r>
            <a:r>
              <a:rPr lang="en-US" dirty="0" err="1" smtClean="0"/>
              <a:t>SensorApp</a:t>
            </a:r>
            <a:r>
              <a:rPr lang="en-US" baseline="0" dirty="0" smtClean="0"/>
              <a:t> </a:t>
            </a:r>
            <a:r>
              <a:rPr lang="en-US" dirty="0" smtClean="0"/>
              <a:t>to perform packet analysis and alert detection. The sensor monitors traffic that flows through specified interfaces mentioned previously.</a:t>
            </a:r>
          </a:p>
          <a:p>
            <a:endParaRPr lang="en-US" dirty="0" smtClean="0"/>
          </a:p>
          <a:p>
            <a:r>
              <a:rPr lang="en-US" dirty="0" smtClean="0"/>
              <a:t>The IPS Sensor Software OS Version 6.0 introduces the concept of virtualization, whereby virtual sensors can be created in the Analysis Engine. Version 6.0 supports up to four virtual sensors.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31</a:t>
            </a:fld>
            <a:endParaRPr lang="en-US"/>
          </a:p>
        </p:txBody>
      </p:sp>
    </p:spTree>
    <p:extLst>
      <p:ext uri="{BB962C8B-B14F-4D97-AF65-F5344CB8AC3E}">
        <p14:creationId xmlns:p14="http://schemas.microsoft.com/office/powerpoint/2010/main" val="35134102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IPS Sensor Software OS allows the creation of multiple security policies and the application of those multiple policies to the individual virtual sensors. </a:t>
            </a:r>
          </a:p>
          <a:p>
            <a:endParaRPr lang="en-US" dirty="0" smtClean="0"/>
          </a:p>
          <a:p>
            <a:r>
              <a:rPr lang="en-US" dirty="0" smtClean="0"/>
              <a:t>Multiple security policies can be customized and created for multiple virtual sensors based on different requirements and can be applied per VLAN or physical interface.</a:t>
            </a:r>
          </a:p>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32</a:t>
            </a:fld>
            <a:endParaRPr lang="en-US"/>
          </a:p>
        </p:txBody>
      </p:sp>
    </p:spTree>
    <p:extLst>
      <p:ext uri="{BB962C8B-B14F-4D97-AF65-F5344CB8AC3E}">
        <p14:creationId xmlns:p14="http://schemas.microsoft.com/office/powerpoint/2010/main" val="2132883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IPS Sensor Software OS Version 6.0 introduces </a:t>
            </a:r>
            <a:r>
              <a:rPr lang="en-US" smtClean="0"/>
              <a:t>the Anomaly </a:t>
            </a:r>
            <a:r>
              <a:rPr lang="en-US" dirty="0" smtClean="0"/>
              <a:t>Detection (AD) function built in to the sensor software architecture.</a:t>
            </a:r>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33</a:t>
            </a:fld>
            <a:endParaRPr lang="en-US"/>
          </a:p>
        </p:txBody>
      </p:sp>
    </p:spTree>
    <p:extLst>
      <p:ext uri="{BB962C8B-B14F-4D97-AF65-F5344CB8AC3E}">
        <p14:creationId xmlns:p14="http://schemas.microsoft.com/office/powerpoint/2010/main" val="38232802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AD works by subdividing the network into various zones, thereby enabling it to characterize the traffic patterns. A zone is a set of destination IP addresses.</a:t>
            </a:r>
          </a:p>
          <a:p>
            <a:endParaRPr lang="en-US" dirty="0" smtClean="0"/>
          </a:p>
          <a:p>
            <a:r>
              <a:rPr lang="en-US" sz="1200" dirty="0" smtClean="0"/>
              <a:t>Internal zone: All the traffic that comes to your IP address range. Configure the internal zone with the IP address range of the internal network. By default, the internal zone contains no IP address range.</a:t>
            </a:r>
          </a:p>
          <a:p>
            <a:endParaRPr lang="en-US" sz="1200" dirty="0" smtClean="0"/>
          </a:p>
          <a:p>
            <a:r>
              <a:rPr lang="en-US" sz="1200" dirty="0" smtClean="0"/>
              <a:t>Illegal zone: The range of IP addresses that should never be seen in normal traffic—for example, unallocated IP addresses or part of your internal IP address range that is unused. Packets that do not match the set of IP addresses in the internal or illegal zone are handled by the external zone. By default, the illegal zone contains no IP address range.</a:t>
            </a:r>
          </a:p>
          <a:p>
            <a:endParaRPr lang="en-US" sz="1200" dirty="0" smtClean="0"/>
          </a:p>
          <a:p>
            <a:r>
              <a:rPr lang="en-US" sz="1200" dirty="0" smtClean="0"/>
              <a:t>External zone: All the traffic that goes to the Internet. The external zone is the default zone with the default range of 0.0.0.0–255.255.255.255.</a:t>
            </a:r>
          </a:p>
          <a:p>
            <a:endParaRPr lang="en-US" sz="1200" dirty="0" smtClean="0"/>
          </a:p>
          <a:p>
            <a:endParaRPr lang="en-US" sz="1200" dirty="0" smtClean="0"/>
          </a:p>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34</a:t>
            </a:fld>
            <a:endParaRPr lang="en-US"/>
          </a:p>
        </p:txBody>
      </p:sp>
    </p:spTree>
    <p:extLst>
      <p:ext uri="{BB962C8B-B14F-4D97-AF65-F5344CB8AC3E}">
        <p14:creationId xmlns:p14="http://schemas.microsoft.com/office/powerpoint/2010/main" val="3540088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network size</a:t>
            </a:r>
            <a:r>
              <a:rPr lang="en-US" baseline="0" dirty="0" smtClean="0"/>
              <a:t> has increased enormously, and the surrounding environment has become highly vulnerable. Because of this, network requires a security measure that can span the whole network, and can act in collaboration with other network devices.</a:t>
            </a:r>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5</a:t>
            </a:fld>
            <a:endParaRPr lang="en-US"/>
          </a:p>
        </p:txBody>
      </p:sp>
    </p:spTree>
    <p:extLst>
      <p:ext uri="{BB962C8B-B14F-4D97-AF65-F5344CB8AC3E}">
        <p14:creationId xmlns:p14="http://schemas.microsoft.com/office/powerpoint/2010/main" val="35764880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The sensor does not depend on signatures. Instead, it learns primarily normal activity and establishes the network baseline for predictable behavior patterns.</a:t>
            </a:r>
          </a:p>
          <a:p>
            <a:endParaRPr lang="en-US" sz="1200" dirty="0" smtClean="0"/>
          </a:p>
          <a:p>
            <a:r>
              <a:rPr lang="en-US" sz="1200" dirty="0" smtClean="0"/>
              <a:t>Initially, the AD conducts a learning process when the most normal state of the network is reflected. Using this baseline, AD derives a set of policy thresholds that best fit the normal network.</a:t>
            </a:r>
          </a:p>
          <a:p>
            <a:endParaRPr lang="en-US" sz="1200" dirty="0" smtClean="0"/>
          </a:p>
          <a:p>
            <a:r>
              <a:rPr lang="en-US" sz="1200" dirty="0" smtClean="0"/>
              <a:t>After a normal network baseline is established, the sensor can detect any anomalies that deviated from the normal behavior pattern and take dynamic response actions accordingly.</a:t>
            </a:r>
          </a:p>
          <a:p>
            <a:endParaRPr lang="en-US" sz="1200" dirty="0" smtClean="0"/>
          </a:p>
          <a:p>
            <a:r>
              <a:rPr lang="en-US" sz="1200" dirty="0" smtClean="0"/>
              <a:t>There are 3 modes in Anomaly detection:</a:t>
            </a:r>
          </a:p>
          <a:p>
            <a:r>
              <a:rPr lang="en-US" dirty="0" smtClean="0"/>
              <a:t>Learn mode: As mentioned earlier, AD is in the initial learning mode for the default period of 24 hours that is required to establish the normal baseline of the network. This is assuming that during this phase (learning), no attack is being carried out, or else the baseline will be misled. The initial baseline is known as the knowledge base (KB) of the network traffic.</a:t>
            </a:r>
          </a:p>
          <a:p>
            <a:endParaRPr lang="en-US" dirty="0" smtClean="0"/>
          </a:p>
          <a:p>
            <a:r>
              <a:rPr lang="en-US" dirty="0" smtClean="0"/>
              <a:t>Detect mode: This is the default mode for the AD, and for ongoing operation, the sensor should remain in detect mode 24 hours a day, 7 days a week. In this mode, the AD detects attacks based on the initial KB. AD will send alerts for any traffic flows that violate thresholds in the KB or that deviate from the normal behavior pattern. In addition, the AD records gradual changes to the KB that do not violate the thresholds and thus creates a new KB. The new KB is periodically saved and takes the place of the old KB, thus maintaining an up-to-date KB.</a:t>
            </a:r>
          </a:p>
          <a:p>
            <a:endParaRPr lang="en-US" dirty="0" smtClean="0"/>
          </a:p>
          <a:p>
            <a:r>
              <a:rPr lang="en-US" dirty="0" smtClean="0"/>
              <a:t>Inactive mode: This mode is used to disable AD monitoring by putting it in the inactive mode. Under certain circumstances, AD should be in inactive mode—for example, if the sensor is running in an asymmetric environment.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35</a:t>
            </a:fld>
            <a:endParaRPr lang="en-US"/>
          </a:p>
        </p:txBody>
      </p:sp>
    </p:spTree>
    <p:extLst>
      <p:ext uri="{BB962C8B-B14F-4D97-AF65-F5344CB8AC3E}">
        <p14:creationId xmlns:p14="http://schemas.microsoft.com/office/powerpoint/2010/main" val="33032654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Deploying an IPS sensor into the inline mode introduces a new device in the data path that can possibly fail and prevent traffic from flowing.</a:t>
            </a:r>
          </a:p>
          <a:p>
            <a:endParaRPr lang="en-US" dirty="0" smtClean="0"/>
          </a:p>
          <a:p>
            <a:r>
              <a:rPr lang="en-US" dirty="0" smtClean="0"/>
              <a:t>Fail-open mechanism: A hardware or software fail-open mechanism that is able to detect problems and bypass the sensor, in the event of a device failure. Traffic stream should go uninterrupted through the device without inspection when required.</a:t>
            </a:r>
          </a:p>
          <a:p>
            <a:endParaRPr lang="en-US" dirty="0" smtClean="0"/>
          </a:p>
          <a:p>
            <a:r>
              <a:rPr lang="en-US" dirty="0" smtClean="0"/>
              <a:t>Failover mechanism: A redundancy mechanism that can provide one or more data paths through the network to allow packets, in the event of a device failure. The secondary path can be set up to either go through a backup IPS sensor or through a plain wire.</a:t>
            </a:r>
          </a:p>
          <a:p>
            <a:endParaRPr lang="en-US" dirty="0" smtClean="0"/>
          </a:p>
          <a:p>
            <a:r>
              <a:rPr lang="en-US" dirty="0" smtClean="0"/>
              <a:t>Load-balancing mechanism: A hardware or software load-balancing feature to split the traffic load across multiple devices; this can achieve both higher data rates and redundant paths in the event of a device failure.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36</a:t>
            </a:fld>
            <a:endParaRPr lang="en-US"/>
          </a:p>
        </p:txBody>
      </p:sp>
    </p:spTree>
    <p:extLst>
      <p:ext uri="{BB962C8B-B14F-4D97-AF65-F5344CB8AC3E}">
        <p14:creationId xmlns:p14="http://schemas.microsoft.com/office/powerpoint/2010/main" val="8618692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hardware-based fail-open mechanism works by closing a circuit based on power loss, link failure, or potential software triggers. The hardware-based fail-open mechanism provides uninterrupted access to the network, thereby allowing packets to pass directly uninspected, bypassing the sensor. The hardware-based bypass is not efficient and remains a single point of failure because a physical layer failure or a problem in a device can still cause the network to shut down.</a:t>
            </a:r>
          </a:p>
          <a:p>
            <a:endParaRPr lang="en-US" dirty="0" smtClean="0"/>
          </a:p>
          <a:p>
            <a:r>
              <a:rPr lang="en-US" dirty="0" smtClean="0"/>
              <a:t>The software-based fail-open mechanism works by building the intelligence within the sensor software, through a built-in software feature that passes packets when a failure is detected. This feature is in most cases user configurable, allowing a user three choices: On, Off, and Auto. The Bypass Off prevents a bypass from occurring. This is designed for network instances where the flow of uninspected is not desired. The Bypass On forces the sensor to pass all packets uninspected. This is useful for troubleshooting when a network problem is detected dynamically, and the IPS device is a suspect. The Bypass Auto lets the sensor inspect packets until for some reason the sensor is not forwarding the packets. At that point, the Bypass Auto feature comes into action to ensure that traffic continues to flow uninterrupted and uninspected.</a:t>
            </a:r>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37</a:t>
            </a:fld>
            <a:endParaRPr lang="en-US"/>
          </a:p>
        </p:txBody>
      </p:sp>
    </p:spTree>
    <p:extLst>
      <p:ext uri="{BB962C8B-B14F-4D97-AF65-F5344CB8AC3E}">
        <p14:creationId xmlns:p14="http://schemas.microsoft.com/office/powerpoint/2010/main" val="20465378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Network failover allows the network to recover from a device or physical layer failure.</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Traditional IPS sensors (usually the non-Layer 3) cannot detect or control network failover. Traditional IPS sensors function like a wire, and a failure of the sensor would look like a failure of a wire. The network will respond accordingly. Fail-open capabilities may help but cannot truly solve the issue.</a:t>
            </a:r>
          </a:p>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38</a:t>
            </a:fld>
            <a:endParaRPr lang="en-US"/>
          </a:p>
        </p:txBody>
      </p:sp>
    </p:spTree>
    <p:extLst>
      <p:ext uri="{BB962C8B-B14F-4D97-AF65-F5344CB8AC3E}">
        <p14:creationId xmlns:p14="http://schemas.microsoft.com/office/powerpoint/2010/main" val="1395259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6</a:t>
            </a:fld>
            <a:endParaRPr lang="en-US"/>
          </a:p>
        </p:txBody>
      </p:sp>
    </p:spTree>
    <p:extLst>
      <p:ext uri="{BB962C8B-B14F-4D97-AF65-F5344CB8AC3E}">
        <p14:creationId xmlns:p14="http://schemas.microsoft.com/office/powerpoint/2010/main" val="616814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Cisco IOS IPS when deployed in inline mode, enables you to stop the attack at the point of origin. The IOS IPS solution can be deployed at various network points within the network and can be ideally situated at the network edge to protect the network from malicious traffic entering into the network. The IOS IPS provides a single</a:t>
            </a:r>
            <a:r>
              <a:rPr lang="en-US" baseline="0" dirty="0" smtClean="0"/>
              <a:t> point of protection at the network perimeter.</a:t>
            </a:r>
            <a:endParaRPr lang="en-US" dirty="0" smtClean="0"/>
          </a:p>
          <a:p>
            <a:r>
              <a:rPr lang="en-US" dirty="0" smtClean="0"/>
              <a:t>IOS IPS offers unparalleled intrusion security, reliability, scalability, and multilevel performance.</a:t>
            </a:r>
          </a:p>
          <a:p>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8</a:t>
            </a:fld>
            <a:endParaRPr lang="en-US"/>
          </a:p>
        </p:txBody>
      </p:sp>
    </p:spTree>
    <p:extLst>
      <p:ext uri="{BB962C8B-B14F-4D97-AF65-F5344CB8AC3E}">
        <p14:creationId xmlns:p14="http://schemas.microsoft.com/office/powerpoint/2010/main" val="3144639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Cisco offers a wide range of IDS/IPS solutions that can be deployed in various network segments throughout the network architecture as required. These comprehensive deployment methods offer solutions from small- and medium-sized to large-scale network environments.</a:t>
            </a:r>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10</a:t>
            </a:fld>
            <a:endParaRPr lang="en-US"/>
          </a:p>
        </p:txBody>
      </p:sp>
    </p:spTree>
    <p:extLst>
      <p:ext uri="{BB962C8B-B14F-4D97-AF65-F5344CB8AC3E}">
        <p14:creationId xmlns:p14="http://schemas.microsoft.com/office/powerpoint/2010/main" val="1609822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IPS sensor software is an end to end protection solution for network based sensors</a:t>
            </a:r>
            <a:r>
              <a:rPr lang="en-US" baseline="0" dirty="0" smtClean="0"/>
              <a:t> delivering IPS capabilities, increased performance and security.</a:t>
            </a:r>
            <a:endParaRPr lang="en-US" dirty="0" smtClean="0"/>
          </a:p>
          <a:p>
            <a:r>
              <a:rPr lang="en-US" dirty="0" smtClean="0"/>
              <a:t>This</a:t>
            </a:r>
            <a:r>
              <a:rPr lang="en-US" baseline="0" dirty="0" smtClean="0"/>
              <a:t> </a:t>
            </a:r>
            <a:r>
              <a:rPr lang="en-US" dirty="0" smtClean="0"/>
              <a:t>IPS Sensor Software offers intrusion detection and prevention capabilities to shield the network from multiple threats and safeguard it from both known and unknown attacks before they can affect the network. It can act</a:t>
            </a:r>
            <a:r>
              <a:rPr lang="en-US" baseline="0" dirty="0" smtClean="0"/>
              <a:t> simultaneously as an IPS sensor and IDS sensor.</a:t>
            </a:r>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11</a:t>
            </a:fld>
            <a:endParaRPr lang="en-US"/>
          </a:p>
        </p:txBody>
      </p:sp>
    </p:spTree>
    <p:extLst>
      <p:ext uri="{BB962C8B-B14F-4D97-AF65-F5344CB8AC3E}">
        <p14:creationId xmlns:p14="http://schemas.microsoft.com/office/powerpoint/2010/main" val="29704447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Cisco IPS Sensor OS Software runs on the Linux operating system. The underlying Linux OS has been secured and hardened by removing unnecessary packages from the OS, disabling unused services, restricting network access, and removing access to the shell. This has</a:t>
            </a:r>
            <a:r>
              <a:rPr lang="en-US" baseline="0" dirty="0" smtClean="0"/>
              <a:t> different components such as– </a:t>
            </a:r>
            <a:r>
              <a:rPr lang="en-US" baseline="0" dirty="0" err="1" smtClean="0"/>
              <a:t>MainApp</a:t>
            </a:r>
            <a:r>
              <a:rPr lang="en-US" baseline="0" dirty="0" smtClean="0"/>
              <a:t>, CLI (Command Line Interface), </a:t>
            </a:r>
            <a:r>
              <a:rPr lang="en-US" baseline="0" dirty="0" err="1" smtClean="0"/>
              <a:t>SensorApp</a:t>
            </a:r>
            <a:r>
              <a:rPr lang="en-US" baseline="0" dirty="0" smtClean="0"/>
              <a:t>, Event Store.</a:t>
            </a:r>
            <a:endParaRPr lang="en-US" dirty="0"/>
          </a:p>
        </p:txBody>
      </p:sp>
      <p:sp>
        <p:nvSpPr>
          <p:cNvPr id="4" name="Slide Number Placeholder 3"/>
          <p:cNvSpPr>
            <a:spLocks noGrp="1"/>
          </p:cNvSpPr>
          <p:nvPr>
            <p:ph type="sldNum" sz="quarter" idx="10"/>
          </p:nvPr>
        </p:nvSpPr>
        <p:spPr/>
        <p:txBody>
          <a:bodyPr/>
          <a:lstStyle/>
          <a:p>
            <a:fld id="{10AC3193-728F-4A3F-BCB1-15813AD4CA78}" type="slidenum">
              <a:rPr lang="en-US" smtClean="0"/>
              <a:t>12</a:t>
            </a:fld>
            <a:endParaRPr lang="en-US"/>
          </a:p>
        </p:txBody>
      </p:sp>
    </p:spTree>
    <p:extLst>
      <p:ext uri="{BB962C8B-B14F-4D97-AF65-F5344CB8AC3E}">
        <p14:creationId xmlns:p14="http://schemas.microsoft.com/office/powerpoint/2010/main" val="387649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MainApp</a:t>
            </a:r>
            <a:r>
              <a:rPr lang="en-US" dirty="0" smtClean="0"/>
              <a:t>: it is the core engine of the sensor operating system. It is responsible for all major functions, including managing the system processes, configuring the system, starting and stopping other applications, and performing routine maintenance.</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Event Store: It is the storage</a:t>
            </a:r>
            <a:r>
              <a:rPr lang="en-US" baseline="0" dirty="0" smtClean="0"/>
              <a:t> place for all sensor events such as – system messages, errors, alerts.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SensorApp</a:t>
            </a:r>
            <a:r>
              <a:rPr lang="en-US" dirty="0" smtClean="0"/>
              <a:t> (also known as Analysis Engine): It provides the packet capturing and analyzing capability when monitoring the traffic.</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CLI: The command-line interface is the interface through which a user can manage and configure the sensor. CLI can be accessed by using various methods, including direct sensor console, Telnet, or SSH connections.</a:t>
            </a:r>
          </a:p>
          <a:p>
            <a:endParaRPr lang="en-US" dirty="0" smtClean="0"/>
          </a:p>
        </p:txBody>
      </p:sp>
      <p:sp>
        <p:nvSpPr>
          <p:cNvPr id="4" name="Slide Number Placeholder 3"/>
          <p:cNvSpPr>
            <a:spLocks noGrp="1"/>
          </p:cNvSpPr>
          <p:nvPr>
            <p:ph type="sldNum" sz="quarter" idx="10"/>
          </p:nvPr>
        </p:nvSpPr>
        <p:spPr/>
        <p:txBody>
          <a:bodyPr/>
          <a:lstStyle/>
          <a:p>
            <a:fld id="{10AC3193-728F-4A3F-BCB1-15813AD4CA78}" type="slidenum">
              <a:rPr lang="en-US" smtClean="0"/>
              <a:t>13</a:t>
            </a:fld>
            <a:endParaRPr lang="en-US"/>
          </a:p>
        </p:txBody>
      </p:sp>
    </p:spTree>
    <p:extLst>
      <p:ext uri="{BB962C8B-B14F-4D97-AF65-F5344CB8AC3E}">
        <p14:creationId xmlns:p14="http://schemas.microsoft.com/office/powerpoint/2010/main" val="1692760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71E4BB4E-ED58-4BC4-A7B8-0A568704769C}" type="datetimeFigureOut">
              <a:rPr lang="en-US" smtClean="0"/>
              <a:t>7/24/2012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85172F7D-A682-4BF9-BB11-E101F494B2AB}"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1E4BB4E-ED58-4BC4-A7B8-0A568704769C}" type="datetimeFigureOut">
              <a:rPr lang="en-US" smtClean="0"/>
              <a:t>7/24/2012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172F7D-A682-4BF9-BB11-E101F494B2A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1E4BB4E-ED58-4BC4-A7B8-0A568704769C}" type="datetimeFigureOut">
              <a:rPr lang="en-US" smtClean="0"/>
              <a:t>7/24/2012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172F7D-A682-4BF9-BB11-E101F494B2A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1E4BB4E-ED58-4BC4-A7B8-0A568704769C}" type="datetimeFigureOut">
              <a:rPr lang="en-US" smtClean="0"/>
              <a:t>7/24/2012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172F7D-A682-4BF9-BB11-E101F494B2A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1E4BB4E-ED58-4BC4-A7B8-0A568704769C}" type="datetimeFigureOut">
              <a:rPr lang="en-US" smtClean="0"/>
              <a:t>7/24/2012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172F7D-A682-4BF9-BB11-E101F494B2AB}"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1E4BB4E-ED58-4BC4-A7B8-0A568704769C}" type="datetimeFigureOut">
              <a:rPr lang="en-US" smtClean="0"/>
              <a:t>7/24/2012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172F7D-A682-4BF9-BB11-E101F494B2A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1E4BB4E-ED58-4BC4-A7B8-0A568704769C}" type="datetimeFigureOut">
              <a:rPr lang="en-US" smtClean="0"/>
              <a:t>7/24/2012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5172F7D-A682-4BF9-BB11-E101F494B2A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1E4BB4E-ED58-4BC4-A7B8-0A568704769C}" type="datetimeFigureOut">
              <a:rPr lang="en-US" smtClean="0"/>
              <a:t>7/24/2012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5172F7D-A682-4BF9-BB11-E101F494B2A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1E4BB4E-ED58-4BC4-A7B8-0A568704769C}" type="datetimeFigureOut">
              <a:rPr lang="en-US" smtClean="0"/>
              <a:t>7/24/2012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5172F7D-A682-4BF9-BB11-E101F494B2AB}"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1E4BB4E-ED58-4BC4-A7B8-0A568704769C}" type="datetimeFigureOut">
              <a:rPr lang="en-US" smtClean="0"/>
              <a:t>7/24/2012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172F7D-A682-4BF9-BB11-E101F494B2A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71E4BB4E-ED58-4BC4-A7B8-0A568704769C}" type="datetimeFigureOut">
              <a:rPr lang="en-US" smtClean="0"/>
              <a:t>7/24/2012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172F7D-A682-4BF9-BB11-E101F494B2AB}"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1E4BB4E-ED58-4BC4-A7B8-0A568704769C}" type="datetimeFigureOut">
              <a:rPr lang="en-US" smtClean="0"/>
              <a:t>7/24/2012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5172F7D-A682-4BF9-BB11-E101F494B2AB}"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Network Intrusion Prevention</a:t>
            </a:r>
            <a:endParaRPr lang="en-US" dirty="0"/>
          </a:p>
        </p:txBody>
      </p:sp>
      <p:sp>
        <p:nvSpPr>
          <p:cNvPr id="3" name="Subtitle 2"/>
          <p:cNvSpPr>
            <a:spLocks noGrp="1"/>
          </p:cNvSpPr>
          <p:nvPr>
            <p:ph type="subTitle" idx="1"/>
          </p:nvPr>
        </p:nvSpPr>
        <p:spPr>
          <a:xfrm>
            <a:off x="1371600" y="2590800"/>
            <a:ext cx="7406640" cy="1752600"/>
          </a:xfrm>
        </p:spPr>
        <p:txBody>
          <a:bodyPr/>
          <a:lstStyle/>
          <a:p>
            <a:r>
              <a:rPr lang="en-US" dirty="0" smtClean="0"/>
              <a:t>CSCI 5235.01 Network Security</a:t>
            </a:r>
          </a:p>
          <a:p>
            <a:r>
              <a:rPr lang="en-US" dirty="0" smtClean="0"/>
              <a:t>Amruta Gurav</a:t>
            </a:r>
          </a:p>
          <a:p>
            <a:endParaRPr lang="en-US" dirty="0"/>
          </a:p>
        </p:txBody>
      </p:sp>
    </p:spTree>
    <p:extLst>
      <p:ext uri="{BB962C8B-B14F-4D97-AF65-F5344CB8AC3E}">
        <p14:creationId xmlns:p14="http://schemas.microsoft.com/office/powerpoint/2010/main" val="2723460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Deploying IPS</a:t>
            </a:r>
          </a:p>
        </p:txBody>
      </p:sp>
      <p:sp>
        <p:nvSpPr>
          <p:cNvPr id="3" name="Content Placeholder 2"/>
          <p:cNvSpPr>
            <a:spLocks noGrp="1"/>
          </p:cNvSpPr>
          <p:nvPr>
            <p:ph idx="1"/>
          </p:nvPr>
        </p:nvSpPr>
        <p:spPr/>
        <p:txBody>
          <a:bodyPr>
            <a:normAutofit/>
          </a:bodyPr>
          <a:lstStyle/>
          <a:p>
            <a:pPr marL="82296" indent="0">
              <a:buNone/>
            </a:pPr>
            <a:r>
              <a:rPr lang="en-US" sz="1400" dirty="0" smtClean="0"/>
              <a:t>Figure: Cisco </a:t>
            </a:r>
            <a:r>
              <a:rPr lang="en-US" sz="1400" dirty="0"/>
              <a:t>IDS/IPS </a:t>
            </a:r>
            <a:r>
              <a:rPr lang="en-US" sz="1400" dirty="0" smtClean="0"/>
              <a:t>Network wide Deployment</a:t>
            </a:r>
          </a:p>
          <a:p>
            <a:pPr marL="82296" indent="0">
              <a:buNone/>
            </a:pPr>
            <a:endParaRPr lang="en-US" sz="14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6374" y="1828800"/>
            <a:ext cx="6829425" cy="4801611"/>
          </a:xfrm>
          <a:prstGeom prst="rect">
            <a:avLst/>
          </a:prstGeom>
        </p:spPr>
      </p:pic>
    </p:spTree>
    <p:extLst>
      <p:ext uri="{BB962C8B-B14F-4D97-AF65-F5344CB8AC3E}">
        <p14:creationId xmlns:p14="http://schemas.microsoft.com/office/powerpoint/2010/main" val="36556197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a:t>Cisco IPS Sensor OS Software</a:t>
            </a:r>
            <a:endParaRPr lang="en-US" dirty="0"/>
          </a:p>
        </p:txBody>
      </p:sp>
      <p:sp>
        <p:nvSpPr>
          <p:cNvPr id="5" name="Content Placeholder 4"/>
          <p:cNvSpPr>
            <a:spLocks noGrp="1"/>
          </p:cNvSpPr>
          <p:nvPr>
            <p:ph idx="1"/>
          </p:nvPr>
        </p:nvSpPr>
        <p:spPr/>
        <p:txBody>
          <a:bodyPr>
            <a:normAutofit/>
          </a:bodyPr>
          <a:lstStyle/>
          <a:p>
            <a:r>
              <a:rPr lang="en-US" sz="2400" dirty="0"/>
              <a:t>Cisco IPS Sensor software version 6.0 is a comprehensive, end-to-end protection solution for network-based sensors that delivers the latest IPS capabilities, enhanced performance, security improvements, and a range of new enhanced features.</a:t>
            </a:r>
          </a:p>
          <a:p>
            <a:r>
              <a:rPr lang="en-US" sz="2400" dirty="0" smtClean="0"/>
              <a:t>Cisco </a:t>
            </a:r>
            <a:r>
              <a:rPr lang="en-US" sz="2400" dirty="0"/>
              <a:t>IPS Sensor Software supports both the IDS and IPS capabilities for hybrid operation, acting simultaneously as an IDS sensor and an IPS sensor</a:t>
            </a:r>
            <a:r>
              <a:rPr lang="en-US" sz="2400" dirty="0" smtClean="0"/>
              <a:t>.</a:t>
            </a:r>
          </a:p>
          <a:p>
            <a:endParaRPr lang="en-US" sz="2400" dirty="0" smtClean="0"/>
          </a:p>
          <a:p>
            <a:endParaRPr lang="en-US" sz="2400" dirty="0"/>
          </a:p>
        </p:txBody>
      </p:sp>
    </p:spTree>
    <p:extLst>
      <p:ext uri="{BB962C8B-B14F-4D97-AF65-F5344CB8AC3E}">
        <p14:creationId xmlns:p14="http://schemas.microsoft.com/office/powerpoint/2010/main" val="1346353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Cisco IPS Sensor </a:t>
            </a:r>
            <a:r>
              <a:rPr lang="en-US" dirty="0" smtClean="0"/>
              <a:t>Software</a:t>
            </a:r>
            <a:endParaRPr lang="en-US" dirty="0"/>
          </a:p>
        </p:txBody>
      </p:sp>
      <p:sp>
        <p:nvSpPr>
          <p:cNvPr id="3" name="Content Placeholder 2"/>
          <p:cNvSpPr>
            <a:spLocks noGrp="1"/>
          </p:cNvSpPr>
          <p:nvPr>
            <p:ph idx="1"/>
          </p:nvPr>
        </p:nvSpPr>
        <p:spPr/>
        <p:txBody>
          <a:bodyPr>
            <a:normAutofit/>
          </a:bodyPr>
          <a:lstStyle/>
          <a:p>
            <a:pPr marL="82296" indent="0">
              <a:buNone/>
            </a:pPr>
            <a:r>
              <a:rPr lang="en-US" sz="1200" dirty="0"/>
              <a:t>Figure 20-6. Cisco IPS Sensor Software System Design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10534" y="2133600"/>
            <a:ext cx="6642866" cy="4191000"/>
          </a:xfrm>
          <a:prstGeom prst="rect">
            <a:avLst/>
          </a:prstGeom>
        </p:spPr>
      </p:pic>
    </p:spTree>
    <p:extLst>
      <p:ext uri="{BB962C8B-B14F-4D97-AF65-F5344CB8AC3E}">
        <p14:creationId xmlns:p14="http://schemas.microsoft.com/office/powerpoint/2010/main" val="28221434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Components of Cisco IPS Sensor Software</a:t>
            </a:r>
            <a:endParaRPr lang="en-US" dirty="0"/>
          </a:p>
        </p:txBody>
      </p:sp>
      <p:sp>
        <p:nvSpPr>
          <p:cNvPr id="3" name="Content Placeholder 2"/>
          <p:cNvSpPr>
            <a:spLocks noGrp="1"/>
          </p:cNvSpPr>
          <p:nvPr>
            <p:ph idx="1"/>
          </p:nvPr>
        </p:nvSpPr>
        <p:spPr/>
        <p:txBody>
          <a:bodyPr/>
          <a:lstStyle/>
          <a:p>
            <a:endParaRPr lang="en-US" dirty="0" smtClean="0"/>
          </a:p>
          <a:p>
            <a:r>
              <a:rPr lang="en-US" dirty="0" err="1" smtClean="0"/>
              <a:t>MainApp</a:t>
            </a:r>
            <a:endParaRPr lang="en-US" dirty="0" smtClean="0"/>
          </a:p>
          <a:p>
            <a:r>
              <a:rPr lang="en-US" dirty="0"/>
              <a:t>Event Store</a:t>
            </a:r>
          </a:p>
          <a:p>
            <a:r>
              <a:rPr lang="en-US" dirty="0" err="1" smtClean="0"/>
              <a:t>SensorApp</a:t>
            </a:r>
            <a:r>
              <a:rPr lang="en-US" dirty="0"/>
              <a:t> (Analysis Engine)</a:t>
            </a:r>
            <a:endParaRPr lang="en-US" dirty="0" smtClean="0"/>
          </a:p>
          <a:p>
            <a:r>
              <a:rPr lang="en-US" dirty="0" smtClean="0"/>
              <a:t>Command Line Interface (CLI)</a:t>
            </a:r>
            <a:endParaRPr lang="en-US" dirty="0"/>
          </a:p>
        </p:txBody>
      </p:sp>
    </p:spTree>
    <p:extLst>
      <p:ext uri="{BB962C8B-B14F-4D97-AF65-F5344CB8AC3E}">
        <p14:creationId xmlns:p14="http://schemas.microsoft.com/office/powerpoint/2010/main" val="4301183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MainApp</a:t>
            </a:r>
            <a:endParaRPr lang="en-US" dirty="0"/>
          </a:p>
        </p:txBody>
      </p:sp>
      <p:sp>
        <p:nvSpPr>
          <p:cNvPr id="3" name="Content Placeholder 2"/>
          <p:cNvSpPr>
            <a:spLocks noGrp="1"/>
          </p:cNvSpPr>
          <p:nvPr>
            <p:ph idx="1"/>
          </p:nvPr>
        </p:nvSpPr>
        <p:spPr/>
        <p:txBody>
          <a:bodyPr/>
          <a:lstStyle/>
          <a:p>
            <a:r>
              <a:rPr lang="en-US" dirty="0" err="1" smtClean="0"/>
              <a:t>NotificationApp</a:t>
            </a:r>
            <a:endParaRPr lang="en-US" dirty="0" smtClean="0"/>
          </a:p>
          <a:p>
            <a:r>
              <a:rPr lang="en-US" dirty="0" err="1" smtClean="0"/>
              <a:t>AuthenticationApp</a:t>
            </a:r>
            <a:endParaRPr lang="en-US" dirty="0" smtClean="0"/>
          </a:p>
          <a:p>
            <a:r>
              <a:rPr lang="en-US" dirty="0"/>
              <a:t>Attack Response Controller (ARC</a:t>
            </a:r>
            <a:r>
              <a:rPr lang="en-US" dirty="0" smtClean="0"/>
              <a:t>)</a:t>
            </a:r>
          </a:p>
          <a:p>
            <a:r>
              <a:rPr lang="en-US" dirty="0" err="1" smtClean="0"/>
              <a:t>InterfaceApp</a:t>
            </a:r>
            <a:endParaRPr lang="en-US" dirty="0" smtClean="0"/>
          </a:p>
          <a:p>
            <a:r>
              <a:rPr lang="en-US" dirty="0" err="1" smtClean="0"/>
              <a:t>LogApp</a:t>
            </a:r>
            <a:endParaRPr lang="en-US" dirty="0" smtClean="0"/>
          </a:p>
          <a:p>
            <a:r>
              <a:rPr lang="en-US" dirty="0"/>
              <a:t>Web </a:t>
            </a:r>
            <a:r>
              <a:rPr lang="en-US" dirty="0" smtClean="0"/>
              <a:t>Server</a:t>
            </a:r>
          </a:p>
          <a:p>
            <a:r>
              <a:rPr lang="en-US" dirty="0" err="1"/>
              <a:t>ctlTransSource</a:t>
            </a:r>
            <a:r>
              <a:rPr lang="en-US" dirty="0"/>
              <a:t> (</a:t>
            </a:r>
            <a:r>
              <a:rPr lang="en-US" dirty="0" smtClean="0"/>
              <a:t>Control </a:t>
            </a:r>
            <a:r>
              <a:rPr lang="en-US" dirty="0"/>
              <a:t>Transaction server</a:t>
            </a:r>
            <a:r>
              <a:rPr lang="en-US" dirty="0" smtClean="0"/>
              <a:t>)</a:t>
            </a:r>
            <a:endParaRPr lang="en-US" dirty="0"/>
          </a:p>
        </p:txBody>
      </p:sp>
    </p:spTree>
    <p:extLst>
      <p:ext uri="{BB962C8B-B14F-4D97-AF65-F5344CB8AC3E}">
        <p14:creationId xmlns:p14="http://schemas.microsoft.com/office/powerpoint/2010/main" val="14208901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Sensor Software—Communication Protocols</a:t>
            </a:r>
          </a:p>
        </p:txBody>
      </p:sp>
      <p:sp>
        <p:nvSpPr>
          <p:cNvPr id="3" name="Content Placeholder 2"/>
          <p:cNvSpPr>
            <a:spLocks noGrp="1"/>
          </p:cNvSpPr>
          <p:nvPr>
            <p:ph idx="1"/>
          </p:nvPr>
        </p:nvSpPr>
        <p:spPr/>
        <p:txBody>
          <a:bodyPr/>
          <a:lstStyle/>
          <a:p>
            <a:endParaRPr lang="en-US" dirty="0" smtClean="0"/>
          </a:p>
          <a:p>
            <a:r>
              <a:rPr lang="en-US" dirty="0" smtClean="0"/>
              <a:t>IDAPI</a:t>
            </a:r>
          </a:p>
          <a:p>
            <a:r>
              <a:rPr lang="en-US" dirty="0" smtClean="0"/>
              <a:t>RDEP2</a:t>
            </a:r>
          </a:p>
          <a:p>
            <a:r>
              <a:rPr lang="en-US" dirty="0" smtClean="0"/>
              <a:t>IDIOM</a:t>
            </a:r>
          </a:p>
          <a:p>
            <a:r>
              <a:rPr lang="en-US" dirty="0" smtClean="0"/>
              <a:t>IDCONF</a:t>
            </a:r>
          </a:p>
          <a:p>
            <a:r>
              <a:rPr lang="en-US" dirty="0" smtClean="0"/>
              <a:t>SDEE</a:t>
            </a:r>
          </a:p>
          <a:p>
            <a:r>
              <a:rPr lang="en-US" dirty="0" smtClean="0"/>
              <a:t>CIDEE</a:t>
            </a:r>
            <a:endParaRPr lang="en-US" dirty="0"/>
          </a:p>
        </p:txBody>
      </p:sp>
    </p:spTree>
    <p:extLst>
      <p:ext uri="{BB962C8B-B14F-4D97-AF65-F5344CB8AC3E}">
        <p14:creationId xmlns:p14="http://schemas.microsoft.com/office/powerpoint/2010/main" val="26412612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Sensor Software—User Roles</a:t>
            </a:r>
          </a:p>
        </p:txBody>
      </p:sp>
      <p:sp>
        <p:nvSpPr>
          <p:cNvPr id="3" name="Content Placeholder 2"/>
          <p:cNvSpPr>
            <a:spLocks noGrp="1"/>
          </p:cNvSpPr>
          <p:nvPr>
            <p:ph idx="1"/>
          </p:nvPr>
        </p:nvSpPr>
        <p:spPr/>
        <p:txBody>
          <a:bodyPr/>
          <a:lstStyle/>
          <a:p>
            <a:endParaRPr lang="en-US" dirty="0" smtClean="0"/>
          </a:p>
          <a:p>
            <a:r>
              <a:rPr lang="en-US" dirty="0" smtClean="0"/>
              <a:t>Administrator</a:t>
            </a:r>
          </a:p>
          <a:p>
            <a:r>
              <a:rPr lang="en-US" dirty="0" smtClean="0"/>
              <a:t>Operator</a:t>
            </a:r>
          </a:p>
          <a:p>
            <a:r>
              <a:rPr lang="en-US" dirty="0" smtClean="0"/>
              <a:t>Viewer</a:t>
            </a:r>
          </a:p>
          <a:p>
            <a:r>
              <a:rPr lang="en-US" dirty="0" smtClean="0"/>
              <a:t>Service</a:t>
            </a:r>
            <a:endParaRPr lang="en-US" dirty="0"/>
          </a:p>
        </p:txBody>
      </p:sp>
    </p:spTree>
    <p:extLst>
      <p:ext uri="{BB962C8B-B14F-4D97-AF65-F5344CB8AC3E}">
        <p14:creationId xmlns:p14="http://schemas.microsoft.com/office/powerpoint/2010/main" val="39026072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Sensor Software—Partitions</a:t>
            </a:r>
          </a:p>
        </p:txBody>
      </p:sp>
      <p:sp>
        <p:nvSpPr>
          <p:cNvPr id="3" name="Content Placeholder 2"/>
          <p:cNvSpPr>
            <a:spLocks noGrp="1"/>
          </p:cNvSpPr>
          <p:nvPr>
            <p:ph idx="1"/>
          </p:nvPr>
        </p:nvSpPr>
        <p:spPr/>
        <p:txBody>
          <a:bodyPr/>
          <a:lstStyle/>
          <a:p>
            <a:endParaRPr lang="en-US" dirty="0" smtClean="0"/>
          </a:p>
          <a:p>
            <a:r>
              <a:rPr lang="en-US" dirty="0" smtClean="0"/>
              <a:t>Application partition</a:t>
            </a:r>
          </a:p>
          <a:p>
            <a:r>
              <a:rPr lang="en-US" dirty="0"/>
              <a:t>Maintenance </a:t>
            </a:r>
            <a:r>
              <a:rPr lang="en-US" dirty="0" smtClean="0"/>
              <a:t>partition</a:t>
            </a:r>
          </a:p>
          <a:p>
            <a:r>
              <a:rPr lang="en-US" dirty="0" smtClean="0"/>
              <a:t>Recovery partition</a:t>
            </a:r>
          </a:p>
          <a:p>
            <a:endParaRPr lang="en-US" dirty="0"/>
          </a:p>
        </p:txBody>
      </p:sp>
    </p:spTree>
    <p:extLst>
      <p:ext uri="{BB962C8B-B14F-4D97-AF65-F5344CB8AC3E}">
        <p14:creationId xmlns:p14="http://schemas.microsoft.com/office/powerpoint/2010/main" val="22927083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Sensor Software—Signatures and Signature Engines</a:t>
            </a:r>
          </a:p>
        </p:txBody>
      </p:sp>
      <p:sp>
        <p:nvSpPr>
          <p:cNvPr id="3" name="Content Placeholder 2"/>
          <p:cNvSpPr>
            <a:spLocks noGrp="1"/>
          </p:cNvSpPr>
          <p:nvPr>
            <p:ph idx="1"/>
          </p:nvPr>
        </p:nvSpPr>
        <p:spPr/>
        <p:txBody>
          <a:bodyPr>
            <a:normAutofit/>
          </a:bodyPr>
          <a:lstStyle/>
          <a:p>
            <a:endParaRPr lang="en-US" sz="2400" dirty="0" smtClean="0"/>
          </a:p>
          <a:p>
            <a:r>
              <a:rPr lang="en-US" sz="2400" dirty="0" smtClean="0"/>
              <a:t>Signature</a:t>
            </a:r>
            <a:r>
              <a:rPr lang="en-US" sz="2400" dirty="0"/>
              <a:t>: </a:t>
            </a:r>
            <a:r>
              <a:rPr lang="en-US" sz="2400" dirty="0" smtClean="0"/>
              <a:t> A </a:t>
            </a:r>
            <a:r>
              <a:rPr lang="en-US" sz="2400" dirty="0"/>
              <a:t>signature is a description of a network traffic pattern that attackers use while conducting network-based attacks</a:t>
            </a:r>
            <a:r>
              <a:rPr lang="en-US" sz="2400" dirty="0" smtClean="0"/>
              <a:t>.</a:t>
            </a:r>
          </a:p>
          <a:p>
            <a:r>
              <a:rPr lang="en-US" sz="2400" dirty="0"/>
              <a:t>Signature Engine: </a:t>
            </a:r>
            <a:r>
              <a:rPr lang="en-US" sz="2400" dirty="0" smtClean="0"/>
              <a:t> </a:t>
            </a:r>
            <a:r>
              <a:rPr lang="en-US" sz="2400" dirty="0"/>
              <a:t>A signature engine is a component of the </a:t>
            </a:r>
            <a:r>
              <a:rPr lang="en-US" sz="2400" dirty="0" smtClean="0"/>
              <a:t>Cisco IPS</a:t>
            </a:r>
            <a:r>
              <a:rPr lang="en-US" sz="2400" dirty="0"/>
              <a:t> that is designed to support many signatures in a certain category.</a:t>
            </a:r>
            <a:r>
              <a:rPr lang="en-US" sz="2400" dirty="0" smtClean="0"/>
              <a:t> </a:t>
            </a:r>
          </a:p>
          <a:p>
            <a:r>
              <a:rPr lang="en-US" sz="2400" dirty="0" smtClean="0"/>
              <a:t>The </a:t>
            </a:r>
            <a:r>
              <a:rPr lang="en-US" sz="2400" dirty="0"/>
              <a:t>signature engines are designed to perform a wide range of functions, such as pattern matching, stateful pattern matching, protocol decoding, deep-packet inspection, and other heuristic methods.</a:t>
            </a:r>
            <a:endParaRPr lang="en-US" sz="2400" dirty="0" smtClean="0"/>
          </a:p>
          <a:p>
            <a:endParaRPr lang="en-US" sz="2400" dirty="0"/>
          </a:p>
        </p:txBody>
      </p:sp>
    </p:spTree>
    <p:extLst>
      <p:ext uri="{BB962C8B-B14F-4D97-AF65-F5344CB8AC3E}">
        <p14:creationId xmlns:p14="http://schemas.microsoft.com/office/powerpoint/2010/main" val="37328338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Sensor Software—IPS Events</a:t>
            </a:r>
          </a:p>
        </p:txBody>
      </p:sp>
      <p:sp>
        <p:nvSpPr>
          <p:cNvPr id="3" name="Content Placeholder 2"/>
          <p:cNvSpPr>
            <a:spLocks noGrp="1"/>
          </p:cNvSpPr>
          <p:nvPr>
            <p:ph idx="1"/>
          </p:nvPr>
        </p:nvSpPr>
        <p:spPr/>
        <p:txBody>
          <a:bodyPr>
            <a:normAutofit lnSpcReduction="10000"/>
          </a:bodyPr>
          <a:lstStyle/>
          <a:p>
            <a:r>
              <a:rPr lang="en-US" sz="2400" dirty="0" smtClean="0"/>
              <a:t>Types of IPS data that are communicated by various functional units:</a:t>
            </a:r>
          </a:p>
          <a:p>
            <a:pPr marL="82296" indent="0">
              <a:buNone/>
            </a:pPr>
            <a:endParaRPr lang="en-US" sz="2400" dirty="0" smtClean="0"/>
          </a:p>
          <a:p>
            <a:pPr marL="82296" indent="0">
              <a:buNone/>
            </a:pPr>
            <a:r>
              <a:rPr lang="en-US" sz="2400" dirty="0"/>
              <a:t>	Intrusion </a:t>
            </a:r>
            <a:r>
              <a:rPr lang="en-US" sz="2400" dirty="0" smtClean="0"/>
              <a:t>events</a:t>
            </a:r>
          </a:p>
          <a:p>
            <a:pPr marL="82296" indent="0">
              <a:buNone/>
            </a:pPr>
            <a:r>
              <a:rPr lang="en-US" sz="2400" dirty="0"/>
              <a:t>	</a:t>
            </a:r>
            <a:r>
              <a:rPr lang="en-US" sz="2400" dirty="0" smtClean="0"/>
              <a:t>Error events</a:t>
            </a:r>
          </a:p>
          <a:p>
            <a:pPr marL="82296" indent="0">
              <a:buNone/>
            </a:pPr>
            <a:r>
              <a:rPr lang="en-US" sz="2400" dirty="0"/>
              <a:t>	</a:t>
            </a:r>
            <a:r>
              <a:rPr lang="en-US" sz="2400" dirty="0" smtClean="0"/>
              <a:t>Status events</a:t>
            </a:r>
          </a:p>
          <a:p>
            <a:pPr marL="82296" indent="0">
              <a:buNone/>
            </a:pPr>
            <a:r>
              <a:rPr lang="en-US" sz="2400" dirty="0" smtClean="0"/>
              <a:t>	Control transaction log events</a:t>
            </a:r>
          </a:p>
          <a:p>
            <a:pPr marL="82296" indent="0">
              <a:buNone/>
            </a:pPr>
            <a:r>
              <a:rPr lang="en-US" sz="2400" dirty="0"/>
              <a:t>	</a:t>
            </a:r>
            <a:r>
              <a:rPr lang="en-US" sz="2400" dirty="0" smtClean="0"/>
              <a:t>Attack response events</a:t>
            </a:r>
          </a:p>
          <a:p>
            <a:pPr marL="82296" indent="0">
              <a:buNone/>
            </a:pPr>
            <a:r>
              <a:rPr lang="en-US" sz="2400" dirty="0"/>
              <a:t>	</a:t>
            </a:r>
            <a:r>
              <a:rPr lang="en-US" sz="2400" dirty="0" smtClean="0"/>
              <a:t>Debug events</a:t>
            </a:r>
          </a:p>
          <a:p>
            <a:pPr marL="82296" indent="0">
              <a:buNone/>
            </a:pPr>
            <a:r>
              <a:rPr lang="en-US" sz="2400" dirty="0"/>
              <a:t>	</a:t>
            </a:r>
            <a:r>
              <a:rPr lang="en-US" sz="2400" dirty="0" smtClean="0"/>
              <a:t>Control transaction events</a:t>
            </a:r>
          </a:p>
          <a:p>
            <a:pPr marL="82296" indent="0">
              <a:buNone/>
            </a:pPr>
            <a:r>
              <a:rPr lang="en-US" dirty="0"/>
              <a:t>	</a:t>
            </a:r>
            <a:endParaRPr lang="en-US" dirty="0" smtClean="0"/>
          </a:p>
          <a:p>
            <a:endParaRPr lang="en-US" dirty="0"/>
          </a:p>
        </p:txBody>
      </p:sp>
    </p:spTree>
    <p:extLst>
      <p:ext uri="{BB962C8B-B14F-4D97-AF65-F5344CB8AC3E}">
        <p14:creationId xmlns:p14="http://schemas.microsoft.com/office/powerpoint/2010/main" val="631749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Intrusion System Terminologies</a:t>
            </a:r>
          </a:p>
          <a:p>
            <a:r>
              <a:rPr lang="en-US" dirty="0" smtClean="0"/>
              <a:t>Network Intrusion Prevention Overview</a:t>
            </a:r>
          </a:p>
          <a:p>
            <a:r>
              <a:rPr lang="en-US" dirty="0" smtClean="0"/>
              <a:t>Cisco IOS IPS</a:t>
            </a:r>
          </a:p>
          <a:p>
            <a:r>
              <a:rPr lang="en-US" dirty="0" smtClean="0"/>
              <a:t>Cisco </a:t>
            </a:r>
            <a:r>
              <a:rPr lang="en-US" dirty="0"/>
              <a:t>IPS Sensor </a:t>
            </a:r>
            <a:r>
              <a:rPr lang="en-US" dirty="0" smtClean="0"/>
              <a:t>Software</a:t>
            </a:r>
          </a:p>
          <a:p>
            <a:r>
              <a:rPr lang="en-US" dirty="0" smtClean="0"/>
              <a:t>IPS High Availability</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42259179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IPS events</a:t>
            </a:r>
            <a:endParaRPr lang="en-US" dirty="0"/>
          </a:p>
        </p:txBody>
      </p:sp>
      <p:sp>
        <p:nvSpPr>
          <p:cNvPr id="3" name="Content Placeholder 2"/>
          <p:cNvSpPr>
            <a:spLocks noGrp="1"/>
          </p:cNvSpPr>
          <p:nvPr>
            <p:ph idx="1"/>
          </p:nvPr>
        </p:nvSpPr>
        <p:spPr/>
        <p:txBody>
          <a:bodyPr/>
          <a:lstStyle/>
          <a:p>
            <a:r>
              <a:rPr lang="en-US" dirty="0" err="1" smtClean="0"/>
              <a:t>evAlert</a:t>
            </a:r>
            <a:endParaRPr lang="en-US" dirty="0" smtClean="0"/>
          </a:p>
          <a:p>
            <a:r>
              <a:rPr lang="en-US" dirty="0" err="1" smtClean="0"/>
              <a:t>evStatus</a:t>
            </a:r>
            <a:endParaRPr lang="en-US" dirty="0" smtClean="0"/>
          </a:p>
          <a:p>
            <a:r>
              <a:rPr lang="en-US" dirty="0" err="1" smtClean="0"/>
              <a:t>evError</a:t>
            </a:r>
            <a:endParaRPr lang="en-US" dirty="0" smtClean="0"/>
          </a:p>
          <a:p>
            <a:r>
              <a:rPr lang="en-US" dirty="0" err="1" smtClean="0"/>
              <a:t>evLogTransaction</a:t>
            </a:r>
            <a:endParaRPr lang="en-US" dirty="0" smtClean="0"/>
          </a:p>
          <a:p>
            <a:r>
              <a:rPr lang="en-US" dirty="0" err="1" smtClean="0"/>
              <a:t>evShunRqst</a:t>
            </a:r>
            <a:endParaRPr lang="en-US" dirty="0"/>
          </a:p>
        </p:txBody>
      </p:sp>
    </p:spTree>
    <p:extLst>
      <p:ext uri="{BB962C8B-B14F-4D97-AF65-F5344CB8AC3E}">
        <p14:creationId xmlns:p14="http://schemas.microsoft.com/office/powerpoint/2010/main" val="15155754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v-SE" dirty="0"/>
              <a:t>Sensor Software—IPS Risk Rating (RR)</a:t>
            </a:r>
            <a:endParaRPr lang="en-US" dirty="0"/>
          </a:p>
        </p:txBody>
      </p:sp>
      <p:sp>
        <p:nvSpPr>
          <p:cNvPr id="3" name="Content Placeholder 2"/>
          <p:cNvSpPr>
            <a:spLocks noGrp="1"/>
          </p:cNvSpPr>
          <p:nvPr>
            <p:ph idx="1"/>
          </p:nvPr>
        </p:nvSpPr>
        <p:spPr/>
        <p:txBody>
          <a:bodyPr/>
          <a:lstStyle/>
          <a:p>
            <a:r>
              <a:rPr lang="en-US" sz="2400" dirty="0" smtClean="0"/>
              <a:t>RR allows </a:t>
            </a:r>
            <a:r>
              <a:rPr lang="en-US" sz="2400" dirty="0"/>
              <a:t>users to make informed decisions on the IPS inline drop actions and provides users with greater confidence by enhancing the reliability of the inline deployment. </a:t>
            </a:r>
            <a:endParaRPr lang="en-US" sz="2400" dirty="0" smtClean="0"/>
          </a:p>
          <a:p>
            <a:r>
              <a:rPr lang="en-US" sz="2400" dirty="0" smtClean="0"/>
              <a:t>RR </a:t>
            </a:r>
            <a:r>
              <a:rPr lang="en-US" sz="2400" dirty="0"/>
              <a:t>is a multidimensional formula that is applied on a per-signature basis. </a:t>
            </a:r>
            <a:r>
              <a:rPr lang="en-US" sz="2400" dirty="0" smtClean="0"/>
              <a:t>RR </a:t>
            </a:r>
            <a:r>
              <a:rPr lang="en-US" sz="2400" dirty="0"/>
              <a:t>has a value between 0 and 100; the higher the RR value, the greater the confidence that the event detected is an indication of malicious activity.</a:t>
            </a:r>
          </a:p>
          <a:p>
            <a:endParaRPr lang="en-US" dirty="0"/>
          </a:p>
        </p:txBody>
      </p:sp>
    </p:spTree>
    <p:extLst>
      <p:ext uri="{BB962C8B-B14F-4D97-AF65-F5344CB8AC3E}">
        <p14:creationId xmlns:p14="http://schemas.microsoft.com/office/powerpoint/2010/main" val="11653506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Rating Calculation</a:t>
            </a:r>
            <a:endParaRPr lang="en-US" dirty="0"/>
          </a:p>
        </p:txBody>
      </p:sp>
      <p:sp>
        <p:nvSpPr>
          <p:cNvPr id="3" name="Content Placeholder 2"/>
          <p:cNvSpPr>
            <a:spLocks noGrp="1"/>
          </p:cNvSpPr>
          <p:nvPr>
            <p:ph idx="1"/>
          </p:nvPr>
        </p:nvSpPr>
        <p:spPr/>
        <p:txBody>
          <a:bodyPr/>
          <a:lstStyle/>
          <a:p>
            <a:r>
              <a:rPr lang="en-US" dirty="0"/>
              <a:t>Signature Fidelity Rating (</a:t>
            </a:r>
            <a:r>
              <a:rPr lang="en-US" dirty="0" smtClean="0"/>
              <a:t>SFR)</a:t>
            </a:r>
          </a:p>
          <a:p>
            <a:r>
              <a:rPr lang="en-US" dirty="0" smtClean="0"/>
              <a:t>Attack Severity rating (ASR)</a:t>
            </a:r>
          </a:p>
          <a:p>
            <a:r>
              <a:rPr lang="en-US" dirty="0" smtClean="0"/>
              <a:t>Target Value Rating (TVR)</a:t>
            </a:r>
          </a:p>
          <a:p>
            <a:r>
              <a:rPr lang="en-US" dirty="0" smtClean="0"/>
              <a:t>Attack Relevancy Rating (ARR)</a:t>
            </a:r>
          </a:p>
          <a:p>
            <a:r>
              <a:rPr lang="en-US" dirty="0" smtClean="0"/>
              <a:t>Promiscuous Delta (PD)</a:t>
            </a:r>
          </a:p>
          <a:p>
            <a:r>
              <a:rPr lang="en-US" dirty="0" smtClean="0"/>
              <a:t>Watch List Rating (WLR) </a:t>
            </a:r>
          </a:p>
          <a:p>
            <a:pPr marL="82296" indent="0">
              <a:buNone/>
            </a:pPr>
            <a:r>
              <a:rPr lang="en-US" dirty="0"/>
              <a:t>RR = ((ASR*TVR*SFR)/10000)+ARR-PD+WLR</a:t>
            </a:r>
          </a:p>
          <a:p>
            <a:pPr marL="82296" indent="0">
              <a:buNone/>
            </a:pPr>
            <a:endParaRPr lang="en-US" dirty="0"/>
          </a:p>
        </p:txBody>
      </p:sp>
    </p:spTree>
    <p:extLst>
      <p:ext uri="{BB962C8B-B14F-4D97-AF65-F5344CB8AC3E}">
        <p14:creationId xmlns:p14="http://schemas.microsoft.com/office/powerpoint/2010/main" val="33017010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Sensor Software—IPS Interfaces</a:t>
            </a:r>
          </a:p>
        </p:txBody>
      </p:sp>
      <p:sp>
        <p:nvSpPr>
          <p:cNvPr id="3" name="Content Placeholder 2"/>
          <p:cNvSpPr>
            <a:spLocks noGrp="1"/>
          </p:cNvSpPr>
          <p:nvPr>
            <p:ph idx="1"/>
          </p:nvPr>
        </p:nvSpPr>
        <p:spPr/>
        <p:txBody>
          <a:bodyPr/>
          <a:lstStyle/>
          <a:p>
            <a:endParaRPr lang="en-US" dirty="0" smtClean="0"/>
          </a:p>
          <a:p>
            <a:r>
              <a:rPr lang="en-US" dirty="0" smtClean="0"/>
              <a:t>Command and control interface </a:t>
            </a:r>
          </a:p>
          <a:p>
            <a:endParaRPr lang="en-US" dirty="0" smtClean="0"/>
          </a:p>
          <a:p>
            <a:r>
              <a:rPr lang="en-US" dirty="0" smtClean="0"/>
              <a:t>Sensing interface (aka Sniffing interface)</a:t>
            </a:r>
          </a:p>
          <a:p>
            <a:endParaRPr lang="en-US" dirty="0"/>
          </a:p>
        </p:txBody>
      </p:sp>
    </p:spTree>
    <p:extLst>
      <p:ext uri="{BB962C8B-B14F-4D97-AF65-F5344CB8AC3E}">
        <p14:creationId xmlns:p14="http://schemas.microsoft.com/office/powerpoint/2010/main" val="1970247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Sensor Software—IPS Interface Modes</a:t>
            </a:r>
          </a:p>
        </p:txBody>
      </p:sp>
      <p:sp>
        <p:nvSpPr>
          <p:cNvPr id="3" name="Content Placeholder 2"/>
          <p:cNvSpPr>
            <a:spLocks noGrp="1"/>
          </p:cNvSpPr>
          <p:nvPr>
            <p:ph idx="1"/>
          </p:nvPr>
        </p:nvSpPr>
        <p:spPr/>
        <p:txBody>
          <a:bodyPr/>
          <a:lstStyle/>
          <a:p>
            <a:endParaRPr lang="en-US" dirty="0" smtClean="0"/>
          </a:p>
          <a:p>
            <a:r>
              <a:rPr lang="en-US" dirty="0" smtClean="0"/>
              <a:t>Promiscuous mode</a:t>
            </a:r>
          </a:p>
          <a:p>
            <a:r>
              <a:rPr lang="en-US" dirty="0"/>
              <a:t>Inline interface </a:t>
            </a:r>
            <a:r>
              <a:rPr lang="en-US" dirty="0" smtClean="0"/>
              <a:t>mode</a:t>
            </a:r>
          </a:p>
          <a:p>
            <a:r>
              <a:rPr lang="en-US" dirty="0"/>
              <a:t>Inline VLAN pair </a:t>
            </a:r>
            <a:r>
              <a:rPr lang="en-US" dirty="0" smtClean="0"/>
              <a:t>mode</a:t>
            </a:r>
          </a:p>
          <a:p>
            <a:r>
              <a:rPr lang="en-US" dirty="0"/>
              <a:t>VLAN Group mode</a:t>
            </a:r>
            <a:endParaRPr lang="en-US" dirty="0" smtClean="0"/>
          </a:p>
          <a:p>
            <a:pPr marL="82296" indent="0">
              <a:buNone/>
            </a:pPr>
            <a:endParaRPr lang="en-US" dirty="0" smtClean="0"/>
          </a:p>
          <a:p>
            <a:endParaRPr lang="en-US" dirty="0"/>
          </a:p>
        </p:txBody>
      </p:sp>
    </p:spTree>
    <p:extLst>
      <p:ext uri="{BB962C8B-B14F-4D97-AF65-F5344CB8AC3E}">
        <p14:creationId xmlns:p14="http://schemas.microsoft.com/office/powerpoint/2010/main" val="30578757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Promiscuous </a:t>
            </a:r>
            <a:r>
              <a:rPr lang="en-US" dirty="0" smtClean="0"/>
              <a:t>mode</a:t>
            </a:r>
            <a:endParaRPr lang="en-US" dirty="0"/>
          </a:p>
        </p:txBody>
      </p:sp>
      <p:sp>
        <p:nvSpPr>
          <p:cNvPr id="3" name="Content Placeholder 2"/>
          <p:cNvSpPr>
            <a:spLocks noGrp="1"/>
          </p:cNvSpPr>
          <p:nvPr>
            <p:ph idx="1"/>
          </p:nvPr>
        </p:nvSpPr>
        <p:spPr/>
        <p:txBody>
          <a:bodyPr/>
          <a:lstStyle/>
          <a:p>
            <a:pPr marL="82296" indent="0">
              <a:buNone/>
            </a:pPr>
            <a:r>
              <a:rPr lang="en-US" sz="1400" dirty="0" smtClean="0"/>
              <a:t>Figure: </a:t>
            </a:r>
            <a:r>
              <a:rPr lang="en-US" sz="1400" dirty="0"/>
              <a:t>Cisco IDS Sensor in Promiscuous Mode</a:t>
            </a:r>
          </a:p>
          <a:p>
            <a:pPr marL="82296" indent="0">
              <a:buNone/>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6374" y="1981200"/>
            <a:ext cx="7134225" cy="4467122"/>
          </a:xfrm>
          <a:prstGeom prst="rect">
            <a:avLst/>
          </a:prstGeom>
        </p:spPr>
      </p:pic>
    </p:spTree>
    <p:extLst>
      <p:ext uri="{BB962C8B-B14F-4D97-AF65-F5344CB8AC3E}">
        <p14:creationId xmlns:p14="http://schemas.microsoft.com/office/powerpoint/2010/main" val="22794147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Inline interface mode</a:t>
            </a:r>
            <a:endParaRPr lang="en-US" dirty="0"/>
          </a:p>
        </p:txBody>
      </p:sp>
      <p:sp>
        <p:nvSpPr>
          <p:cNvPr id="3" name="Content Placeholder 2"/>
          <p:cNvSpPr>
            <a:spLocks noGrp="1"/>
          </p:cNvSpPr>
          <p:nvPr>
            <p:ph idx="1"/>
          </p:nvPr>
        </p:nvSpPr>
        <p:spPr/>
        <p:txBody>
          <a:bodyPr>
            <a:normAutofit/>
          </a:bodyPr>
          <a:lstStyle/>
          <a:p>
            <a:pPr marL="82296" indent="0">
              <a:buNone/>
            </a:pPr>
            <a:r>
              <a:rPr lang="it-IT" sz="1400" dirty="0" smtClean="0"/>
              <a:t>Figure: Cisco IPS Sensor in Inline Interface Mode</a:t>
            </a:r>
          </a:p>
          <a:p>
            <a:pPr marL="82296" indent="0">
              <a:buNone/>
            </a:pPr>
            <a:endParaRPr lang="en-US" sz="14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6374" y="1842720"/>
            <a:ext cx="7378389" cy="4253280"/>
          </a:xfrm>
          <a:prstGeom prst="rect">
            <a:avLst/>
          </a:prstGeom>
        </p:spPr>
      </p:pic>
    </p:spTree>
    <p:extLst>
      <p:ext uri="{BB962C8B-B14F-4D97-AF65-F5344CB8AC3E}">
        <p14:creationId xmlns:p14="http://schemas.microsoft.com/office/powerpoint/2010/main" val="16721781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Inline VLAN pair mode</a:t>
            </a:r>
            <a:endParaRPr lang="en-US" dirty="0"/>
          </a:p>
        </p:txBody>
      </p:sp>
      <p:sp>
        <p:nvSpPr>
          <p:cNvPr id="3" name="Content Placeholder 2"/>
          <p:cNvSpPr>
            <a:spLocks noGrp="1"/>
          </p:cNvSpPr>
          <p:nvPr>
            <p:ph idx="1"/>
          </p:nvPr>
        </p:nvSpPr>
        <p:spPr/>
        <p:txBody>
          <a:bodyPr>
            <a:normAutofit/>
          </a:bodyPr>
          <a:lstStyle/>
          <a:p>
            <a:pPr marL="82296" indent="0">
              <a:buNone/>
            </a:pPr>
            <a:r>
              <a:rPr lang="en-US" sz="1400" dirty="0"/>
              <a:t>Figure: Cisco IPS Sensor in Inline VLAN Pair </a:t>
            </a:r>
            <a:r>
              <a:rPr lang="en-US" sz="1400" dirty="0" smtClean="0"/>
              <a:t>Mode</a:t>
            </a:r>
          </a:p>
          <a:p>
            <a:pPr marL="82296" indent="0">
              <a:buNone/>
            </a:pPr>
            <a:endParaRPr lang="en-US" sz="14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1828800"/>
            <a:ext cx="6934200" cy="4727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58350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VLAN Group mode</a:t>
            </a:r>
          </a:p>
        </p:txBody>
      </p:sp>
      <p:sp>
        <p:nvSpPr>
          <p:cNvPr id="3" name="Content Placeholder 2"/>
          <p:cNvSpPr>
            <a:spLocks noGrp="1"/>
          </p:cNvSpPr>
          <p:nvPr>
            <p:ph idx="1"/>
          </p:nvPr>
        </p:nvSpPr>
        <p:spPr/>
        <p:txBody>
          <a:bodyPr>
            <a:normAutofit fontScale="92500" lnSpcReduction="10000"/>
          </a:bodyPr>
          <a:lstStyle/>
          <a:p>
            <a:r>
              <a:rPr lang="en-US" sz="2800" dirty="0"/>
              <a:t>In VLAN Group mode, each physical interface or inline interface can be divided into VLAN group </a:t>
            </a:r>
            <a:r>
              <a:rPr lang="en-US" sz="2800" dirty="0" err="1"/>
              <a:t>subinterfaces</a:t>
            </a:r>
            <a:r>
              <a:rPr lang="en-US" sz="2800" dirty="0"/>
              <a:t>, each of which consists of a group of VLANs on that particular interface. With the introduction of multiple virtual sensors, the sensor can monitor one or more of these interfaces.</a:t>
            </a:r>
          </a:p>
          <a:p>
            <a:endParaRPr lang="en-US" sz="2800" dirty="0"/>
          </a:p>
          <a:p>
            <a:r>
              <a:rPr lang="en-US" sz="2800" dirty="0"/>
              <a:t>VLAN Group mode provides the capability of applying multiple policies to the same sensor. This allows the sensor to emulate multiple interfaces; with only a few interfaces, the sensor can seem to have many interfaces.</a:t>
            </a:r>
          </a:p>
          <a:p>
            <a:endParaRPr lang="en-US" dirty="0"/>
          </a:p>
          <a:p>
            <a:endParaRPr lang="en-US" dirty="0"/>
          </a:p>
        </p:txBody>
      </p:sp>
    </p:spTree>
    <p:extLst>
      <p:ext uri="{BB962C8B-B14F-4D97-AF65-F5344CB8AC3E}">
        <p14:creationId xmlns:p14="http://schemas.microsoft.com/office/powerpoint/2010/main" val="3463285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Sensor Software—IPS Blocking (</a:t>
            </a:r>
            <a:r>
              <a:rPr lang="en-US" dirty="0" smtClean="0"/>
              <a:t>Shun)</a:t>
            </a:r>
            <a:endParaRPr lang="en-US" dirty="0"/>
          </a:p>
        </p:txBody>
      </p:sp>
      <p:sp>
        <p:nvSpPr>
          <p:cNvPr id="3" name="Content Placeholder 2"/>
          <p:cNvSpPr>
            <a:spLocks noGrp="1"/>
          </p:cNvSpPr>
          <p:nvPr>
            <p:ph idx="1"/>
          </p:nvPr>
        </p:nvSpPr>
        <p:spPr/>
        <p:txBody>
          <a:bodyPr>
            <a:normAutofit/>
          </a:bodyPr>
          <a:lstStyle/>
          <a:p>
            <a:endParaRPr lang="en-US" sz="2400" dirty="0" smtClean="0"/>
          </a:p>
          <a:p>
            <a:r>
              <a:rPr lang="en-US" sz="2400" dirty="0" smtClean="0"/>
              <a:t>Host </a:t>
            </a:r>
            <a:r>
              <a:rPr lang="en-US" sz="2400" dirty="0"/>
              <a:t>block: Blocks all traffic from a given IP address.</a:t>
            </a:r>
          </a:p>
          <a:p>
            <a:endParaRPr lang="en-US" sz="2400" dirty="0"/>
          </a:p>
          <a:p>
            <a:r>
              <a:rPr lang="en-US" sz="2400" dirty="0"/>
              <a:t>Connection block: Blocks all traffic from a specific source IP address to a given destination IP address and destination port.</a:t>
            </a:r>
          </a:p>
          <a:p>
            <a:endParaRPr lang="en-US" sz="2400" dirty="0"/>
          </a:p>
          <a:p>
            <a:r>
              <a:rPr lang="en-US" sz="2400" dirty="0"/>
              <a:t>Network block: Blocks all traffic from a given network subnet.</a:t>
            </a:r>
          </a:p>
          <a:p>
            <a:endParaRPr lang="en-US" dirty="0"/>
          </a:p>
          <a:p>
            <a:endParaRPr lang="en-US" dirty="0"/>
          </a:p>
        </p:txBody>
      </p:sp>
    </p:spTree>
    <p:extLst>
      <p:ext uri="{BB962C8B-B14F-4D97-AF65-F5344CB8AC3E}">
        <p14:creationId xmlns:p14="http://schemas.microsoft.com/office/powerpoint/2010/main" val="389710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Need for intrusion prevention system</a:t>
            </a:r>
            <a:endParaRPr lang="en-US" dirty="0"/>
          </a:p>
        </p:txBody>
      </p:sp>
      <p:sp>
        <p:nvSpPr>
          <p:cNvPr id="3" name="Content Placeholder 2"/>
          <p:cNvSpPr>
            <a:spLocks noGrp="1"/>
          </p:cNvSpPr>
          <p:nvPr>
            <p:ph idx="1"/>
          </p:nvPr>
        </p:nvSpPr>
        <p:spPr/>
        <p:txBody>
          <a:bodyPr>
            <a:normAutofit/>
          </a:bodyPr>
          <a:lstStyle/>
          <a:p>
            <a:endParaRPr lang="en-US" sz="2400" dirty="0" smtClean="0"/>
          </a:p>
          <a:p>
            <a:r>
              <a:rPr lang="en-US" sz="2400" dirty="0" smtClean="0"/>
              <a:t>Today</a:t>
            </a:r>
            <a:r>
              <a:rPr lang="en-US" sz="2400" dirty="0"/>
              <a:t>, viruses, worms, and several other invading malicious codes and programs proliferate widely on the Internet. With the environment becoming increasingly hostile, networks are easy targets because the infection can spread across the network rapidly</a:t>
            </a:r>
            <a:r>
              <a:rPr lang="en-US" sz="2400" dirty="0" smtClean="0"/>
              <a:t>.</a:t>
            </a:r>
          </a:p>
          <a:p>
            <a:r>
              <a:rPr lang="en-US" sz="2400" dirty="0" smtClean="0"/>
              <a:t>Networks </a:t>
            </a:r>
            <a:r>
              <a:rPr lang="en-US" sz="2400" dirty="0"/>
              <a:t>need to be designed and equipped with sophisticated intelligence to diagnose and mitigate threats in real-time</a:t>
            </a:r>
            <a:r>
              <a:rPr lang="en-US" sz="2400" dirty="0" smtClean="0"/>
              <a:t>.</a:t>
            </a:r>
          </a:p>
        </p:txBody>
      </p:sp>
    </p:spTree>
    <p:extLst>
      <p:ext uri="{BB962C8B-B14F-4D97-AF65-F5344CB8AC3E}">
        <p14:creationId xmlns:p14="http://schemas.microsoft.com/office/powerpoint/2010/main" val="11026289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Sensor Software—IPS Rate </a:t>
            </a:r>
            <a:r>
              <a:rPr lang="en-US" dirty="0" smtClean="0"/>
              <a:t>Limiting</a:t>
            </a:r>
            <a:endParaRPr lang="en-US" dirty="0"/>
          </a:p>
        </p:txBody>
      </p:sp>
      <p:sp>
        <p:nvSpPr>
          <p:cNvPr id="3" name="Content Placeholder 2"/>
          <p:cNvSpPr>
            <a:spLocks noGrp="1"/>
          </p:cNvSpPr>
          <p:nvPr>
            <p:ph idx="1"/>
          </p:nvPr>
        </p:nvSpPr>
        <p:spPr/>
        <p:txBody>
          <a:bodyPr/>
          <a:lstStyle/>
          <a:p>
            <a:r>
              <a:rPr lang="en-US" dirty="0" smtClean="0"/>
              <a:t>It provides the capability </a:t>
            </a:r>
            <a:r>
              <a:rPr lang="en-US" dirty="0"/>
              <a:t>of reducing the effect of a denial of service (</a:t>
            </a:r>
            <a:r>
              <a:rPr lang="en-US" dirty="0" err="1"/>
              <a:t>DoS</a:t>
            </a:r>
            <a:r>
              <a:rPr lang="en-US" dirty="0"/>
              <a:t>) attack or network attack, instead of blocking it </a:t>
            </a:r>
            <a:r>
              <a:rPr lang="en-US" dirty="0" smtClean="0"/>
              <a:t>entirely.</a:t>
            </a:r>
            <a:endParaRPr lang="en-US" dirty="0"/>
          </a:p>
        </p:txBody>
      </p:sp>
    </p:spTree>
    <p:extLst>
      <p:ext uri="{BB962C8B-B14F-4D97-AF65-F5344CB8AC3E}">
        <p14:creationId xmlns:p14="http://schemas.microsoft.com/office/powerpoint/2010/main" val="42463240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Sensor Software—IPS Virtualization</a:t>
            </a:r>
          </a:p>
        </p:txBody>
      </p:sp>
      <p:sp>
        <p:nvSpPr>
          <p:cNvPr id="3" name="Content Placeholder 2"/>
          <p:cNvSpPr>
            <a:spLocks noGrp="1"/>
          </p:cNvSpPr>
          <p:nvPr>
            <p:ph idx="1"/>
          </p:nvPr>
        </p:nvSpPr>
        <p:spPr>
          <a:xfrm>
            <a:off x="1435608" y="1447800"/>
            <a:ext cx="7498080" cy="5410200"/>
          </a:xfrm>
        </p:spPr>
        <p:txBody>
          <a:bodyPr>
            <a:noAutofit/>
          </a:bodyPr>
          <a:lstStyle/>
          <a:p>
            <a:r>
              <a:rPr lang="en-US" sz="2400" dirty="0"/>
              <a:t>Virtual sensors can be effectively used to monitor multiple data streams, apply different configurations to different sets of traffic, monitor two network segments with overlapping IP spaces with one sensor, or monitor concurrently both the inside and outside of a firewall with one sensor.</a:t>
            </a:r>
          </a:p>
          <a:p>
            <a:r>
              <a:rPr lang="en-US" sz="2400" dirty="0"/>
              <a:t>Multiple virtual sensors can be hosted on the same appliance, each configured with different signature behavior and traffic feeds. </a:t>
            </a:r>
            <a:endParaRPr lang="en-US" sz="2400" dirty="0" smtClean="0"/>
          </a:p>
          <a:p>
            <a:r>
              <a:rPr lang="en-US" sz="2400" dirty="0" smtClean="0"/>
              <a:t>Each </a:t>
            </a:r>
            <a:r>
              <a:rPr lang="en-US" sz="2400" dirty="0"/>
              <a:t>virtual sensor is associated with a specifically named signature definition, event action rules, and anomaly detection configuration.</a:t>
            </a:r>
          </a:p>
          <a:p>
            <a:r>
              <a:rPr lang="en-US" sz="2400" dirty="0"/>
              <a:t>The sensor can receive data inputs from one or many monitored data streams. </a:t>
            </a:r>
          </a:p>
        </p:txBody>
      </p:sp>
    </p:spTree>
    <p:extLst>
      <p:ext uri="{BB962C8B-B14F-4D97-AF65-F5344CB8AC3E}">
        <p14:creationId xmlns:p14="http://schemas.microsoft.com/office/powerpoint/2010/main" val="31444684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Sensor Software—IPS Security Policies</a:t>
            </a:r>
          </a:p>
        </p:txBody>
      </p:sp>
      <p:sp>
        <p:nvSpPr>
          <p:cNvPr id="3" name="Content Placeholder 2"/>
          <p:cNvSpPr>
            <a:spLocks noGrp="1"/>
          </p:cNvSpPr>
          <p:nvPr>
            <p:ph idx="1"/>
          </p:nvPr>
        </p:nvSpPr>
        <p:spPr/>
        <p:txBody>
          <a:bodyPr/>
          <a:lstStyle/>
          <a:p>
            <a:endParaRPr lang="en-US" dirty="0" smtClean="0"/>
          </a:p>
          <a:p>
            <a:r>
              <a:rPr lang="en-US" dirty="0" smtClean="0"/>
              <a:t>Signature </a:t>
            </a:r>
            <a:r>
              <a:rPr lang="en-US" dirty="0"/>
              <a:t>definition policy</a:t>
            </a:r>
          </a:p>
          <a:p>
            <a:endParaRPr lang="en-US" dirty="0"/>
          </a:p>
          <a:p>
            <a:r>
              <a:rPr lang="en-US" dirty="0"/>
              <a:t>Event action rules policy</a:t>
            </a:r>
          </a:p>
          <a:p>
            <a:endParaRPr lang="en-US" dirty="0"/>
          </a:p>
          <a:p>
            <a:r>
              <a:rPr lang="en-US" dirty="0"/>
              <a:t>Anomaly detection policy</a:t>
            </a:r>
          </a:p>
          <a:p>
            <a:pPr marL="82296" indent="0">
              <a:buNone/>
            </a:pPr>
            <a:endParaRPr lang="en-US" dirty="0"/>
          </a:p>
        </p:txBody>
      </p:sp>
    </p:spTree>
    <p:extLst>
      <p:ext uri="{BB962C8B-B14F-4D97-AF65-F5344CB8AC3E}">
        <p14:creationId xmlns:p14="http://schemas.microsoft.com/office/powerpoint/2010/main" val="14998587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Sensor Software—IPS Anomaly Detection (AD)</a:t>
            </a:r>
          </a:p>
        </p:txBody>
      </p:sp>
      <p:sp>
        <p:nvSpPr>
          <p:cNvPr id="3" name="Content Placeholder 2"/>
          <p:cNvSpPr>
            <a:spLocks noGrp="1"/>
          </p:cNvSpPr>
          <p:nvPr>
            <p:ph idx="1"/>
          </p:nvPr>
        </p:nvSpPr>
        <p:spPr/>
        <p:txBody>
          <a:bodyPr>
            <a:normAutofit/>
          </a:bodyPr>
          <a:lstStyle/>
          <a:p>
            <a:endParaRPr lang="en-US" sz="2400" dirty="0" smtClean="0"/>
          </a:p>
          <a:p>
            <a:r>
              <a:rPr lang="en-US" sz="2400" dirty="0" smtClean="0"/>
              <a:t>The </a:t>
            </a:r>
            <a:r>
              <a:rPr lang="en-US" sz="2400" dirty="0"/>
              <a:t>AD solution detects worm-infected hosts and worm-based attacks.</a:t>
            </a:r>
          </a:p>
          <a:p>
            <a:endParaRPr lang="en-US" sz="2400" dirty="0" smtClean="0"/>
          </a:p>
          <a:p>
            <a:r>
              <a:rPr lang="en-US" sz="2400" dirty="0" smtClean="0"/>
              <a:t>AD </a:t>
            </a:r>
            <a:r>
              <a:rPr lang="en-US" sz="2400" dirty="0"/>
              <a:t>detects the following two situations:</a:t>
            </a:r>
          </a:p>
          <a:p>
            <a:pPr lvl="1">
              <a:buFont typeface="Courier New" pitchFamily="49" charset="0"/>
              <a:buChar char="o"/>
            </a:pPr>
            <a:r>
              <a:rPr lang="en-US" sz="2000" dirty="0" smtClean="0"/>
              <a:t>The </a:t>
            </a:r>
            <a:r>
              <a:rPr lang="en-US" sz="2000" dirty="0"/>
              <a:t>network starts to become congested by worm traffic</a:t>
            </a:r>
            <a:r>
              <a:rPr lang="en-US" sz="2000" dirty="0" smtClean="0"/>
              <a:t>.</a:t>
            </a:r>
          </a:p>
          <a:p>
            <a:pPr lvl="1">
              <a:buFont typeface="Courier New" pitchFamily="49" charset="0"/>
              <a:buChar char="o"/>
            </a:pPr>
            <a:r>
              <a:rPr lang="en-US" sz="2000" dirty="0"/>
              <a:t>A single worm-infected source enters the network and starts scanning for other vulnerable hosts</a:t>
            </a:r>
            <a:r>
              <a:rPr lang="en-US" sz="2000" dirty="0" smtClean="0"/>
              <a:t>.</a:t>
            </a:r>
          </a:p>
          <a:p>
            <a:pPr marL="402336" lvl="1" indent="0">
              <a:buNone/>
            </a:pPr>
            <a:endParaRPr lang="en-US" sz="2000" dirty="0" smtClean="0"/>
          </a:p>
          <a:p>
            <a:pPr marL="402336" lvl="1" indent="0">
              <a:buNone/>
            </a:pPr>
            <a:endParaRPr lang="en-US" sz="2000" dirty="0"/>
          </a:p>
          <a:p>
            <a:pPr marL="402336" lvl="1" indent="0">
              <a:buNone/>
            </a:pPr>
            <a:endParaRPr lang="en-US" dirty="0" smtClean="0"/>
          </a:p>
          <a:p>
            <a:pPr marL="402336" lvl="1" indent="0">
              <a:buNone/>
            </a:pPr>
            <a:endParaRPr lang="en-US" sz="2000" dirty="0"/>
          </a:p>
          <a:p>
            <a:pPr marL="402336" lvl="1" indent="0">
              <a:buNone/>
            </a:pPr>
            <a:endParaRPr lang="en-US" sz="2000" dirty="0" smtClean="0"/>
          </a:p>
          <a:p>
            <a:pPr marL="402336" lvl="1" indent="0">
              <a:buNone/>
            </a:pPr>
            <a:endParaRPr lang="en-US" sz="2000" dirty="0"/>
          </a:p>
          <a:p>
            <a:pPr marL="402336" lvl="1" indent="0">
              <a:buNone/>
            </a:pPr>
            <a:endParaRPr lang="en-US" sz="2000" dirty="0" smtClean="0"/>
          </a:p>
          <a:p>
            <a:pPr marL="402336" lvl="1" indent="0">
              <a:buNone/>
            </a:pPr>
            <a:endParaRPr lang="en-US" sz="2000" dirty="0"/>
          </a:p>
        </p:txBody>
      </p:sp>
    </p:spTree>
    <p:extLst>
      <p:ext uri="{BB962C8B-B14F-4D97-AF65-F5344CB8AC3E}">
        <p14:creationId xmlns:p14="http://schemas.microsoft.com/office/powerpoint/2010/main" val="1723169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Zones in IPS AD</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Internal zone</a:t>
            </a:r>
          </a:p>
          <a:p>
            <a:endParaRPr lang="en-US" dirty="0" smtClean="0"/>
          </a:p>
          <a:p>
            <a:r>
              <a:rPr lang="en-US" dirty="0" smtClean="0"/>
              <a:t>Illegal zone</a:t>
            </a:r>
          </a:p>
          <a:p>
            <a:endParaRPr lang="en-US" dirty="0" smtClean="0"/>
          </a:p>
          <a:p>
            <a:r>
              <a:rPr lang="en-US" dirty="0" smtClean="0"/>
              <a:t>External zone</a:t>
            </a:r>
            <a:endParaRPr lang="en-US" dirty="0"/>
          </a:p>
          <a:p>
            <a:endParaRPr lang="en-US" dirty="0"/>
          </a:p>
        </p:txBody>
      </p:sp>
    </p:spTree>
    <p:extLst>
      <p:ext uri="{BB962C8B-B14F-4D97-AF65-F5344CB8AC3E}">
        <p14:creationId xmlns:p14="http://schemas.microsoft.com/office/powerpoint/2010/main" val="34882490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Modes in AD</a:t>
            </a:r>
            <a:endParaRPr lang="en-US" dirty="0"/>
          </a:p>
        </p:txBody>
      </p:sp>
      <p:sp>
        <p:nvSpPr>
          <p:cNvPr id="3" name="Content Placeholder 2"/>
          <p:cNvSpPr>
            <a:spLocks noGrp="1"/>
          </p:cNvSpPr>
          <p:nvPr>
            <p:ph idx="1"/>
          </p:nvPr>
        </p:nvSpPr>
        <p:spPr/>
        <p:txBody>
          <a:bodyPr/>
          <a:lstStyle/>
          <a:p>
            <a:r>
              <a:rPr lang="en-US" dirty="0" smtClean="0"/>
              <a:t>Learn mode</a:t>
            </a:r>
          </a:p>
          <a:p>
            <a:endParaRPr lang="en-US" dirty="0"/>
          </a:p>
          <a:p>
            <a:r>
              <a:rPr lang="en-US" dirty="0" smtClean="0"/>
              <a:t>Detect mode</a:t>
            </a:r>
          </a:p>
          <a:p>
            <a:endParaRPr lang="en-US" dirty="0"/>
          </a:p>
          <a:p>
            <a:r>
              <a:rPr lang="en-US" dirty="0" smtClean="0"/>
              <a:t>Inactive mode</a:t>
            </a:r>
          </a:p>
          <a:p>
            <a:endParaRPr lang="en-US" dirty="0"/>
          </a:p>
          <a:p>
            <a:endParaRPr lang="en-US" dirty="0"/>
          </a:p>
        </p:txBody>
      </p:sp>
    </p:spTree>
    <p:extLst>
      <p:ext uri="{BB962C8B-B14F-4D97-AF65-F5344CB8AC3E}">
        <p14:creationId xmlns:p14="http://schemas.microsoft.com/office/powerpoint/2010/main" val="20567720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IPS High Availability</a:t>
            </a:r>
            <a:endParaRPr lang="en-US" dirty="0"/>
          </a:p>
        </p:txBody>
      </p:sp>
      <p:sp>
        <p:nvSpPr>
          <p:cNvPr id="3" name="Content Placeholder 2"/>
          <p:cNvSpPr>
            <a:spLocks noGrp="1"/>
          </p:cNvSpPr>
          <p:nvPr>
            <p:ph idx="1"/>
          </p:nvPr>
        </p:nvSpPr>
        <p:spPr/>
        <p:txBody>
          <a:bodyPr/>
          <a:lstStyle/>
          <a:p>
            <a:r>
              <a:rPr lang="en-US" sz="2400" dirty="0"/>
              <a:t>High availability is defined as building into the network the capability of the network to cope with the loss of a component while preserving network functionality.</a:t>
            </a:r>
          </a:p>
          <a:p>
            <a:endParaRPr lang="en-US" sz="2400" dirty="0" smtClean="0"/>
          </a:p>
          <a:p>
            <a:r>
              <a:rPr lang="en-US" sz="2400" dirty="0" smtClean="0"/>
              <a:t>There </a:t>
            </a:r>
            <a:r>
              <a:rPr lang="en-US" sz="2400" dirty="0"/>
              <a:t>are three possible solutions to resolve situations in which the inline IPS device may fail</a:t>
            </a:r>
            <a:r>
              <a:rPr lang="en-US" sz="2400" dirty="0" smtClean="0"/>
              <a:t>:</a:t>
            </a:r>
          </a:p>
          <a:p>
            <a:pPr lvl="1">
              <a:buFont typeface="Courier New" pitchFamily="49" charset="0"/>
              <a:buChar char="o"/>
            </a:pPr>
            <a:r>
              <a:rPr lang="en-US" sz="2000" dirty="0" smtClean="0"/>
              <a:t>Fail- open mechanism</a:t>
            </a:r>
          </a:p>
          <a:p>
            <a:pPr lvl="1">
              <a:buFont typeface="Courier New" pitchFamily="49" charset="0"/>
              <a:buChar char="o"/>
            </a:pPr>
            <a:r>
              <a:rPr lang="en-US" sz="2000" dirty="0" smtClean="0"/>
              <a:t>Failover mechanism</a:t>
            </a:r>
          </a:p>
          <a:p>
            <a:pPr lvl="1">
              <a:buFont typeface="Courier New" pitchFamily="49" charset="0"/>
              <a:buChar char="o"/>
            </a:pPr>
            <a:r>
              <a:rPr lang="en-US" sz="2000" dirty="0" smtClean="0"/>
              <a:t>Load- balancing mechanism</a:t>
            </a:r>
            <a:endParaRPr lang="en-US" sz="2000" dirty="0"/>
          </a:p>
          <a:p>
            <a:endParaRPr lang="en-US" dirty="0"/>
          </a:p>
          <a:p>
            <a:endParaRPr lang="en-US" dirty="0"/>
          </a:p>
        </p:txBody>
      </p:sp>
    </p:spTree>
    <p:extLst>
      <p:ext uri="{BB962C8B-B14F-4D97-AF65-F5344CB8AC3E}">
        <p14:creationId xmlns:p14="http://schemas.microsoft.com/office/powerpoint/2010/main" val="39312726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 open mechanism</a:t>
            </a:r>
            <a:endParaRPr lang="en-US" dirty="0"/>
          </a:p>
        </p:txBody>
      </p:sp>
      <p:sp>
        <p:nvSpPr>
          <p:cNvPr id="3" name="Content Placeholder 2"/>
          <p:cNvSpPr>
            <a:spLocks noGrp="1"/>
          </p:cNvSpPr>
          <p:nvPr>
            <p:ph idx="1"/>
          </p:nvPr>
        </p:nvSpPr>
        <p:spPr/>
        <p:txBody>
          <a:bodyPr/>
          <a:lstStyle/>
          <a:p>
            <a:endParaRPr lang="en-US" dirty="0" smtClean="0"/>
          </a:p>
          <a:p>
            <a:r>
              <a:rPr lang="en-US" dirty="0" smtClean="0"/>
              <a:t>Hardware-based </a:t>
            </a:r>
            <a:r>
              <a:rPr lang="en-US" dirty="0"/>
              <a:t>fail-open mechanism </a:t>
            </a:r>
            <a:endParaRPr lang="en-US" dirty="0" smtClean="0"/>
          </a:p>
          <a:p>
            <a:endParaRPr lang="en-US" dirty="0" smtClean="0"/>
          </a:p>
          <a:p>
            <a:r>
              <a:rPr lang="en-US" dirty="0" smtClean="0"/>
              <a:t>Software-based </a:t>
            </a:r>
            <a:r>
              <a:rPr lang="en-US" dirty="0"/>
              <a:t>fail-open mechanism </a:t>
            </a:r>
          </a:p>
        </p:txBody>
      </p:sp>
    </p:spTree>
    <p:extLst>
      <p:ext uri="{BB962C8B-B14F-4D97-AF65-F5344CB8AC3E}">
        <p14:creationId xmlns:p14="http://schemas.microsoft.com/office/powerpoint/2010/main" val="16836267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Failover mechanism</a:t>
            </a:r>
            <a:endParaRPr lang="en-US" dirty="0"/>
          </a:p>
        </p:txBody>
      </p:sp>
      <p:sp>
        <p:nvSpPr>
          <p:cNvPr id="3" name="Content Placeholder 2"/>
          <p:cNvSpPr>
            <a:spLocks noGrp="1"/>
          </p:cNvSpPr>
          <p:nvPr>
            <p:ph idx="1"/>
          </p:nvPr>
        </p:nvSpPr>
        <p:spPr/>
        <p:txBody>
          <a:bodyPr/>
          <a:lstStyle/>
          <a:p>
            <a:r>
              <a:rPr lang="en-US" dirty="0"/>
              <a:t>Layer 3: PIX/ASA Failover, Cisco IOS HSRP</a:t>
            </a:r>
          </a:p>
          <a:p>
            <a:endParaRPr lang="en-US" dirty="0" smtClean="0"/>
          </a:p>
          <a:p>
            <a:r>
              <a:rPr lang="en-US" dirty="0" smtClean="0"/>
              <a:t>Layer </a:t>
            </a:r>
            <a:r>
              <a:rPr lang="en-US" dirty="0"/>
              <a:t>2: Spanning Tree</a:t>
            </a:r>
          </a:p>
          <a:p>
            <a:pPr marL="82296" indent="0">
              <a:buNone/>
            </a:pPr>
            <a:endParaRPr lang="en-US" dirty="0"/>
          </a:p>
        </p:txBody>
      </p:sp>
    </p:spTree>
    <p:extLst>
      <p:ext uri="{BB962C8B-B14F-4D97-AF65-F5344CB8AC3E}">
        <p14:creationId xmlns:p14="http://schemas.microsoft.com/office/powerpoint/2010/main" val="10748984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Load-Balancing Technique</a:t>
            </a:r>
          </a:p>
        </p:txBody>
      </p:sp>
      <p:sp>
        <p:nvSpPr>
          <p:cNvPr id="3" name="Content Placeholder 2"/>
          <p:cNvSpPr>
            <a:spLocks noGrp="1"/>
          </p:cNvSpPr>
          <p:nvPr>
            <p:ph idx="1"/>
          </p:nvPr>
        </p:nvSpPr>
        <p:spPr/>
        <p:txBody>
          <a:bodyPr/>
          <a:lstStyle/>
          <a:p>
            <a:endParaRPr lang="en-US" dirty="0" smtClean="0"/>
          </a:p>
          <a:p>
            <a:r>
              <a:rPr lang="en-US" dirty="0" smtClean="0"/>
              <a:t>Cisco </a:t>
            </a:r>
            <a:r>
              <a:rPr lang="en-US" dirty="0"/>
              <a:t>IPS sensors can be deployed inline as part of an </a:t>
            </a:r>
            <a:r>
              <a:rPr lang="en-US" dirty="0" err="1"/>
              <a:t>EtherChannel</a:t>
            </a:r>
            <a:r>
              <a:rPr lang="en-US" dirty="0"/>
              <a:t> (EC) to provide redundancy.</a:t>
            </a:r>
          </a:p>
          <a:p>
            <a:pPr marL="82296" indent="0">
              <a:buNone/>
            </a:pPr>
            <a:endParaRPr lang="en-US" dirty="0"/>
          </a:p>
        </p:txBody>
      </p:sp>
    </p:spTree>
    <p:extLst>
      <p:ext uri="{BB962C8B-B14F-4D97-AF65-F5344CB8AC3E}">
        <p14:creationId xmlns:p14="http://schemas.microsoft.com/office/powerpoint/2010/main" val="3369218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Intrusion System Terminologies</a:t>
            </a:r>
          </a:p>
        </p:txBody>
      </p:sp>
      <p:sp>
        <p:nvSpPr>
          <p:cNvPr id="3" name="Content Placeholder 2"/>
          <p:cNvSpPr>
            <a:spLocks noGrp="1"/>
          </p:cNvSpPr>
          <p:nvPr>
            <p:ph idx="1"/>
          </p:nvPr>
        </p:nvSpPr>
        <p:spPr/>
        <p:txBody>
          <a:bodyPr>
            <a:normAutofit fontScale="70000" lnSpcReduction="20000"/>
          </a:bodyPr>
          <a:lstStyle/>
          <a:p>
            <a:r>
              <a:rPr lang="en-US" sz="3400" dirty="0"/>
              <a:t>IDS (Intrusion Detection System): The term IDS is typically limited to sensors that employ promiscuous-only monitoring based on an out-of-packet stream.</a:t>
            </a:r>
          </a:p>
          <a:p>
            <a:endParaRPr lang="en-US" sz="3400" dirty="0"/>
          </a:p>
          <a:p>
            <a:r>
              <a:rPr lang="en-US" sz="3400" dirty="0"/>
              <a:t>IPS (Intrusion Prevention System): The term IPS is most commonly applied to sensors that reside inline within the packet stream and that can drop malicious packets, flows, or attackers.</a:t>
            </a:r>
          </a:p>
          <a:p>
            <a:endParaRPr lang="en-US" sz="3400" dirty="0"/>
          </a:p>
          <a:p>
            <a:r>
              <a:rPr lang="en-US" sz="3400" dirty="0"/>
              <a:t>IPS Feature versus IDS Feature: The IPS feature is specifically the inline monitoring with inline response action deny-packet capability, whereas the IDS feature is promiscuous-only monitoring with post attack response actions such as TCP reset or block/shun on an external device.</a:t>
            </a:r>
          </a:p>
          <a:p>
            <a:endParaRPr lang="en-US" dirty="0"/>
          </a:p>
        </p:txBody>
      </p:sp>
    </p:spTree>
    <p:extLst>
      <p:ext uri="{BB962C8B-B14F-4D97-AF65-F5344CB8AC3E}">
        <p14:creationId xmlns:p14="http://schemas.microsoft.com/office/powerpoint/2010/main" val="15801930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sz="2400" dirty="0"/>
              <a:t>Networks today are becoming increasingly vulnerable to hostile attacks and infections such as viruses and worms that spread rapidly, crippling the entire network. With this growing threat, networks need to be designed and equipped with the sophisticated intelligence to diagnose and mitigate these threats in real-time</a:t>
            </a:r>
            <a:r>
              <a:rPr lang="en-US" sz="2400" dirty="0" smtClean="0"/>
              <a:t>.</a:t>
            </a:r>
          </a:p>
          <a:p>
            <a:r>
              <a:rPr lang="en-US" sz="2400" dirty="0"/>
              <a:t>The chapter examined the core concepts for the Cisco IPS Sensor OS Software, such as the sensor system architecture, sensor communication protocols, signature and signature engines, IPS events and event actions, IPS Virtualization, and load-balancing techniques.</a:t>
            </a:r>
          </a:p>
          <a:p>
            <a:pPr marL="82296" indent="0">
              <a:buNone/>
            </a:pPr>
            <a:endParaRPr lang="en-US" sz="2400" dirty="0"/>
          </a:p>
        </p:txBody>
      </p:sp>
    </p:spTree>
    <p:extLst>
      <p:ext uri="{BB962C8B-B14F-4D97-AF65-F5344CB8AC3E}">
        <p14:creationId xmlns:p14="http://schemas.microsoft.com/office/powerpoint/2010/main" val="39320185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a:t>Bhaji</a:t>
            </a:r>
            <a:r>
              <a:rPr lang="en-US" dirty="0"/>
              <a:t>, Yusuf. CCIE Professional Development Series Network Security Technologies and </a:t>
            </a:r>
            <a:r>
              <a:rPr lang="en-US" dirty="0" smtClean="0"/>
              <a:t>Solutions. 2008.</a:t>
            </a:r>
          </a:p>
          <a:p>
            <a:endParaRPr lang="en-US" dirty="0" smtClean="0"/>
          </a:p>
          <a:p>
            <a:r>
              <a:rPr lang="en-US" dirty="0" smtClean="0"/>
              <a:t>Information </a:t>
            </a:r>
            <a:r>
              <a:rPr lang="en-US" dirty="0" smtClean="0"/>
              <a:t>on trunk port- http</a:t>
            </a:r>
            <a:r>
              <a:rPr lang="en-US" dirty="0"/>
              <a:t>://</a:t>
            </a:r>
            <a:r>
              <a:rPr lang="en-US" dirty="0" smtClean="0"/>
              <a:t>www.cisco.com/en/US/docs/switches/datacenter/nexus5000/sw/configuration/guide/cli/AccessTrunk.pdf</a:t>
            </a:r>
            <a:endParaRPr lang="en-US" dirty="0" smtClean="0"/>
          </a:p>
          <a:p>
            <a:endParaRPr lang="en-US" dirty="0" smtClean="0"/>
          </a:p>
          <a:p>
            <a:r>
              <a:rPr lang="en-US" dirty="0" smtClean="0"/>
              <a:t>Signature engine- http</a:t>
            </a:r>
            <a:r>
              <a:rPr lang="en-US" dirty="0"/>
              <a:t>://</a:t>
            </a:r>
            <a:r>
              <a:rPr lang="en-US" dirty="0" smtClean="0"/>
              <a:t>www.cisco.com/en/US/docs/security/ips/5.1/configuration/guide/idm/dmSgEng.html#wp1044249    </a:t>
            </a:r>
          </a:p>
          <a:p>
            <a:endParaRPr lang="en-US" dirty="0" smtClean="0"/>
          </a:p>
          <a:p>
            <a:r>
              <a:rPr lang="en-US" dirty="0" smtClean="0"/>
              <a:t>Sensor software-http</a:t>
            </a:r>
            <a:r>
              <a:rPr lang="en-US" dirty="0"/>
              <a:t>://</a:t>
            </a:r>
            <a:r>
              <a:rPr lang="en-US" dirty="0" smtClean="0"/>
              <a:t>www.cisco.com/en/US/docs/security/ips/5.1/configuration/guide/idm/dmArch.html</a:t>
            </a:r>
            <a:endParaRPr lang="en-US" dirty="0" smtClean="0"/>
          </a:p>
        </p:txBody>
      </p:sp>
    </p:spTree>
    <p:extLst>
      <p:ext uri="{BB962C8B-B14F-4D97-AF65-F5344CB8AC3E}">
        <p14:creationId xmlns:p14="http://schemas.microsoft.com/office/powerpoint/2010/main" val="42361844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132743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Network Intrusion Prevention Overview</a:t>
            </a:r>
          </a:p>
        </p:txBody>
      </p:sp>
      <p:sp>
        <p:nvSpPr>
          <p:cNvPr id="3" name="Content Placeholder 2"/>
          <p:cNvSpPr>
            <a:spLocks noGrp="1"/>
          </p:cNvSpPr>
          <p:nvPr>
            <p:ph idx="1"/>
          </p:nvPr>
        </p:nvSpPr>
        <p:spPr/>
        <p:txBody>
          <a:bodyPr>
            <a:normAutofit/>
          </a:bodyPr>
          <a:lstStyle/>
          <a:p>
            <a:r>
              <a:rPr lang="en-US" sz="2400" dirty="0"/>
              <a:t>Networks today have grown both in size and complexity while the environment has remained highly exposed and vulnerable. </a:t>
            </a:r>
            <a:endParaRPr lang="en-US" sz="2400" dirty="0" smtClean="0"/>
          </a:p>
          <a:p>
            <a:r>
              <a:rPr lang="en-US" sz="2400" dirty="0" smtClean="0"/>
              <a:t>Because </a:t>
            </a:r>
            <a:r>
              <a:rPr lang="en-US" sz="2400" dirty="0"/>
              <a:t>of the evolving network landscape, networks require a security solution that works throughout the network in collaboration with all the network devices, servers, and endpoints within the network.</a:t>
            </a:r>
          </a:p>
        </p:txBody>
      </p:sp>
    </p:spTree>
    <p:extLst>
      <p:ext uri="{BB962C8B-B14F-4D97-AF65-F5344CB8AC3E}">
        <p14:creationId xmlns:p14="http://schemas.microsoft.com/office/powerpoint/2010/main" val="28441107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for networks in providing in-depth defense</a:t>
            </a:r>
            <a:endParaRPr lang="en-US" dirty="0"/>
          </a:p>
        </p:txBody>
      </p:sp>
      <p:sp>
        <p:nvSpPr>
          <p:cNvPr id="3" name="Content Placeholder 2"/>
          <p:cNvSpPr>
            <a:spLocks noGrp="1"/>
          </p:cNvSpPr>
          <p:nvPr>
            <p:ph idx="1"/>
          </p:nvPr>
        </p:nvSpPr>
        <p:spPr/>
        <p:txBody>
          <a:bodyPr>
            <a:normAutofit/>
          </a:bodyPr>
          <a:lstStyle/>
          <a:p>
            <a:endParaRPr lang="en-US" sz="2600" dirty="0" smtClean="0"/>
          </a:p>
          <a:p>
            <a:r>
              <a:rPr lang="en-US" sz="2600" dirty="0" smtClean="0"/>
              <a:t>Security </a:t>
            </a:r>
            <a:r>
              <a:rPr lang="en-US" sz="2600" dirty="0"/>
              <a:t>incidents and evolving threats are on the rise and are increasing exponentially.</a:t>
            </a:r>
          </a:p>
          <a:p>
            <a:r>
              <a:rPr lang="en-US" sz="2600" dirty="0"/>
              <a:t>The complexity and sophistication of malicious codes and network exploits continues to rise.</a:t>
            </a:r>
          </a:p>
          <a:p>
            <a:r>
              <a:rPr lang="en-US" sz="2600" dirty="0"/>
              <a:t>The potential impact resulting from these attacks is significant.</a:t>
            </a:r>
          </a:p>
          <a:p>
            <a:r>
              <a:rPr lang="en-US" sz="2600" dirty="0"/>
              <a:t>Multiple technologies are working together, in contrast to the point products deployed independently in the past.</a:t>
            </a:r>
          </a:p>
          <a:p>
            <a:endParaRPr lang="en-US" dirty="0"/>
          </a:p>
        </p:txBody>
      </p:sp>
    </p:spTree>
    <p:extLst>
      <p:ext uri="{BB962C8B-B14F-4D97-AF65-F5344CB8AC3E}">
        <p14:creationId xmlns:p14="http://schemas.microsoft.com/office/powerpoint/2010/main" val="7148658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Cisco Network Intrusion Prevention solution</a:t>
            </a:r>
          </a:p>
        </p:txBody>
      </p:sp>
      <p:sp>
        <p:nvSpPr>
          <p:cNvPr id="3" name="Content Placeholder 2"/>
          <p:cNvSpPr>
            <a:spLocks noGrp="1"/>
          </p:cNvSpPr>
          <p:nvPr>
            <p:ph idx="1"/>
          </p:nvPr>
        </p:nvSpPr>
        <p:spPr/>
        <p:txBody>
          <a:bodyPr>
            <a:normAutofit/>
          </a:bodyPr>
          <a:lstStyle/>
          <a:p>
            <a:endParaRPr lang="en-US" sz="2400" dirty="0" smtClean="0"/>
          </a:p>
          <a:p>
            <a:r>
              <a:rPr lang="en-US" sz="2400" dirty="0" smtClean="0"/>
              <a:t>It is </a:t>
            </a:r>
            <a:r>
              <a:rPr lang="en-US" sz="2400" dirty="0"/>
              <a:t>an integral part of the Cisco Self-Defending Network strategy that provides network intelligence to identify and prevent malicious traffic including network viruses, worms, spyware, adware, and application abuse. </a:t>
            </a:r>
            <a:endParaRPr lang="en-US" sz="2400" dirty="0" smtClean="0"/>
          </a:p>
          <a:p>
            <a:r>
              <a:rPr lang="en-US" sz="2400" dirty="0" smtClean="0"/>
              <a:t>The </a:t>
            </a:r>
            <a:r>
              <a:rPr lang="en-US" sz="2400" dirty="0"/>
              <a:t>solution offers comprehensive threat prevention and protection for a wide range of network intrusions and attacks.</a:t>
            </a:r>
          </a:p>
        </p:txBody>
      </p:sp>
    </p:spTree>
    <p:extLst>
      <p:ext uri="{BB962C8B-B14F-4D97-AF65-F5344CB8AC3E}">
        <p14:creationId xmlns:p14="http://schemas.microsoft.com/office/powerpoint/2010/main" val="3972931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dirty="0"/>
              <a:t>Cisco IOS IPS</a:t>
            </a:r>
            <a:br>
              <a:rPr lang="en-US" dirty="0"/>
            </a:br>
            <a:endParaRPr lang="en-US" dirty="0"/>
          </a:p>
        </p:txBody>
      </p:sp>
      <p:sp>
        <p:nvSpPr>
          <p:cNvPr id="3" name="Content Placeholder 2"/>
          <p:cNvSpPr>
            <a:spLocks noGrp="1"/>
          </p:cNvSpPr>
          <p:nvPr>
            <p:ph idx="1"/>
          </p:nvPr>
        </p:nvSpPr>
        <p:spPr/>
        <p:txBody>
          <a:bodyPr>
            <a:normAutofit/>
          </a:bodyPr>
          <a:lstStyle/>
          <a:p>
            <a:r>
              <a:rPr lang="en-US" sz="2600" dirty="0"/>
              <a:t>The Cisco IOS Intrusion Prevention System (IPS) feature set provides an integrated inline deep-packet inspection solution within the router software architecture.</a:t>
            </a:r>
          </a:p>
          <a:p>
            <a:r>
              <a:rPr lang="en-US" sz="2600" dirty="0"/>
              <a:t>IOS IPS enables the network to be able to defend itself with the intelligence to monitor, detect, identify, classify, and mitigate malicious traffic in real-time and stop malicious traffic close to its entry point</a:t>
            </a:r>
            <a:r>
              <a:rPr lang="en-US" sz="2600" dirty="0" smtClean="0"/>
              <a:t>.</a:t>
            </a:r>
          </a:p>
          <a:p>
            <a:endParaRPr lang="en-US" sz="2600" dirty="0"/>
          </a:p>
          <a:p>
            <a:endParaRPr lang="en-US" dirty="0"/>
          </a:p>
        </p:txBody>
      </p:sp>
    </p:spTree>
    <p:extLst>
      <p:ext uri="{BB962C8B-B14F-4D97-AF65-F5344CB8AC3E}">
        <p14:creationId xmlns:p14="http://schemas.microsoft.com/office/powerpoint/2010/main" val="2724359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498080" cy="1143000"/>
          </a:xfrm>
        </p:spPr>
        <p:txBody>
          <a:bodyPr/>
          <a:lstStyle/>
          <a:p>
            <a:r>
              <a:rPr lang="en-US" dirty="0" smtClean="0"/>
              <a:t>Key </a:t>
            </a:r>
            <a:r>
              <a:rPr lang="en-US" dirty="0"/>
              <a:t>features in IOS IPS </a:t>
            </a:r>
          </a:p>
        </p:txBody>
      </p:sp>
      <p:sp>
        <p:nvSpPr>
          <p:cNvPr id="3" name="Content Placeholder 2"/>
          <p:cNvSpPr>
            <a:spLocks noGrp="1"/>
          </p:cNvSpPr>
          <p:nvPr>
            <p:ph idx="1"/>
          </p:nvPr>
        </p:nvSpPr>
        <p:spPr>
          <a:xfrm>
            <a:off x="1219200" y="685800"/>
            <a:ext cx="7498080" cy="6172200"/>
          </a:xfrm>
        </p:spPr>
        <p:txBody>
          <a:bodyPr>
            <a:noAutofit/>
          </a:bodyPr>
          <a:lstStyle/>
          <a:p>
            <a:r>
              <a:rPr lang="en-US" sz="2400" dirty="0"/>
              <a:t>Protects against network viruses, worms, and a large variety of network threats and exploits.</a:t>
            </a:r>
          </a:p>
          <a:p>
            <a:r>
              <a:rPr lang="en-US" sz="2400" dirty="0"/>
              <a:t>Eliminates the need for a standalone IPS device.</a:t>
            </a:r>
          </a:p>
          <a:p>
            <a:r>
              <a:rPr lang="en-US" sz="2400" dirty="0"/>
              <a:t>Provides integrated inline deep-packet inspection.</a:t>
            </a:r>
          </a:p>
          <a:p>
            <a:r>
              <a:rPr lang="en-US" sz="2400" dirty="0"/>
              <a:t>Supports about 2,000 attack signatures similar to those available on a regular Cisco IPS sensor appliance.</a:t>
            </a:r>
          </a:p>
          <a:p>
            <a:r>
              <a:rPr lang="en-US" sz="2400" dirty="0"/>
              <a:t>Uses Cisco IOS routing capabilities to deliver integrated functionality.</a:t>
            </a:r>
          </a:p>
          <a:p>
            <a:r>
              <a:rPr lang="en-US" sz="2400" dirty="0"/>
              <a:t>Enables distributed </a:t>
            </a:r>
            <a:r>
              <a:rPr lang="en-US" sz="2400" dirty="0" smtClean="0"/>
              <a:t>network wide </a:t>
            </a:r>
            <a:r>
              <a:rPr lang="en-US" sz="2400" dirty="0"/>
              <a:t>threat mitigation.</a:t>
            </a:r>
          </a:p>
          <a:p>
            <a:r>
              <a:rPr lang="en-US" sz="2400" dirty="0"/>
              <a:t>Sends a syslog message or an alarm in Secure Device Event Exchange (SDEE) format upon detecting an attack signature.</a:t>
            </a:r>
          </a:p>
          <a:p>
            <a:r>
              <a:rPr lang="en-US" sz="2400" dirty="0"/>
              <a:t>Complements Cisco IOS Firewall and VPN solutions for superior threat protection at all entry points into the network</a:t>
            </a:r>
            <a:r>
              <a:rPr lang="en-US" sz="2400" dirty="0" smtClean="0"/>
              <a:t>.</a:t>
            </a:r>
            <a:endParaRPr lang="en-US" sz="2400" dirty="0"/>
          </a:p>
        </p:txBody>
      </p:sp>
    </p:spTree>
    <p:extLst>
      <p:ext uri="{BB962C8B-B14F-4D97-AF65-F5344CB8AC3E}">
        <p14:creationId xmlns:p14="http://schemas.microsoft.com/office/powerpoint/2010/main" val="41734725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2234</TotalTime>
  <Words>5899</Words>
  <Application>Microsoft Office PowerPoint</Application>
  <PresentationFormat>On-screen Show (4:3)</PresentationFormat>
  <Paragraphs>449</Paragraphs>
  <Slides>42</Slides>
  <Notes>33</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Solstice</vt:lpstr>
      <vt:lpstr>Network Intrusion Prevention</vt:lpstr>
      <vt:lpstr>Outline</vt:lpstr>
      <vt:lpstr>Need for intrusion prevention system</vt:lpstr>
      <vt:lpstr>Intrusion System Terminologies</vt:lpstr>
      <vt:lpstr>Network Intrusion Prevention Overview</vt:lpstr>
      <vt:lpstr>Challenges for networks in providing in-depth defense</vt:lpstr>
      <vt:lpstr>Cisco Network Intrusion Prevention solution</vt:lpstr>
      <vt:lpstr>  Cisco IOS IPS </vt:lpstr>
      <vt:lpstr>Key features in IOS IPS </vt:lpstr>
      <vt:lpstr>Deploying IPS</vt:lpstr>
      <vt:lpstr>Cisco IPS Sensor OS Software</vt:lpstr>
      <vt:lpstr>Cisco IPS Sensor Software</vt:lpstr>
      <vt:lpstr>Components of Cisco IPS Sensor Software</vt:lpstr>
      <vt:lpstr>MainApp</vt:lpstr>
      <vt:lpstr>Sensor Software—Communication Protocols</vt:lpstr>
      <vt:lpstr>Sensor Software—User Roles</vt:lpstr>
      <vt:lpstr>Sensor Software—Partitions</vt:lpstr>
      <vt:lpstr>Sensor Software—Signatures and Signature Engines</vt:lpstr>
      <vt:lpstr>Sensor Software—IPS Events</vt:lpstr>
      <vt:lpstr>Types of IPS events</vt:lpstr>
      <vt:lpstr>Sensor Software—IPS Risk Rating (RR)</vt:lpstr>
      <vt:lpstr>Risk Rating Calculation</vt:lpstr>
      <vt:lpstr>Sensor Software—IPS Interfaces</vt:lpstr>
      <vt:lpstr>Sensor Software—IPS Interface Modes</vt:lpstr>
      <vt:lpstr>Promiscuous mode</vt:lpstr>
      <vt:lpstr>Inline interface mode</vt:lpstr>
      <vt:lpstr>Inline VLAN pair mode</vt:lpstr>
      <vt:lpstr>VLAN Group mode</vt:lpstr>
      <vt:lpstr>Sensor Software—IPS Blocking (Shun)</vt:lpstr>
      <vt:lpstr>Sensor Software—IPS Rate Limiting</vt:lpstr>
      <vt:lpstr>Sensor Software—IPS Virtualization</vt:lpstr>
      <vt:lpstr>Sensor Software—IPS Security Policies</vt:lpstr>
      <vt:lpstr>Sensor Software—IPS Anomaly Detection (AD)</vt:lpstr>
      <vt:lpstr>Zones in IPS AD</vt:lpstr>
      <vt:lpstr>Modes in AD</vt:lpstr>
      <vt:lpstr>IPS High Availability</vt:lpstr>
      <vt:lpstr>Fail- open mechanism</vt:lpstr>
      <vt:lpstr>Failover mechanism</vt:lpstr>
      <vt:lpstr>Load-Balancing Technique</vt:lpstr>
      <vt:lpstr>Summary</vt:lpstr>
      <vt:lpstr>References</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Amruta</dc:creator>
  <cp:lastModifiedBy>Amruta</cp:lastModifiedBy>
  <cp:revision>199</cp:revision>
  <dcterms:created xsi:type="dcterms:W3CDTF">2012-07-21T19:11:39Z</dcterms:created>
  <dcterms:modified xsi:type="dcterms:W3CDTF">2012-07-24T18:21:15Z</dcterms:modified>
</cp:coreProperties>
</file>