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0" r:id="rId11"/>
    <p:sldId id="265" r:id="rId12"/>
    <p:sldId id="267" r:id="rId13"/>
    <p:sldId id="268" r:id="rId14"/>
    <p:sldId id="269" r:id="rId15"/>
    <p:sldId id="271" r:id="rId16"/>
    <p:sldId id="272" r:id="rId17"/>
    <p:sldId id="273" r:id="rId18"/>
    <p:sldId id="274" r:id="rId19"/>
    <p:sldId id="275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9" d="100"/>
          <a:sy n="89" d="100"/>
        </p:scale>
        <p:origin x="-252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0B2186-E0EC-4819-98DC-C625612EB47F}" type="datetimeFigureOut">
              <a:rPr lang="en-US" smtClean="0"/>
              <a:t>7/26/2012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BDC34C-ADB2-4D8D-897E-10402CF55B5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1" r:id="rId1"/>
    <p:sldLayoutId id="2147483722" r:id="rId2"/>
    <p:sldLayoutId id="2147483723" r:id="rId3"/>
    <p:sldLayoutId id="2147483724" r:id="rId4"/>
    <p:sldLayoutId id="2147483725" r:id="rId5"/>
    <p:sldLayoutId id="2147483726" r:id="rId6"/>
    <p:sldLayoutId id="2147483727" r:id="rId7"/>
    <p:sldLayoutId id="2147483728" r:id="rId8"/>
    <p:sldLayoutId id="2147483729" r:id="rId9"/>
    <p:sldLayoutId id="2147483730" r:id="rId10"/>
    <p:sldLayoutId id="214748373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sco.com/en/US/prod/collateral/modules/ps2706/ps6236/product_data_sheet0900aecd80220a6e_ps708_Products_Data_Sheet.html" TargetMode="External"/><Relationship Id="rId2" Type="http://schemas.openxmlformats.org/officeDocument/2006/relationships/hyperlink" Target="http://www.cisco.com/en/US/prod/collateral/vpndevc/ps5879/ps6264/ps5888/product_data_sheet0900aecd800fa55e.html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cisco.com/en/US/prod/collateral/vpndevc/ps5879/ps6264/ps5887/product_data_sheet0900aecd800fa552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Anomaly Detection and Mitigation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Cisco Advert(continued)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Protects against broad range of </a:t>
            </a:r>
            <a:r>
              <a:rPr lang="en-US" dirty="0" err="1" smtClean="0"/>
              <a:t>DDoS</a:t>
            </a:r>
            <a:r>
              <a:rPr lang="en-US" dirty="0" smtClean="0"/>
              <a:t> attacks:</a:t>
            </a:r>
          </a:p>
          <a:p>
            <a:pPr lvl="1"/>
            <a:r>
              <a:rPr lang="en-US" dirty="0" smtClean="0"/>
              <a:t>TCP/UDP based attacks</a:t>
            </a:r>
          </a:p>
          <a:p>
            <a:pPr lvl="1"/>
            <a:r>
              <a:rPr lang="en-US" dirty="0" smtClean="0"/>
              <a:t>HTTP attacks</a:t>
            </a:r>
          </a:p>
          <a:p>
            <a:pPr lvl="1"/>
            <a:r>
              <a:rPr lang="en-US" dirty="0" smtClean="0"/>
              <a:t>DNS attacks</a:t>
            </a:r>
          </a:p>
          <a:p>
            <a:pPr lvl="1"/>
            <a:r>
              <a:rPr lang="en-US" dirty="0" smtClean="0"/>
              <a:t>SIP(VOIP) attacks</a:t>
            </a:r>
          </a:p>
          <a:p>
            <a:pPr lvl="1"/>
            <a:r>
              <a:rPr lang="en-US" dirty="0" err="1" smtClean="0"/>
              <a:t>Botnets</a:t>
            </a:r>
            <a:r>
              <a:rPr lang="en-US" dirty="0" smtClean="0"/>
              <a:t> and Zombie attacks</a:t>
            </a:r>
            <a:endParaRPr lang="en-US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Cisco Traffic Anomaly Detector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971800"/>
            <a:ext cx="8229600" cy="4525963"/>
          </a:xfrm>
        </p:spPr>
        <p:txBody>
          <a:bodyPr/>
          <a:lstStyle/>
          <a:p>
            <a:r>
              <a:rPr lang="en-US" dirty="0" smtClean="0"/>
              <a:t>Monitors mirrored copy of traffic to detect anomalies</a:t>
            </a:r>
          </a:p>
          <a:p>
            <a:r>
              <a:rPr lang="en-US" dirty="0" smtClean="0"/>
              <a:t>Traffic Learning</a:t>
            </a:r>
          </a:p>
          <a:p>
            <a:r>
              <a:rPr lang="en-US" dirty="0" smtClean="0"/>
              <a:t>Traffic Anomaly Detection</a:t>
            </a:r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181600" y="1295400"/>
            <a:ext cx="2895600" cy="17621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2667000"/>
            <a:ext cx="3667125" cy="304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914400" y="1371600"/>
            <a:ext cx="3648075" cy="14672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990600" y="2743200"/>
            <a:ext cx="3333750" cy="2020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Cisco Traffic Anomaly Detector(cont)</a:t>
            </a:r>
            <a:endParaRPr lang="en-US" dirty="0"/>
          </a:p>
        </p:txBody>
      </p:sp>
      <p:pic>
        <p:nvPicPr>
          <p:cNvPr id="717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685800" y="1447800"/>
            <a:ext cx="7699555" cy="441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Cisco Guard </a:t>
            </a:r>
            <a:r>
              <a:rPr lang="en-US" dirty="0" err="1" smtClean="0"/>
              <a:t>DDoS</a:t>
            </a:r>
            <a:r>
              <a:rPr lang="en-US" dirty="0" smtClean="0"/>
              <a:t> Mitigation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Traffic Learning</a:t>
            </a:r>
          </a:p>
          <a:p>
            <a:r>
              <a:rPr lang="en-US" dirty="0" smtClean="0"/>
              <a:t>Traffic Protection</a:t>
            </a:r>
          </a:p>
          <a:p>
            <a:r>
              <a:rPr lang="en-US" dirty="0" smtClean="0"/>
              <a:t>Traffic Diversion</a:t>
            </a:r>
          </a:p>
          <a:p>
            <a:endParaRPr lang="en-US" dirty="0" smtClean="0"/>
          </a:p>
          <a:p>
            <a:pPr>
              <a:buNone/>
            </a:pPr>
            <a:r>
              <a:rPr lang="en-US" dirty="0"/>
              <a:t> </a:t>
            </a:r>
            <a:r>
              <a:rPr lang="en-US" dirty="0" smtClean="0"/>
              <a:t>Uses Multi-Verification Process(MVP) architecture in a non-inline process.</a:t>
            </a:r>
            <a:endParaRPr lang="en-US" dirty="0"/>
          </a:p>
        </p:txBody>
      </p:sp>
      <p:pic>
        <p:nvPicPr>
          <p:cNvPr id="4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38600" y="1295400"/>
            <a:ext cx="4410075" cy="204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5" name="Picture 5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3124200"/>
            <a:ext cx="2409825" cy="342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Cisco Guard </a:t>
            </a:r>
            <a:r>
              <a:rPr lang="en-US" dirty="0" err="1" smtClean="0"/>
              <a:t>DDoS</a:t>
            </a:r>
            <a:r>
              <a:rPr lang="en-US" dirty="0" smtClean="0"/>
              <a:t> Mitigation</a:t>
            </a:r>
            <a:endParaRPr lang="en-US" dirty="0"/>
          </a:p>
        </p:txBody>
      </p:sp>
      <p:pic>
        <p:nvPicPr>
          <p:cNvPr id="819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143000" y="1676400"/>
            <a:ext cx="7305047" cy="44299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410201"/>
            <a:ext cx="8229600" cy="1447800"/>
          </a:xfrm>
        </p:spPr>
        <p:txBody>
          <a:bodyPr/>
          <a:lstStyle/>
          <a:p>
            <a:r>
              <a:rPr lang="en-US" dirty="0" smtClean="0"/>
              <a:t>1. Anomaly Detected</a:t>
            </a:r>
            <a:endParaRPr lang="en-US" dirty="0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5400" y="1219200"/>
            <a:ext cx="6105525" cy="4219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715001"/>
            <a:ext cx="8229600" cy="1143000"/>
          </a:xfrm>
        </p:spPr>
        <p:txBody>
          <a:bodyPr/>
          <a:lstStyle/>
          <a:p>
            <a:r>
              <a:rPr lang="en-US" dirty="0" smtClean="0"/>
              <a:t>2. Anomaly Detector alerts Cisco Guard</a:t>
            </a:r>
            <a:endParaRPr lang="en-US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447800" y="1219200"/>
            <a:ext cx="6400800" cy="44781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5562601"/>
            <a:ext cx="8229600" cy="1295400"/>
          </a:xfrm>
        </p:spPr>
        <p:txBody>
          <a:bodyPr/>
          <a:lstStyle/>
          <a:p>
            <a:r>
              <a:rPr lang="en-US" dirty="0" smtClean="0"/>
              <a:t>3. Redirects victim traffic to Guard</a:t>
            </a:r>
            <a:endParaRPr lang="en-US" dirty="0"/>
          </a:p>
        </p:txBody>
      </p:sp>
      <p:pic>
        <p:nvPicPr>
          <p:cNvPr id="1126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828800" y="1219200"/>
            <a:ext cx="5486400" cy="43424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5943601"/>
            <a:ext cx="8229600" cy="914400"/>
          </a:xfrm>
        </p:spPr>
        <p:txBody>
          <a:bodyPr/>
          <a:lstStyle/>
          <a:p>
            <a:r>
              <a:rPr lang="en-US" dirty="0" smtClean="0"/>
              <a:t>4. Diverted Traffic is scrubbed</a:t>
            </a:r>
            <a:endParaRPr lang="en-US" dirty="0"/>
          </a:p>
        </p:txBody>
      </p:sp>
      <p:pic>
        <p:nvPicPr>
          <p:cNvPr id="1229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19200"/>
            <a:ext cx="6248400" cy="47181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Resources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>
                <a:hlinkClick r:id="rId2"/>
              </a:rPr>
              <a:t>http://www.cisco.com/en/US/prod/collateral/vpndevc/ps5879/ps6264/ps5888/product_data_sheet0900aecd800fa55e.html</a:t>
            </a:r>
            <a:endParaRPr lang="en-US" dirty="0" smtClean="0"/>
          </a:p>
          <a:p>
            <a:r>
              <a:rPr lang="en-US" dirty="0" smtClean="0">
                <a:hlinkClick r:id="rId3"/>
              </a:rPr>
              <a:t>http://www.cisco.com/en/US/prod/collateral/modules/ps2706/ps6236/product_data_sheet0900aecd80220a6e_ps708_Products_Data_Sheet.html</a:t>
            </a:r>
            <a:endParaRPr lang="en-US" dirty="0" smtClean="0"/>
          </a:p>
          <a:p>
            <a:r>
              <a:rPr lang="en-US" dirty="0" smtClean="0">
                <a:hlinkClick r:id="rId4"/>
              </a:rPr>
              <a:t>http://www.cisco.com/en/US/prod/collateral/vpndevc/ps5879/ps6264/ps5887/product_data_sheet0900aecd800fa552.html</a:t>
            </a:r>
            <a:endParaRPr lang="en-US" dirty="0" smtClean="0"/>
          </a:p>
          <a:p>
            <a:r>
              <a:rPr lang="en-US" dirty="0" err="1" smtClean="0"/>
              <a:t>Bhaiji</a:t>
            </a:r>
            <a:r>
              <a:rPr lang="en-US" dirty="0" smtClean="0"/>
              <a:t>, Yusuf. Network Security Technologies and Solutions. Cisco Press. 2008.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DoS</a:t>
            </a:r>
            <a:r>
              <a:rPr lang="en-US" dirty="0" smtClean="0"/>
              <a:t> and </a:t>
            </a:r>
            <a:r>
              <a:rPr lang="en-US" dirty="0" err="1" smtClean="0"/>
              <a:t>DDoS</a:t>
            </a:r>
            <a:endParaRPr lang="en-US" dirty="0" smtClean="0"/>
          </a:p>
          <a:p>
            <a:r>
              <a:rPr lang="en-US" dirty="0" smtClean="0"/>
              <a:t>Anomaly Detection and Mitigation Systems</a:t>
            </a:r>
          </a:p>
          <a:p>
            <a:r>
              <a:rPr lang="en-US" dirty="0" smtClean="0"/>
              <a:t>Cisco </a:t>
            </a:r>
            <a:r>
              <a:rPr lang="en-US" dirty="0" err="1" smtClean="0"/>
              <a:t>DDoS</a:t>
            </a:r>
            <a:r>
              <a:rPr lang="en-US" dirty="0" smtClean="0"/>
              <a:t> Anomaly Detection and Mitigation Solutions</a:t>
            </a:r>
          </a:p>
          <a:p>
            <a:r>
              <a:rPr lang="en-US" dirty="0" smtClean="0"/>
              <a:t>Cisco Traffic Anomaly Detector</a:t>
            </a:r>
          </a:p>
          <a:p>
            <a:r>
              <a:rPr lang="en-US" dirty="0" smtClean="0"/>
              <a:t>Cisco Guard </a:t>
            </a:r>
            <a:r>
              <a:rPr lang="en-US" dirty="0" err="1" smtClean="0"/>
              <a:t>DDoS</a:t>
            </a:r>
            <a:r>
              <a:rPr lang="en-US" dirty="0" smtClean="0"/>
              <a:t> Mitigation</a:t>
            </a:r>
          </a:p>
          <a:p>
            <a:r>
              <a:rPr lang="en-US" dirty="0" smtClean="0"/>
              <a:t>Example</a:t>
            </a:r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Denial of Service Attack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Denial of Service (</a:t>
            </a:r>
            <a:r>
              <a:rPr lang="en-US" dirty="0" err="1" smtClean="0"/>
              <a:t>DoS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Resource removal</a:t>
            </a:r>
          </a:p>
          <a:p>
            <a:pPr lvl="1"/>
            <a:r>
              <a:rPr lang="en-US" dirty="0" smtClean="0"/>
              <a:t>Resource modification</a:t>
            </a:r>
          </a:p>
          <a:p>
            <a:pPr lvl="1"/>
            <a:r>
              <a:rPr lang="en-US" dirty="0" smtClean="0"/>
              <a:t>Resource saturation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DoS</a:t>
            </a:r>
            <a:r>
              <a:rPr lang="en-US" dirty="0" smtClean="0"/>
              <a:t> (continued)</a:t>
            </a:r>
            <a:endParaRPr 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1524000" y="1371600"/>
            <a:ext cx="5939122" cy="4907443"/>
          </a:xfr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971800" y="6248400"/>
            <a:ext cx="3314700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Distributed Denial of Service Attack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219200"/>
            <a:ext cx="6553200" cy="50660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Anomaly Detection and Mitigation Systems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Establish baseline for network traffic through observation</a:t>
            </a:r>
          </a:p>
          <a:p>
            <a:r>
              <a:rPr lang="en-US" dirty="0" smtClean="0"/>
              <a:t>Checks traffic against baseline profile to look for:</a:t>
            </a:r>
          </a:p>
          <a:p>
            <a:pPr lvl="1"/>
            <a:r>
              <a:rPr lang="en-US" dirty="0" smtClean="0"/>
              <a:t>Protocol anomaly</a:t>
            </a:r>
          </a:p>
          <a:p>
            <a:pPr lvl="1"/>
            <a:r>
              <a:rPr lang="en-US" dirty="0" smtClean="0"/>
              <a:t>Network anomaly</a:t>
            </a:r>
          </a:p>
          <a:p>
            <a:pPr lvl="1"/>
            <a:r>
              <a:rPr lang="en-US" dirty="0" smtClean="0"/>
              <a:t>Behavioral anomaly</a:t>
            </a:r>
          </a:p>
          <a:p>
            <a:pPr lvl="1"/>
            <a:endParaRPr lang="en-US" dirty="0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Anomaly Detection and Mitigation Systems (cont)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 smtClean="0"/>
              <a:t>Anomaly Detection Technique Characteristics:</a:t>
            </a:r>
          </a:p>
          <a:p>
            <a:pPr lvl="1"/>
            <a:r>
              <a:rPr lang="en-US" dirty="0" err="1" smtClean="0"/>
              <a:t>Signatureless</a:t>
            </a:r>
            <a:endParaRPr lang="en-US" dirty="0" smtClean="0"/>
          </a:p>
          <a:p>
            <a:pPr lvl="1"/>
            <a:r>
              <a:rPr lang="en-US" dirty="0" smtClean="0"/>
              <a:t>Granular</a:t>
            </a:r>
          </a:p>
          <a:p>
            <a:pPr lvl="1"/>
            <a:r>
              <a:rPr lang="en-US" dirty="0" smtClean="0"/>
              <a:t>Perform relational and behavioral based detection</a:t>
            </a:r>
          </a:p>
          <a:p>
            <a:pPr lvl="1"/>
            <a:r>
              <a:rPr lang="en-US" dirty="0" smtClean="0"/>
              <a:t>Supports dynamic filtering</a:t>
            </a:r>
          </a:p>
          <a:p>
            <a:pPr lvl="1"/>
            <a:r>
              <a:rPr lang="en-US" dirty="0" smtClean="0"/>
              <a:t>Includes </a:t>
            </a:r>
            <a:r>
              <a:rPr lang="en-US" dirty="0" err="1" smtClean="0"/>
              <a:t>antispoofing</a:t>
            </a:r>
            <a:r>
              <a:rPr lang="en-US" dirty="0" smtClean="0"/>
              <a:t> techniques</a:t>
            </a:r>
          </a:p>
          <a:p>
            <a:pPr lvl="1"/>
            <a:r>
              <a:rPr lang="en-US" dirty="0" smtClean="0"/>
              <a:t>Detects day zero and minute zero attacks</a:t>
            </a:r>
          </a:p>
          <a:p>
            <a:pPr lvl="1"/>
            <a:r>
              <a:rPr lang="en-US" dirty="0" smtClean="0"/>
              <a:t>Can highlight any interesting traffic</a:t>
            </a:r>
          </a:p>
          <a:p>
            <a:pPr lvl="1"/>
            <a:r>
              <a:rPr lang="en-US" dirty="0" smtClean="0"/>
              <a:t>Traffic Diversion architecture for topological flexibility</a:t>
            </a: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Cisco </a:t>
            </a:r>
            <a:r>
              <a:rPr lang="en-US" dirty="0" err="1" smtClean="0"/>
              <a:t>DDoS</a:t>
            </a:r>
            <a:r>
              <a:rPr lang="en-US" dirty="0" smtClean="0"/>
              <a:t> Anomaly Detection and Mitigation Solutions</a:t>
            </a:r>
            <a:endParaRPr lang="en-US" dirty="0" smtClean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dirty="0" smtClean="0"/>
              <a:t>The system uses Cisco Traffic Anomaly Detector and Cisco Guard </a:t>
            </a:r>
            <a:r>
              <a:rPr lang="en-US" dirty="0" err="1" smtClean="0"/>
              <a:t>DDoS</a:t>
            </a:r>
            <a:r>
              <a:rPr lang="en-US" dirty="0" smtClean="0"/>
              <a:t> Mitigation to:</a:t>
            </a:r>
          </a:p>
          <a:p>
            <a:r>
              <a:rPr lang="en-US" dirty="0" smtClean="0"/>
              <a:t>Detect and mitigate </a:t>
            </a:r>
            <a:r>
              <a:rPr lang="en-US" dirty="0" err="1" smtClean="0"/>
              <a:t>DDoS</a:t>
            </a:r>
            <a:r>
              <a:rPr lang="en-US" dirty="0" smtClean="0"/>
              <a:t> attacks</a:t>
            </a:r>
          </a:p>
          <a:p>
            <a:r>
              <a:rPr lang="en-US" dirty="0" smtClean="0"/>
              <a:t>Distinguish between legitimate and attack traffic</a:t>
            </a:r>
          </a:p>
          <a:p>
            <a:r>
              <a:rPr lang="en-US" dirty="0" smtClean="0"/>
              <a:t>Block attack traffic using source based dynamic filters</a:t>
            </a:r>
          </a:p>
          <a:p>
            <a:r>
              <a:rPr lang="en-US" dirty="0" smtClean="0"/>
              <a:t>Block large </a:t>
            </a:r>
            <a:r>
              <a:rPr lang="en-US" dirty="0" err="1" smtClean="0"/>
              <a:t>botnets</a:t>
            </a:r>
            <a:r>
              <a:rPr lang="en-US" dirty="0" smtClean="0"/>
              <a:t> and zombie attacks</a:t>
            </a:r>
          </a:p>
          <a:p>
            <a:r>
              <a:rPr lang="en-US" dirty="0" smtClean="0"/>
              <a:t>Deliver </a:t>
            </a:r>
            <a:r>
              <a:rPr lang="en-US" dirty="0" err="1" smtClean="0"/>
              <a:t>multigigabit</a:t>
            </a:r>
            <a:r>
              <a:rPr lang="en-US" dirty="0" smtClean="0"/>
              <a:t> performance at line rate for detection and mitigation</a:t>
            </a:r>
          </a:p>
          <a:p>
            <a:pPr>
              <a:buNone/>
            </a:pP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Cisco Advert(continued)</a:t>
            </a:r>
            <a:endParaRPr lang="en-US" dirty="0"/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371600" y="1447800"/>
            <a:ext cx="6709391" cy="46870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</TotalTime>
  <Words>313</Words>
  <Application>Microsoft Office PowerPoint</Application>
  <PresentationFormat>On-screen Show (4:3)</PresentationFormat>
  <Paragraphs>71</Paragraphs>
  <Slides>19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0" baseType="lpstr">
      <vt:lpstr>Office Theme</vt:lpstr>
      <vt:lpstr>Anomaly Detection and Mitigation</vt:lpstr>
      <vt:lpstr>Outline</vt:lpstr>
      <vt:lpstr>Denial of Service Attack</vt:lpstr>
      <vt:lpstr>DoS (continued)</vt:lpstr>
      <vt:lpstr>Distributed Denial of Service Attack</vt:lpstr>
      <vt:lpstr>Anomaly Detection and Mitigation Systems</vt:lpstr>
      <vt:lpstr>Anomaly Detection and Mitigation Systems (cont)</vt:lpstr>
      <vt:lpstr>Cisco DDoS Anomaly Detection and Mitigation Solutions</vt:lpstr>
      <vt:lpstr>Cisco Advert(continued)</vt:lpstr>
      <vt:lpstr>Cisco Advert(continued)</vt:lpstr>
      <vt:lpstr>Cisco Traffic Anomaly Detector</vt:lpstr>
      <vt:lpstr>Cisco Traffic Anomaly Detector(cont)</vt:lpstr>
      <vt:lpstr>Cisco Guard DDoS Mitigation</vt:lpstr>
      <vt:lpstr>Cisco Guard DDoS Mitigation</vt:lpstr>
      <vt:lpstr>Example</vt:lpstr>
      <vt:lpstr>Example(cont)</vt:lpstr>
      <vt:lpstr>Example(cont)</vt:lpstr>
      <vt:lpstr>Example(cont)</vt:lpstr>
      <vt:lpstr>Resources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Andrew</dc:creator>
  <cp:lastModifiedBy>Andrew</cp:lastModifiedBy>
  <cp:revision>11</cp:revision>
  <dcterms:created xsi:type="dcterms:W3CDTF">2012-07-26T20:55:55Z</dcterms:created>
  <dcterms:modified xsi:type="dcterms:W3CDTF">2012-07-26T22:43:54Z</dcterms:modified>
</cp:coreProperties>
</file>