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97" r:id="rId3"/>
    <p:sldId id="345" r:id="rId4"/>
    <p:sldId id="301" r:id="rId5"/>
    <p:sldId id="300" r:id="rId6"/>
    <p:sldId id="303" r:id="rId7"/>
    <p:sldId id="304" r:id="rId8"/>
    <p:sldId id="305" r:id="rId9"/>
    <p:sldId id="306" r:id="rId10"/>
    <p:sldId id="308" r:id="rId11"/>
    <p:sldId id="311" r:id="rId12"/>
    <p:sldId id="346" r:id="rId13"/>
    <p:sldId id="342" r:id="rId14"/>
    <p:sldId id="313" r:id="rId15"/>
    <p:sldId id="317" r:id="rId16"/>
    <p:sldId id="340" r:id="rId17"/>
    <p:sldId id="319" r:id="rId18"/>
    <p:sldId id="320" r:id="rId19"/>
    <p:sldId id="322" r:id="rId20"/>
    <p:sldId id="321" r:id="rId21"/>
    <p:sldId id="323" r:id="rId22"/>
    <p:sldId id="324" r:id="rId23"/>
    <p:sldId id="343" r:id="rId24"/>
    <p:sldId id="328" r:id="rId25"/>
    <p:sldId id="329" r:id="rId26"/>
    <p:sldId id="330" r:id="rId27"/>
    <p:sldId id="344" r:id="rId28"/>
    <p:sldId id="331" r:id="rId29"/>
    <p:sldId id="332" r:id="rId30"/>
    <p:sldId id="341" r:id="rId31"/>
    <p:sldId id="333" r:id="rId32"/>
    <p:sldId id="335" r:id="rId33"/>
    <p:sldId id="336" r:id="rId34"/>
    <p:sldId id="337" r:id="rId35"/>
    <p:sldId id="339" r:id="rId3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3603" autoAdjust="0"/>
  </p:normalViewPr>
  <p:slideViewPr>
    <p:cSldViewPr snapToGrid="0">
      <p:cViewPr varScale="1">
        <p:scale>
          <a:sx n="75" d="100"/>
          <a:sy n="75" d="100"/>
        </p:scale>
        <p:origin x="23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BA7BE-423F-45DD-9922-73D79C730F7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B53B7-307D-4EBF-AD19-37FF267B6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6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TLS evolved from its predecessor SSL and is gradually replacing SSL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When SSL was standardized by IETF, it was renamed to TLS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SSL version 3.0 was deprecated and replaced by TLS in June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TLS is designed to run on top of TCP but can be implemented with other protocols such as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Applications invoke </a:t>
            </a:r>
            <a:r>
              <a:rPr lang="en-US" sz="900" i="1" dirty="0" err="1"/>
              <a:t>SSL_read</a:t>
            </a:r>
            <a:r>
              <a:rPr lang="en-US" sz="900" i="1" dirty="0"/>
              <a:t>() </a:t>
            </a:r>
            <a:r>
              <a:rPr lang="en-US" sz="900" dirty="0"/>
              <a:t>to read data over TLS which calls the system </a:t>
            </a:r>
            <a:r>
              <a:rPr lang="en-US" sz="900" i="1" dirty="0"/>
              <a:t>read()</a:t>
            </a:r>
            <a:r>
              <a:rPr lang="en-US" sz="900" dirty="0"/>
              <a:t> to read one or multiple records from the TCP stream</a:t>
            </a:r>
          </a:p>
          <a:p>
            <a:r>
              <a:rPr lang="en-US" sz="900" dirty="0"/>
              <a:t>After reading, the packet is decrypted, MAC is verified, data is decompressed (if needed) and then data is given to the application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sz="900" i="1" dirty="0"/>
              <a:t>When </a:t>
            </a:r>
            <a:r>
              <a:rPr lang="en-US" sz="900" i="1" dirty="0" err="1"/>
              <a:t>SSL_read</a:t>
            </a:r>
            <a:r>
              <a:rPr lang="en-US" sz="900" i="1" dirty="0"/>
              <a:t>() is called and TLS buffer is empty:</a:t>
            </a:r>
          </a:p>
          <a:p>
            <a:r>
              <a:rPr lang="en-US" sz="900" dirty="0"/>
              <a:t>one TLS record is retrieved from the TCP buffer and processed</a:t>
            </a:r>
          </a:p>
          <a:p>
            <a:r>
              <a:rPr lang="en-US" sz="900" dirty="0"/>
              <a:t>If the number of bytes is not enough to satisfy the request, another TLS record is retrieved.</a:t>
            </a:r>
          </a:p>
          <a:p>
            <a:r>
              <a:rPr lang="en-US" sz="900" dirty="0"/>
              <a:t>This will repeat until the request is satisfied or no more data is available</a:t>
            </a:r>
          </a:p>
          <a:p>
            <a:r>
              <a:rPr lang="en-US" sz="900" dirty="0"/>
              <a:t>If the total number of processed bytes exceeds the required number, leftover is stored in the TLS buffer for later read requests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i="1" dirty="0"/>
              <a:t>When </a:t>
            </a:r>
            <a:r>
              <a:rPr lang="en-US" sz="900" i="1" dirty="0" err="1"/>
              <a:t>SSL_read</a:t>
            </a:r>
            <a:r>
              <a:rPr lang="en-US" sz="900" i="1" dirty="0"/>
              <a:t>() is called and TLS buffer is not empty:</a:t>
            </a:r>
          </a:p>
          <a:p>
            <a:r>
              <a:rPr lang="en-US" sz="900" dirty="0"/>
              <a:t>TLS tries to get the requested amount of data from the TLS buffer</a:t>
            </a:r>
          </a:p>
          <a:p>
            <a:r>
              <a:rPr lang="en-US" sz="900" dirty="0"/>
              <a:t>If the buffer contains enough data, TLS returns the required amount to the application</a:t>
            </a:r>
          </a:p>
          <a:p>
            <a:r>
              <a:rPr lang="en-US" sz="900" dirty="0"/>
              <a:t>If the buffer does not contain enough data, TLS returns all the amount to the application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9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57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4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20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89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5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Exporting certificate from Firefox: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Click on the edit item on Firefox's menu bar, and in the drop down menu, click preferences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Select advanced icon, and select certificates. Click the “view certificates” button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Select authorities tab, and we can see the list of trusted certificates. Select the one we need and click export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76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17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0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first six lines are printed out from the </a:t>
            </a:r>
            <a:r>
              <a:rPr lang="en-US" i="1" baseline="0" dirty="0" err="1"/>
              <a:t>verify_callback</a:t>
            </a:r>
            <a:r>
              <a:rPr lang="en-US" i="1" baseline="0" dirty="0"/>
              <a:t>() </a:t>
            </a:r>
            <a:r>
              <a:rPr lang="en-US" baseline="0" dirty="0"/>
              <a:t>function. Every time a certificate is verified by TLS, the callback function is invoked.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total we see that, three verifications are conducted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08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Imagine if www.example.org was evil and returned a login page which looked exactly like Facebook’s login page.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25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Result: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Hostname verification and certificate verification are two different verification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Many developers think that certificate verification process automatically takes care of hostname checks, this is not true</a:t>
            </a:r>
          </a:p>
          <a:p>
            <a:pPr marL="17145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/>
              <a:t>SSL connection is still successful? This is because we did not abort the TLS connection in the callback function incase of a hostname mismatch</a:t>
            </a: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69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0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Typical TLS program runs on top of TCP, so before running TLS, a TCP connection needs to be established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Once the TCP is set up, the server program enters the waiting state via the accept() system call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By default, accept() will block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Once the three-way handshake is finished and connection is established, TCP will unblock accept()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25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construct a reply message and then use </a:t>
            </a:r>
            <a:r>
              <a:rPr lang="en-US" baseline="0" dirty="0" err="1"/>
              <a:t>SSL_write</a:t>
            </a:r>
            <a:r>
              <a:rPr lang="en-US" baseline="0" dirty="0"/>
              <a:t>() to send the message to the client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Explanation in further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0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Client programs, such as browsers, need to load a list of trusted CA certificated beforehand, or they will not be able to verify any certificate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the signing CA is on the list, the certificate can be directly verified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Pre master secret : The length of the number depends on the key exchange algorithm. Secret is encrypted with the servers public key and sent to the server.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Session keys: the </a:t>
            </a:r>
            <a:r>
              <a:rPr lang="en-US" baseline="0" dirty="0" err="1"/>
              <a:t>client_write</a:t>
            </a:r>
            <a:r>
              <a:rPr lang="en-US" baseline="0" dirty="0"/>
              <a:t> keys are used to secure the data from the client to the server which the </a:t>
            </a:r>
            <a:r>
              <a:rPr lang="en-US" baseline="0" dirty="0" err="1"/>
              <a:t>server_write</a:t>
            </a:r>
            <a:r>
              <a:rPr lang="en-US" baseline="0" dirty="0"/>
              <a:t> keys are used to secure data from the server to the client. The communication is bi-directional so both directions use separate keys.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figure assumes we are using AES_256_CBC_SHA so each key is 32 bytes 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In this section, we focus on the application record type, which is used to transfer application data between a client and a 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lvl="0"/>
            <a:r>
              <a:rPr lang="en-US" sz="1350" dirty="0"/>
              <a:t>Content Type: Indicates the type of protocol data carried by current record (handshake, alert, application, heartbeat or </a:t>
            </a:r>
            <a:r>
              <a:rPr lang="en-US" sz="1350" dirty="0" err="1"/>
              <a:t>ChangeCipherSpec</a:t>
            </a:r>
            <a:r>
              <a:rPr lang="en-US" sz="1350" dirty="0"/>
              <a:t>) </a:t>
            </a:r>
          </a:p>
          <a:p>
            <a:pPr lvl="0"/>
            <a:r>
              <a:rPr lang="en-US" sz="1350" dirty="0"/>
              <a:t>Version: This field identifies major and minor version of TLS being used</a:t>
            </a:r>
          </a:p>
          <a:p>
            <a:pPr lvl="0"/>
            <a:r>
              <a:rPr lang="en-US" sz="1350" dirty="0"/>
              <a:t>Length: The length of the payload field.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6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Applications invoke </a:t>
            </a:r>
            <a:r>
              <a:rPr lang="en-US" sz="900" i="1" dirty="0" err="1"/>
              <a:t>SSL_write</a:t>
            </a:r>
            <a:r>
              <a:rPr lang="en-US" sz="900" i="1" dirty="0"/>
              <a:t>() </a:t>
            </a:r>
            <a:r>
              <a:rPr lang="en-US" sz="900" dirty="0"/>
              <a:t>to send data over TLS.</a:t>
            </a:r>
          </a:p>
          <a:p>
            <a:r>
              <a:rPr lang="en-US" sz="900" dirty="0"/>
              <a:t>This API breaks data into blocks and generates MAC for each block before encrypting the block</a:t>
            </a:r>
          </a:p>
          <a:p>
            <a:r>
              <a:rPr lang="en-US" sz="900" dirty="0"/>
              <a:t>TLS puts the encrypted block into the payload field of the TLS record, and gives it to the transport layer for transmission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B53B7-307D-4EBF-AD19-37FF267B60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7FB-C31B-4B0B-ADC1-A604C2D346FF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5097-07E4-4B2B-B991-272DA9B8ED42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8421-753B-4410-B43C-A57FEFA49C26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C5FB-FDFB-4871-B1B7-CD04E418A40E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4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EAA3-715B-4833-AC2E-A9D09DC8ECF7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EEA8-A125-4C9D-9884-507F96AB0D54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FF9F-9B39-496B-B5B7-99DFD3B5EADA}" type="datetime1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9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03DB-1C67-4A92-8F35-8EA38F8F51C4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0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FD44-9025-4732-9888-D96CEDADD2D2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339-468C-4B2E-8097-878CD937DEF3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5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6A15-7AC1-4835-B6D6-48B6E8DF1932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88637-CA83-43BD-80E8-59DEE0F04296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6C27-1B0D-423D-A023-D546622B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400" y="993622"/>
            <a:ext cx="6781800" cy="1102519"/>
          </a:xfrm>
        </p:spPr>
        <p:txBody>
          <a:bodyPr>
            <a:noAutofit/>
          </a:bodyPr>
          <a:lstStyle/>
          <a:p>
            <a:r>
              <a:rPr lang="en-US" sz="4800" dirty="0"/>
              <a:t>Transport Layer Security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3D333-061B-464E-BCA8-F1C3A5661B81}"/>
              </a:ext>
            </a:extLst>
          </p:cNvPr>
          <p:cNvSpPr/>
          <p:nvPr/>
        </p:nvSpPr>
        <p:spPr>
          <a:xfrm>
            <a:off x="1524000" y="3714750"/>
            <a:ext cx="6560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From notes accompanying the book </a:t>
            </a:r>
            <a:r>
              <a:rPr lang="en-US" sz="16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Computer &amp; Internet Security: A Hands-on Approach</a:t>
            </a:r>
            <a:r>
              <a:rPr lang="en-US" sz="1600" i="1" dirty="0">
                <a:solidFill>
                  <a:srgbClr val="333333"/>
                </a:solidFill>
                <a:latin typeface="Times New Roman" panose="02020603050405020304" pitchFamily="18" charset="0"/>
              </a:rPr>
              <a:t>,</a:t>
            </a:r>
            <a:r>
              <a:rPr lang="en-US" sz="16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 2nd Edition</a:t>
            </a:r>
            <a:r>
              <a:rPr lang="en-US" sz="1600" dirty="0">
                <a:solidFill>
                  <a:srgbClr val="111111"/>
                </a:solidFill>
                <a:latin typeface="Times New Roman" panose="02020603050405020304" pitchFamily="18" charset="0"/>
              </a:rPr>
              <a:t>, by Wenliang Du</a:t>
            </a:r>
          </a:p>
        </p:txBody>
      </p:sp>
    </p:spTree>
    <p:extLst>
      <p:ext uri="{BB962C8B-B14F-4D97-AF65-F5344CB8AC3E}">
        <p14:creationId xmlns:p14="http://schemas.microsoft.com/office/powerpoint/2010/main" val="344085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7" y="20294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Data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526" y="1250302"/>
            <a:ext cx="7991669" cy="1474238"/>
          </a:xfrm>
        </p:spPr>
        <p:txBody>
          <a:bodyPr>
            <a:normAutofit/>
          </a:bodyPr>
          <a:lstStyle/>
          <a:p>
            <a:r>
              <a:rPr lang="en-US" sz="2000" dirty="0"/>
              <a:t>Once the handshake protocol is finished, client and server can start exchanging data.</a:t>
            </a:r>
          </a:p>
          <a:p>
            <a:r>
              <a:rPr lang="en-US" sz="2000" dirty="0"/>
              <a:t>Data is transferred using records.</a:t>
            </a:r>
          </a:p>
          <a:p>
            <a:r>
              <a:rPr lang="en-US" sz="2000" dirty="0"/>
              <a:t>Each record contains a header and a payload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6" y="2867611"/>
            <a:ext cx="8515954" cy="16721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86C27-F223-4FCB-968D-AD64AE02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65" y="94893"/>
            <a:ext cx="7627776" cy="688308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Sending Data with the TLS Record Protocol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65" y="1156995"/>
            <a:ext cx="2624236" cy="37151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50" i="1" dirty="0"/>
          </a:p>
          <a:p>
            <a:pPr marL="0" indent="0">
              <a:buNone/>
            </a:pPr>
            <a:endParaRPr lang="en-US" sz="1650" i="1" dirty="0"/>
          </a:p>
          <a:p>
            <a:pPr marL="0" indent="0">
              <a:buNone/>
            </a:pPr>
            <a:endParaRPr lang="en-US" sz="1500" i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3" y="815221"/>
            <a:ext cx="7264300" cy="40889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EAFD-855F-49C1-90EE-4B3A8E9E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11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86101" y="2609385"/>
            <a:ext cx="2801743" cy="557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53990" y="4438185"/>
            <a:ext cx="1103971" cy="602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65" y="94893"/>
            <a:ext cx="7627776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Receiving Data with the TLS Record Protocol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65" y="1156995"/>
            <a:ext cx="2624236" cy="37151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50" i="1" dirty="0"/>
          </a:p>
          <a:p>
            <a:pPr marL="0" indent="0">
              <a:buNone/>
            </a:pPr>
            <a:endParaRPr lang="en-US" sz="1650" i="1" dirty="0"/>
          </a:p>
          <a:p>
            <a:pPr marL="0" indent="0">
              <a:buNone/>
            </a:pPr>
            <a:endParaRPr lang="en-US" sz="1500" i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58" y="858645"/>
            <a:ext cx="6562033" cy="40135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2206E-CBC6-4BB2-B2C0-B9C0BFCE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2235995"/>
            <a:ext cx="7772400" cy="1102519"/>
          </a:xfrm>
        </p:spPr>
        <p:txBody>
          <a:bodyPr>
            <a:normAutofit/>
          </a:bodyPr>
          <a:lstStyle/>
          <a:p>
            <a:r>
              <a:rPr lang="en-US" sz="4000" dirty="0"/>
              <a:t>TLS Client Program</a:t>
            </a:r>
          </a:p>
        </p:txBody>
      </p:sp>
    </p:spTree>
    <p:extLst>
      <p:ext uri="{BB962C8B-B14F-4D97-AF65-F5344CB8AC3E}">
        <p14:creationId xmlns:p14="http://schemas.microsoft.com/office/powerpoint/2010/main" val="178908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2981960" cy="24320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Programming : Overall Picture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38512"/>
            <a:ext cx="4699000" cy="49025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B9E63-F471-47A3-988D-691678C1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9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Client Program: TLS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001000" cy="1295400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200" dirty="0"/>
              <a:t>TLS protocol is a </a:t>
            </a:r>
            <a:r>
              <a:rPr lang="en-US" sz="2200" u="sng" dirty="0"/>
              <a:t>stateful</a:t>
            </a:r>
            <a:r>
              <a:rPr lang="en-US" sz="2200" dirty="0"/>
              <a:t> protocol</a:t>
            </a:r>
          </a:p>
          <a:p>
            <a:pPr marL="228600" indent="-228600"/>
            <a:r>
              <a:rPr lang="en-US" sz="2200" dirty="0"/>
              <a:t>Create a context data structure </a:t>
            </a:r>
          </a:p>
          <a:p>
            <a:pPr marL="228600" indent="-228600"/>
            <a:r>
              <a:rPr lang="en-US" sz="2200" dirty="0"/>
              <a:t>Create a SSL structure to hold state information</a:t>
            </a:r>
          </a:p>
          <a:p>
            <a:pPr marL="0" indent="0">
              <a:buNone/>
            </a:pPr>
            <a:endParaRPr lang="en-US" sz="1650" i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2103120" y="3227070"/>
            <a:ext cx="272561" cy="3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647950"/>
            <a:ext cx="6248400" cy="18557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2728262"/>
            <a:ext cx="164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0070C0"/>
                </a:solidFill>
              </a:rPr>
              <a:t>SSL Context: holding SSL configuration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000" y="4038600"/>
            <a:ext cx="115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0070C0"/>
                </a:solidFill>
              </a:rPr>
              <a:t>Holding SSL states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2131841" y="4395470"/>
            <a:ext cx="272561" cy="3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31C63-300E-4EBE-A631-ABF20CC3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8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9050"/>
            <a:ext cx="6248400" cy="1855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2264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Client Program: TLS Initialization (cont’d)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648960" y="1606584"/>
            <a:ext cx="1107441" cy="531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2920" y="1209707"/>
            <a:ext cx="199136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Should verify server’s certificate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 flipV="1">
            <a:off x="5943601" y="2544939"/>
            <a:ext cx="812798" cy="193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7200" y="2132533"/>
            <a:ext cx="2082800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Folder containing trusted CA’ certificates, such as root CA’s certificates.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05649"/>
            <a:ext cx="6248400" cy="6805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07200" y="3770947"/>
            <a:ext cx="20828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Check whether the certificate’s subject field matches with hostname.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6209665" y="4455458"/>
            <a:ext cx="5467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74F320-6285-41C5-8E14-2FCA8FA9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45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60020"/>
            <a:ext cx="7696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TLS Client Program: Set Up a TCP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40" y="1681321"/>
            <a:ext cx="2138680" cy="20270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TLS is primarily built on top of TCP.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200" dirty="0"/>
              <a:t>This part is standard.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88" y="1017270"/>
            <a:ext cx="6052300" cy="39536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76342-F01A-44A4-9C6B-6D7A7992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8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179814"/>
            <a:ext cx="766572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TLS Client Program: Initiate TLS Handshake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45" y="2071326"/>
            <a:ext cx="4988869" cy="1200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0401" y="1699972"/>
            <a:ext cx="183896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Establish the SSL session on top of an established TCP connection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2560863" y="2693765"/>
            <a:ext cx="233679" cy="2288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31702" y="3705617"/>
            <a:ext cx="398725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Initiate the TLS Handshake protocol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4651011" y="3271520"/>
            <a:ext cx="0" cy="3458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650E0-F91B-46A5-822F-27F54F0D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5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139700"/>
            <a:ext cx="707644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Client Program: Send/Receive Data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10" y="2184575"/>
            <a:ext cx="6228144" cy="2585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" y="2949448"/>
            <a:ext cx="117855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Send data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1758984" y="3134114"/>
            <a:ext cx="4511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39" y="3721608"/>
            <a:ext cx="117855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Send 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1758984" y="3977394"/>
            <a:ext cx="979461" cy="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39" y="1206042"/>
            <a:ext cx="8332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dirty="0"/>
              <a:t>We construct a simple HTTP GET request, and print out the reply from the web server.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CFF07-2C19-4960-B644-1F9AC32B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42" y="173620"/>
            <a:ext cx="6172200" cy="57822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Overview of TLS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14" y="751840"/>
            <a:ext cx="7875866" cy="4289268"/>
          </a:xfrm>
        </p:spPr>
        <p:txBody>
          <a:bodyPr>
            <a:normAutofit fontScale="92500" lnSpcReduction="10000"/>
          </a:bodyPr>
          <a:lstStyle/>
          <a:p>
            <a:pPr marL="339328"/>
            <a:r>
              <a:rPr lang="en-US" sz="2100" dirty="0"/>
              <a:t>Transport Layer Security (TLS) is a protocol that provides a secure channel between two communicating applications. The secure channel has 3 properties</a:t>
            </a:r>
            <a:r>
              <a:rPr lang="en-US" sz="2100" dirty="0" smtClean="0"/>
              <a:t>:</a:t>
            </a:r>
          </a:p>
          <a:p>
            <a:pPr marL="639366" lvl="1"/>
            <a:r>
              <a:rPr lang="en-US" sz="1700" dirty="0">
                <a:solidFill>
                  <a:srgbClr val="0070C0"/>
                </a:solidFill>
              </a:rPr>
              <a:t>Confidentiality</a:t>
            </a:r>
            <a:r>
              <a:rPr lang="en-US" sz="1700" dirty="0"/>
              <a:t>: Nobody other than the two ends of the channel can see the actual content of the data transmitted.</a:t>
            </a:r>
          </a:p>
          <a:p>
            <a:pPr marL="639366" lvl="1"/>
            <a:r>
              <a:rPr lang="en-US" sz="1700" dirty="0">
                <a:solidFill>
                  <a:srgbClr val="0070C0"/>
                </a:solidFill>
              </a:rPr>
              <a:t>Integrity</a:t>
            </a:r>
            <a:r>
              <a:rPr lang="en-US" sz="1700" dirty="0"/>
              <a:t>: Channel can detect any changes made to the data during transmission</a:t>
            </a:r>
          </a:p>
          <a:p>
            <a:pPr marL="639366" lvl="1"/>
            <a:r>
              <a:rPr lang="en-US" sz="1700" dirty="0">
                <a:solidFill>
                  <a:srgbClr val="0070C0"/>
                </a:solidFill>
              </a:rPr>
              <a:t>Authentication</a:t>
            </a:r>
            <a:r>
              <a:rPr lang="en-US" sz="1700" dirty="0"/>
              <a:t>: At least one end of the channel needs to be authenticated, so the other end knows who it is talking to</a:t>
            </a:r>
            <a:r>
              <a:rPr lang="en-US" sz="1700" dirty="0" smtClean="0"/>
              <a:t>.</a:t>
            </a:r>
          </a:p>
          <a:p>
            <a:pPr marL="425053" lvl="1" indent="0">
              <a:buNone/>
            </a:pPr>
            <a:endParaRPr lang="en-US" sz="800" dirty="0"/>
          </a:p>
          <a:p>
            <a:pPr marL="339328"/>
            <a:r>
              <a:rPr lang="en-US" sz="2100" dirty="0" smtClean="0"/>
              <a:t>Questions to be answered:</a:t>
            </a:r>
          </a:p>
          <a:p>
            <a:pPr marL="425053" lvl="1" indent="0">
              <a:buNone/>
            </a:pPr>
            <a:r>
              <a:rPr lang="en-US" sz="1700" dirty="0" smtClean="0"/>
              <a:t>Q1. </a:t>
            </a:r>
            <a:r>
              <a:rPr lang="en-US" sz="1700" u="sng" dirty="0" smtClean="0"/>
              <a:t>How</a:t>
            </a:r>
            <a:r>
              <a:rPr lang="en-US" sz="1700" dirty="0" smtClean="0"/>
              <a:t> are </a:t>
            </a:r>
            <a:r>
              <a:rPr lang="en-US" sz="1700" b="1" dirty="0" smtClean="0"/>
              <a:t>certificates</a:t>
            </a:r>
            <a:r>
              <a:rPr lang="en-US" sz="1700" dirty="0" smtClean="0"/>
              <a:t> used in TLS? For what </a:t>
            </a:r>
            <a:r>
              <a:rPr lang="en-US" sz="1700" u="sng" dirty="0" smtClean="0"/>
              <a:t>purpose(s)</a:t>
            </a:r>
            <a:r>
              <a:rPr lang="en-US" sz="1700" dirty="0" smtClean="0"/>
              <a:t>?</a:t>
            </a:r>
          </a:p>
          <a:p>
            <a:pPr marL="425053" lvl="1" indent="0">
              <a:buNone/>
            </a:pPr>
            <a:r>
              <a:rPr lang="en-US" sz="1700" dirty="0" smtClean="0"/>
              <a:t>Q2. </a:t>
            </a:r>
            <a:r>
              <a:rPr lang="en-US" sz="1700" u="sng" dirty="0" smtClean="0"/>
              <a:t>How</a:t>
            </a:r>
            <a:r>
              <a:rPr lang="en-US" sz="1700" dirty="0" smtClean="0"/>
              <a:t> are each of the security properties (listed above) provided in TLS?</a:t>
            </a:r>
          </a:p>
          <a:p>
            <a:pPr marL="425053" lvl="1" indent="0">
              <a:buNone/>
            </a:pPr>
            <a:r>
              <a:rPr lang="en-US" sz="1700" dirty="0" smtClean="0"/>
              <a:t>Q3. </a:t>
            </a:r>
            <a:r>
              <a:rPr lang="en-US" sz="1700" u="sng" dirty="0" smtClean="0"/>
              <a:t>When</a:t>
            </a:r>
            <a:r>
              <a:rPr lang="en-US" sz="1700" dirty="0" smtClean="0"/>
              <a:t> is a </a:t>
            </a:r>
            <a:r>
              <a:rPr lang="en-US" sz="1700" i="1" dirty="0" smtClean="0"/>
              <a:t>session key</a:t>
            </a:r>
            <a:r>
              <a:rPr lang="en-US" sz="1700" dirty="0" smtClean="0"/>
              <a:t> generated in the TLS?</a:t>
            </a:r>
          </a:p>
          <a:p>
            <a:pPr marL="425053" lvl="1" indent="0">
              <a:buNone/>
            </a:pPr>
            <a:r>
              <a:rPr lang="en-US" sz="1700" dirty="0" smtClean="0"/>
              <a:t>Q4. </a:t>
            </a:r>
            <a:r>
              <a:rPr lang="en-US" sz="1700" u="sng" dirty="0" smtClean="0"/>
              <a:t>How</a:t>
            </a:r>
            <a:r>
              <a:rPr lang="en-US" sz="1700" dirty="0" smtClean="0"/>
              <a:t> are session keys used in TLS?</a:t>
            </a:r>
          </a:p>
          <a:p>
            <a:pPr marL="425053" lvl="1" indent="0">
              <a:buNone/>
            </a:pPr>
            <a:r>
              <a:rPr lang="en-US" sz="1700" dirty="0" smtClean="0"/>
              <a:t>Q5. </a:t>
            </a:r>
            <a:r>
              <a:rPr lang="en-US" sz="1700" u="sng" dirty="0" smtClean="0"/>
              <a:t>How</a:t>
            </a:r>
            <a:r>
              <a:rPr lang="en-US" sz="1700" dirty="0" smtClean="0"/>
              <a:t> would a TLS client authenticate a TLS server?</a:t>
            </a:r>
          </a:p>
          <a:p>
            <a:pPr marL="425053" lvl="1" indent="0">
              <a:buNone/>
            </a:pPr>
            <a:r>
              <a:rPr lang="en-US" sz="1700" dirty="0" smtClean="0"/>
              <a:t>…</a:t>
            </a:r>
            <a:endParaRPr lang="en-US" sz="1500" dirty="0"/>
          </a:p>
          <a:p>
            <a:pPr marL="255984" indent="0" algn="just">
              <a:buNone/>
            </a:pP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23F73-2EEE-4C8F-B841-9900EFBD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14300"/>
            <a:ext cx="818896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TLS Client Program: Set Up Certificate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971550"/>
            <a:ext cx="8188960" cy="3406140"/>
          </a:xfrm>
        </p:spPr>
        <p:txBody>
          <a:bodyPr>
            <a:normAutofit/>
          </a:bodyPr>
          <a:lstStyle/>
          <a:p>
            <a:r>
              <a:rPr lang="en-US" sz="2200" dirty="0"/>
              <a:t>We need to gather some trusted CA certificates and store them in the “./cert” folder:</a:t>
            </a:r>
          </a:p>
          <a:p>
            <a:r>
              <a:rPr lang="en-US" sz="2200" dirty="0"/>
              <a:t>Let’s see what certificates are need for verifying </a:t>
            </a:r>
            <a:r>
              <a:rPr lang="en-US" sz="2200" dirty="0" err="1"/>
              <a:t>google.com’s</a:t>
            </a:r>
            <a:r>
              <a:rPr lang="en-US" sz="2200" dirty="0"/>
              <a:t> certificate:</a:t>
            </a:r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  <a:p>
            <a:pPr marL="0" indent="0">
              <a:buNone/>
            </a:pPr>
            <a:endParaRPr lang="en-US" sz="1650" dirty="0"/>
          </a:p>
        </p:txBody>
      </p:sp>
      <p:grpSp>
        <p:nvGrpSpPr>
          <p:cNvPr id="8" name="Group 7"/>
          <p:cNvGrpSpPr/>
          <p:nvPr/>
        </p:nvGrpSpPr>
        <p:grpSpPr>
          <a:xfrm>
            <a:off x="826134" y="2499280"/>
            <a:ext cx="5469892" cy="2025095"/>
            <a:chOff x="3007359" y="2373436"/>
            <a:chExt cx="5302618" cy="1893650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59" y="2373436"/>
              <a:ext cx="5302617" cy="1538164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59" y="3911600"/>
              <a:ext cx="5302618" cy="35548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737986" y="2527896"/>
            <a:ext cx="2009774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We need to have this certificate, or we will not be able to verify Google’s certificate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946458" y="3533775"/>
            <a:ext cx="791528" cy="800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37986" y="3795685"/>
            <a:ext cx="2009774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We can export Equifax’s certificate from a browser, and save it in ./cert.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6101437" y="4633411"/>
            <a:ext cx="481569" cy="121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113DB-2C3E-4B3F-A3C9-E5DB4017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8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28588"/>
            <a:ext cx="8153399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Client Program: Set Up Certificate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2026272"/>
            <a:ext cx="3343275" cy="2428876"/>
          </a:xfrm>
        </p:spPr>
        <p:txBody>
          <a:bodyPr>
            <a:noAutofit/>
          </a:bodyPr>
          <a:lstStyle/>
          <a:p>
            <a:r>
              <a:rPr lang="en-US" sz="2000" dirty="0"/>
              <a:t>When TLS tries to verify a certificate, it generates a hash from the issuer’s identity information.</a:t>
            </a:r>
          </a:p>
          <a:p>
            <a:r>
              <a:rPr lang="en-US" sz="2000" dirty="0"/>
              <a:t>The hash value is used as part of the filename to find the issuer’s certificate.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61043"/>
            <a:ext cx="4907582" cy="24941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6300311" y="1738103"/>
            <a:ext cx="243364" cy="209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22007" y="1085908"/>
            <a:ext cx="2619375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Generate the hash using the subject field of the certificate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5B91B-7030-49E0-BEC2-E91506B0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15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61924"/>
            <a:ext cx="782955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Client Program: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14426"/>
            <a:ext cx="8397240" cy="3343274"/>
          </a:xfrm>
        </p:spPr>
        <p:txBody>
          <a:bodyPr>
            <a:normAutofit/>
          </a:bodyPr>
          <a:lstStyle/>
          <a:p>
            <a:r>
              <a:rPr lang="en-US" sz="2200" dirty="0"/>
              <a:t>If everything is set up correctly, we should be able to see an HTML page from the web server.</a:t>
            </a:r>
          </a:p>
          <a:p>
            <a:r>
              <a:rPr lang="en-US" sz="2200" dirty="0"/>
              <a:t>However, if we did not setup the certificates properly, we are likely to see this error: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Many reason can trigger this error such as an expired certificate, corrupted certificate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E4341-B9D6-4BA6-95FF-E62E12E5A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7" t="62000" r="13333" b="31334"/>
          <a:stretch/>
        </p:blipFill>
        <p:spPr>
          <a:xfrm>
            <a:off x="714375" y="2800350"/>
            <a:ext cx="8092440" cy="5619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40948-B281-4F0B-A243-170206AE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97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1978820"/>
            <a:ext cx="7772400" cy="1102519"/>
          </a:xfrm>
        </p:spPr>
        <p:txBody>
          <a:bodyPr/>
          <a:lstStyle/>
          <a:p>
            <a:r>
              <a:rPr lang="en-US" dirty="0"/>
              <a:t>Use Our Client Program to Conduct  an MITM Experiment</a:t>
            </a:r>
          </a:p>
        </p:txBody>
      </p:sp>
    </p:spTree>
    <p:extLst>
      <p:ext uri="{BB962C8B-B14F-4D97-AF65-F5344CB8AC3E}">
        <p14:creationId xmlns:p14="http://schemas.microsoft.com/office/powerpoint/2010/main" val="427811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2875"/>
            <a:ext cx="76962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Experiment: Verifying Server’s Hostname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93793"/>
            <a:ext cx="8129587" cy="3524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We design an experiment to show how important it is to verify server’s hostname. We slightly modify our client program, so we can print out more information during runtime.</a:t>
            </a:r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sz="165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5" y="2236360"/>
            <a:ext cx="6406845" cy="2135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7080" y="2007760"/>
            <a:ext cx="288131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We add a callback function here. It will be triggered every time a certificate is verified.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582272" y="2650934"/>
            <a:ext cx="243364" cy="209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3321D-2B55-4CEE-8E31-97F798B2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71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3335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Experiment Callback Function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257489"/>
            <a:ext cx="5922685" cy="3046155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6151080" y="2935932"/>
            <a:ext cx="178905" cy="983974"/>
          </a:xfrm>
          <a:prstGeom prst="rightBrace">
            <a:avLst>
              <a:gd name="adj1" fmla="val 5316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50197" y="3101824"/>
            <a:ext cx="187294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Print out the verification result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6449206" y="3427919"/>
            <a:ext cx="2445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50197" y="1817276"/>
            <a:ext cx="187294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Get and print out the certificate’s subject information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6223925" y="2016058"/>
            <a:ext cx="170417" cy="536137"/>
          </a:xfrm>
          <a:prstGeom prst="rightBrace">
            <a:avLst>
              <a:gd name="adj1" fmla="val 5316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6449206" y="2284125"/>
            <a:ext cx="24458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BEF10-235D-46FE-819B-904E8A9E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7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9" y="979025"/>
            <a:ext cx="8191140" cy="4107325"/>
          </a:xfrm>
        </p:spPr>
        <p:txBody>
          <a:bodyPr>
            <a:normAutofit/>
          </a:bodyPr>
          <a:lstStyle/>
          <a:p>
            <a:r>
              <a:rPr lang="en-US" sz="2200" dirty="0"/>
              <a:t>We simulate a DNS Cache poisoning attack. So, every time users want to visit www.facebook.com, they will go to www.example.org</a:t>
            </a:r>
          </a:p>
          <a:p>
            <a:r>
              <a:rPr lang="en-US" sz="2200" dirty="0"/>
              <a:t>Instead of launching a real DNS attack, we manually add an entry to the /etc/hosts file: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First we try to visit Facebook using our modified client program. But, </a:t>
            </a:r>
            <a:r>
              <a:rPr lang="en-US" sz="2200" dirty="0">
                <a:solidFill>
                  <a:srgbClr val="C00000"/>
                </a:solidFill>
              </a:rPr>
              <a:t>we comment out the lines that conduct hostname check</a:t>
            </a:r>
            <a:r>
              <a:rPr lang="en-US" sz="2200" dirty="0"/>
              <a:t>.</a:t>
            </a:r>
          </a:p>
          <a:p>
            <a:endParaRPr lang="en-US" sz="165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149" y="121775"/>
            <a:ext cx="7936495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Experiment: Man-In-The-Middle Attack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2562745"/>
            <a:ext cx="4428827" cy="3507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3112" y="2183499"/>
            <a:ext cx="327563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www.example.org’s IP address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3148018" y="2352776"/>
            <a:ext cx="243364" cy="209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6" y="4239182"/>
            <a:ext cx="3932535" cy="2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5810" y="4102533"/>
            <a:ext cx="327563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Due to the “attack”, we will actually visit www.example.org.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9A943D-2D61-41FE-9EDA-D460506C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Experiment: Man-In-The-Middle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0684" y="1200151"/>
            <a:ext cx="6256116" cy="431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Running result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4" y="1755403"/>
            <a:ext cx="6256116" cy="204708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4998" y="1755403"/>
            <a:ext cx="2093088" cy="258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All certificate verifications are successful.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MITM attack is successful.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D3CC-3C16-4604-9BF8-9D4C88A3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05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94" y="117194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Running a Real Client (Browser)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26" y="1318721"/>
            <a:ext cx="7247771" cy="3091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1008" y="3194613"/>
            <a:ext cx="1747777" cy="335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1008" y="3874555"/>
            <a:ext cx="6498755" cy="4398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023" y="3365337"/>
            <a:ext cx="115750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0070C0"/>
                </a:solidFill>
              </a:rPr>
              <a:t>Hostname match failed</a:t>
            </a:r>
          </a:p>
        </p:txBody>
      </p:sp>
      <p:sp>
        <p:nvSpPr>
          <p:cNvPr id="9" name="Left Brace 8"/>
          <p:cNvSpPr/>
          <p:nvPr/>
        </p:nvSpPr>
        <p:spPr>
          <a:xfrm>
            <a:off x="1296365" y="3368232"/>
            <a:ext cx="115746" cy="825209"/>
          </a:xfrm>
          <a:prstGeom prst="leftBrace">
            <a:avLst>
              <a:gd name="adj1" fmla="val 458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726B5-75E4-4522-B035-699A7E91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84" y="37409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Verifying Server’s Hostname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21" y="962723"/>
            <a:ext cx="7284816" cy="553561"/>
          </a:xfrm>
        </p:spPr>
        <p:txBody>
          <a:bodyPr>
            <a:normAutofit/>
          </a:bodyPr>
          <a:lstStyle/>
          <a:p>
            <a:r>
              <a:rPr lang="en-US" sz="2200" dirty="0"/>
              <a:t>Let us add the hostname check back to our own code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609273"/>
            <a:ext cx="7651471" cy="41857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2012202"/>
            <a:ext cx="7651470" cy="24281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21661" y="2120832"/>
            <a:ext cx="164360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Now we can detect the mismatch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833641" y="2431345"/>
            <a:ext cx="940443" cy="104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13996" y="4533300"/>
            <a:ext cx="6655442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We should abort the program, instead of continuing with the SSL connection.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 flipV="1">
            <a:off x="6921661" y="4155312"/>
            <a:ext cx="358815" cy="377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FB5CF-A4CE-4E33-A448-4356C99C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TLS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85190" cy="3394472"/>
          </a:xfrm>
        </p:spPr>
        <p:txBody>
          <a:bodyPr/>
          <a:lstStyle/>
          <a:p>
            <a:pPr marL="425053" indent="-342900"/>
            <a:r>
              <a:rPr lang="en-US" sz="2000" dirty="0"/>
              <a:t>TLS sits between the Transport and Application layer</a:t>
            </a:r>
          </a:p>
          <a:p>
            <a:pPr marL="725091" lvl="1" indent="-342900"/>
            <a:r>
              <a:rPr lang="en-US" sz="1800" dirty="0"/>
              <a:t>Unprotected data is given to TLS by Application layer</a:t>
            </a:r>
          </a:p>
          <a:p>
            <a:pPr marL="725091" lvl="1" indent="-342900"/>
            <a:r>
              <a:rPr lang="en-US" sz="1800" dirty="0"/>
              <a:t>TLS handles encryption, decryption and integrity checks</a:t>
            </a:r>
          </a:p>
          <a:p>
            <a:pPr marL="725091" lvl="1" indent="-342900"/>
            <a:r>
              <a:rPr lang="en-US" sz="1800" dirty="0"/>
              <a:t>TLS gives protected data to Transport layer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99" y="1200151"/>
            <a:ext cx="3359478" cy="33944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D10FA-157F-4B7B-A2C8-2D8F00AE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93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27" y="694481"/>
            <a:ext cx="7772400" cy="3345083"/>
          </a:xfrm>
        </p:spPr>
        <p:txBody>
          <a:bodyPr>
            <a:normAutofit/>
          </a:bodyPr>
          <a:lstStyle/>
          <a:p>
            <a:r>
              <a:rPr lang="en-US" sz="4800" dirty="0"/>
              <a:t>TLS Server Program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Create a simple HTTPS server</a:t>
            </a:r>
          </a:p>
        </p:txBody>
      </p:sp>
    </p:spTree>
    <p:extLst>
      <p:ext uri="{BB962C8B-B14F-4D97-AF65-F5344CB8AC3E}">
        <p14:creationId xmlns:p14="http://schemas.microsoft.com/office/powerpoint/2010/main" val="1984822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4" y="1361270"/>
            <a:ext cx="5743936" cy="3106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14" y="163492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Server Program: Setup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4409956" y="1553226"/>
            <a:ext cx="700980" cy="448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2394" y="2787283"/>
            <a:ext cx="181072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Server’s certificate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2393" y="3366193"/>
            <a:ext cx="1810725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Server’s private key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0936" y="1106676"/>
            <a:ext cx="181072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Will not verify the client’s certificate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453608" y="2956560"/>
            <a:ext cx="1087400" cy="8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>
            <a:off x="5690310" y="3535470"/>
            <a:ext cx="8506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3371E-6D52-4FF0-B2B5-8EB07771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81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18" y="85725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Server Program: TCP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21" y="1109301"/>
            <a:ext cx="2040038" cy="3040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program creates a TCP socket, binds it to a TCP port (4433) and marks the socket as a passive socket. This is quite standard.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80" y="1109301"/>
            <a:ext cx="6005080" cy="30406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86D45-1B28-4CB8-8F74-8A3741DC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57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41" y="82469"/>
            <a:ext cx="8058873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Server: Handshake &amp; Data Communication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12" y="1134320"/>
            <a:ext cx="6195597" cy="36274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>
            <a:off x="2244701" y="2650602"/>
            <a:ext cx="654433" cy="1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541" y="1831201"/>
            <a:ext cx="163203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0070C0"/>
                </a:solidFill>
              </a:rPr>
              <a:t>Conduct TLS handshake with the client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541" y="3031052"/>
            <a:ext cx="1632030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0070C0"/>
                </a:solidFill>
              </a:rPr>
              <a:t>We can now use this established SSL session to conduct data communication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V="1">
            <a:off x="2244701" y="3439610"/>
            <a:ext cx="611351" cy="5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D88A84-BD18-4AC1-91CF-E4DCF582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8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49" y="140343"/>
            <a:ext cx="7737135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TLS Server Program: Data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04" y="1184959"/>
            <a:ext cx="8042386" cy="956357"/>
          </a:xfrm>
        </p:spPr>
        <p:txBody>
          <a:bodyPr>
            <a:normAutofit/>
          </a:bodyPr>
          <a:lstStyle/>
          <a:p>
            <a:r>
              <a:rPr lang="en-US" sz="2200" dirty="0"/>
              <a:t>Logic for sending/receiving data is the same as the client program.</a:t>
            </a:r>
          </a:p>
          <a:p>
            <a:r>
              <a:rPr lang="en-US" sz="2200" dirty="0"/>
              <a:t>We simply send an HTTP reply message back to the client.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42" y="2141316"/>
            <a:ext cx="5297147" cy="258115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2E6E4-BDE5-4EE0-B11D-19520DEA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5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TLS Protocol</a:t>
            </a:r>
          </a:p>
          <a:p>
            <a:r>
              <a:rPr lang="en-US" dirty="0"/>
              <a:t>Write a simple TLS client program</a:t>
            </a:r>
          </a:p>
          <a:p>
            <a:r>
              <a:rPr lang="en-US" dirty="0"/>
              <a:t>Use the client program to understand how MITM attacks are defeated</a:t>
            </a:r>
          </a:p>
          <a:p>
            <a:r>
              <a:rPr lang="en-US" dirty="0"/>
              <a:t>Write a simple TLS server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5FFDE-6658-428A-BF98-EFFD5F5F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3" y="130629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Handshake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4" y="1175657"/>
            <a:ext cx="7690757" cy="3380014"/>
          </a:xfrm>
        </p:spPr>
        <p:txBody>
          <a:bodyPr>
            <a:normAutofit/>
          </a:bodyPr>
          <a:lstStyle/>
          <a:p>
            <a:pPr marL="128588" indent="-128588"/>
            <a:r>
              <a:rPr lang="en-US" sz="2000" dirty="0"/>
              <a:t>Before a client and server can communicate securely, several things need to be set up first: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Encryption algorithm and key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MAC algorithm </a:t>
            </a:r>
          </a:p>
          <a:p>
            <a:pPr marL="471488" lvl="1" indent="-128588">
              <a:buFont typeface="Arial" panose="020B0604020202020204" pitchFamily="34" charset="0"/>
              <a:buChar char="•"/>
            </a:pPr>
            <a:r>
              <a:rPr lang="en-US" sz="1600" dirty="0"/>
              <a:t>Algorithm for key exchange</a:t>
            </a:r>
          </a:p>
          <a:p>
            <a:pPr marL="128588" indent="-128588"/>
            <a:endParaRPr lang="en-US" sz="1800" dirty="0"/>
          </a:p>
          <a:p>
            <a:pPr marL="128588" indent="-128588"/>
            <a:r>
              <a:rPr lang="en-US" sz="2000" dirty="0"/>
              <a:t>These cryptographic parameters need to be agreed upon by the client and server</a:t>
            </a:r>
          </a:p>
          <a:p>
            <a:pPr marL="128588" indent="-128588"/>
            <a:endParaRPr lang="en-US" sz="2000" dirty="0"/>
          </a:p>
          <a:p>
            <a:pPr marL="128588" indent="-128588"/>
            <a:r>
              <a:rPr lang="en-US" sz="2000" dirty="0"/>
              <a:t>This is the primary purpose of the handshake </a:t>
            </a:r>
            <a:r>
              <a:rPr lang="en-US" sz="2000" dirty="0" smtClean="0"/>
              <a:t>protocol. </a:t>
            </a:r>
            <a:r>
              <a:rPr lang="en-US" sz="2000" dirty="0" smtClean="0">
                <a:solidFill>
                  <a:srgbClr val="FF0000"/>
                </a:solidFill>
              </a:rPr>
              <a:t>Q: Agreed?</a:t>
            </a:r>
            <a:endParaRPr lang="en-US" sz="2000" dirty="0">
              <a:solidFill>
                <a:srgbClr val="FF0000"/>
              </a:solidFill>
            </a:endParaRPr>
          </a:p>
          <a:p>
            <a:pPr marL="511969" indent="-255985" algn="just"/>
            <a:endParaRPr lang="en-US" sz="1500" dirty="0"/>
          </a:p>
          <a:p>
            <a:pPr marL="255984" indent="0" algn="just">
              <a:buNone/>
            </a:pP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5FC52-9FFB-4192-9525-6DC7F18B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0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36" y="187779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TLS Handshake Protocol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C5ACF-6A3B-4BA2-B893-F9CFE2D9D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30001" r="22500" b="7333"/>
          <a:stretch/>
        </p:blipFill>
        <p:spPr>
          <a:xfrm>
            <a:off x="325555" y="1145304"/>
            <a:ext cx="5311303" cy="3241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B5316-35F7-4E9A-8666-BFFB551F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87612" y="616404"/>
            <a:ext cx="27754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Two-phased approach:</a:t>
            </a:r>
          </a:p>
          <a:p>
            <a:pPr marL="457200" indent="-457200">
              <a:buAutoNum type="arabicPeriod"/>
            </a:pPr>
            <a:r>
              <a:rPr lang="en-US" sz="2000" u="sng" dirty="0" smtClean="0"/>
              <a:t>Handshaking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2000" dirty="0" smtClean="0"/>
              <a:t>Authentication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sz="2000" dirty="0" smtClean="0"/>
              <a:t>Key exchange</a:t>
            </a:r>
          </a:p>
          <a:p>
            <a:pPr lvl="1"/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u="sng" dirty="0" smtClean="0"/>
              <a:t>Secure session </a:t>
            </a:r>
            <a:r>
              <a:rPr lang="en-US" sz="2000" dirty="0" smtClean="0"/>
              <a:t>based on the session key (confidentiality, data integrity, origin integrity, anti-replay)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701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62" y="89807"/>
            <a:ext cx="7478487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Network Traffics During TLS Handshake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63" y="947058"/>
            <a:ext cx="7796893" cy="131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Since TLS runs </a:t>
            </a:r>
            <a:r>
              <a:rPr lang="en-US" sz="2000" dirty="0" smtClean="0"/>
              <a:t>on top </a:t>
            </a:r>
            <a:r>
              <a:rPr lang="en-US" sz="2000" dirty="0"/>
              <a:t>of TCP,  a TCP connection needs to be established before the handshake protocol. This is how the packet exchange looks between a client and </a:t>
            </a:r>
            <a:r>
              <a:rPr lang="en-US" sz="2000" dirty="0" smtClean="0"/>
              <a:t>a server </a:t>
            </a:r>
            <a:r>
              <a:rPr lang="en-US" sz="2000" dirty="0"/>
              <a:t>during a TLS handshake protocol captured using Wireshark:</a:t>
            </a:r>
          </a:p>
          <a:p>
            <a:pPr marL="0" indent="0">
              <a:buNone/>
            </a:pPr>
            <a:endParaRPr lang="en-US" sz="165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7" y="2562189"/>
            <a:ext cx="7872385" cy="18161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7181F-4BB9-4FC6-9AC9-E9FB37A7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8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30" y="163286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Certificate Verification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9" y="1313282"/>
            <a:ext cx="7709417" cy="2824843"/>
          </a:xfrm>
        </p:spPr>
        <p:txBody>
          <a:bodyPr>
            <a:noAutofit/>
          </a:bodyPr>
          <a:lstStyle/>
          <a:p>
            <a:r>
              <a:rPr lang="en-US" sz="2200" dirty="0"/>
              <a:t>The client first does a validation check of the certificate </a:t>
            </a:r>
          </a:p>
          <a:p>
            <a:pPr lvl="1"/>
            <a:r>
              <a:rPr lang="en-US" sz="1900" dirty="0"/>
              <a:t>Check expiration date, signature validity, etc.</a:t>
            </a:r>
          </a:p>
          <a:p>
            <a:pPr lvl="1"/>
            <a:r>
              <a:rPr lang="en-US" sz="1900" dirty="0"/>
              <a:t>Hostname and certificate’s common name </a:t>
            </a:r>
            <a:r>
              <a:rPr lang="en-US" sz="1900" dirty="0" smtClean="0"/>
              <a:t>match</a:t>
            </a:r>
          </a:p>
          <a:p>
            <a:pPr marL="342900" lvl="1" indent="0">
              <a:buNone/>
            </a:pPr>
            <a:endParaRPr lang="en-US" sz="1900" dirty="0"/>
          </a:p>
          <a:p>
            <a:r>
              <a:rPr lang="en-US" sz="2200" dirty="0" smtClean="0">
                <a:solidFill>
                  <a:srgbClr val="FF0000"/>
                </a:solidFill>
              </a:rPr>
              <a:t>Prerequisites? </a:t>
            </a:r>
            <a:r>
              <a:rPr lang="en-US" sz="2200" dirty="0" smtClean="0"/>
              <a:t>The </a:t>
            </a:r>
            <a:r>
              <a:rPr lang="en-US" sz="2200" dirty="0"/>
              <a:t>client needs to have the singing CA’s public-key certificate.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1842B-63CB-4849-99F5-B0031BFB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4" y="204107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Key Generation and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63" y="1420584"/>
            <a:ext cx="7828783" cy="3375351"/>
          </a:xfrm>
        </p:spPr>
        <p:txBody>
          <a:bodyPr>
            <a:normAutofit/>
          </a:bodyPr>
          <a:lstStyle/>
          <a:p>
            <a:r>
              <a:rPr lang="en-US" sz="2000" dirty="0"/>
              <a:t>Although public-key algorithms can be used to encrypt data, it is much more expensive than secret-key algorithms. </a:t>
            </a:r>
          </a:p>
          <a:p>
            <a:pPr lvl="1"/>
            <a:r>
              <a:rPr lang="en-US" sz="1700" dirty="0"/>
              <a:t>TLS uses </a:t>
            </a:r>
            <a:r>
              <a:rPr lang="en-US" sz="1700" b="1" dirty="0"/>
              <a:t>PKI</a:t>
            </a:r>
            <a:r>
              <a:rPr lang="en-US" sz="1700" dirty="0"/>
              <a:t> for </a:t>
            </a:r>
            <a:r>
              <a:rPr lang="en-US" sz="1700" u="sng" dirty="0"/>
              <a:t>key exchange</a:t>
            </a:r>
            <a:r>
              <a:rPr lang="en-US" sz="1700" dirty="0"/>
              <a:t>. </a:t>
            </a:r>
            <a:r>
              <a:rPr lang="en-US" sz="1700" dirty="0" smtClean="0"/>
              <a:t> Q: Outcome?</a:t>
            </a:r>
            <a:endParaRPr lang="en-US" sz="1700" dirty="0"/>
          </a:p>
          <a:p>
            <a:pPr lvl="1"/>
            <a:r>
              <a:rPr lang="en-US" sz="1700" dirty="0"/>
              <a:t>After that, server and client switch to </a:t>
            </a:r>
            <a:r>
              <a:rPr lang="en-US" sz="1700" b="1" dirty="0"/>
              <a:t>secret-key encryption </a:t>
            </a:r>
            <a:r>
              <a:rPr lang="en-US" sz="1700" b="1" dirty="0" smtClean="0"/>
              <a:t>algorithm</a:t>
            </a:r>
            <a:r>
              <a:rPr lang="en-US" sz="1700" dirty="0" smtClean="0"/>
              <a:t> (based on the </a:t>
            </a:r>
            <a:r>
              <a:rPr lang="en-US" sz="1700" u="sng" dirty="0" smtClean="0"/>
              <a:t>session key</a:t>
            </a:r>
            <a:r>
              <a:rPr lang="en-US" sz="1700" dirty="0" smtClean="0"/>
              <a:t>)</a:t>
            </a:r>
            <a:endParaRPr lang="en-US" sz="1700" b="1" dirty="0"/>
          </a:p>
          <a:p>
            <a:pPr marL="0" indent="0">
              <a:buNone/>
            </a:pPr>
            <a:endParaRPr lang="en-US" sz="1650" dirty="0"/>
          </a:p>
          <a:p>
            <a:r>
              <a:rPr lang="en-US" sz="2000" dirty="0"/>
              <a:t>The entire key generation consists of three steps:</a:t>
            </a:r>
          </a:p>
          <a:p>
            <a:pPr lvl="1"/>
            <a:r>
              <a:rPr lang="en-US" sz="1700" dirty="0"/>
              <a:t>Step 1: Generating pre-master secret</a:t>
            </a:r>
          </a:p>
          <a:p>
            <a:pPr lvl="1"/>
            <a:r>
              <a:rPr lang="en-US" sz="1700" dirty="0"/>
              <a:t>Step 2: Generating master secret</a:t>
            </a:r>
          </a:p>
          <a:p>
            <a:pPr lvl="1"/>
            <a:r>
              <a:rPr lang="en-US" sz="1700" dirty="0"/>
              <a:t>Step 3: Generating session keys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EDA8C-BCA5-48B1-83EF-4292AD79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04" y="146957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Key Generation and Exchange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0DFE3-1EC7-4D80-AD92-C1532216F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39334" r="7500" b="14000"/>
          <a:stretch/>
        </p:blipFill>
        <p:spPr>
          <a:xfrm>
            <a:off x="773832" y="1004207"/>
            <a:ext cx="7778829" cy="292751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CAE4F5-FDD9-4BDD-AC3B-5EB1B32ADEE1}"/>
              </a:ext>
            </a:extLst>
          </p:cNvPr>
          <p:cNvCxnSpPr>
            <a:cxnSpLocks/>
          </p:cNvCxnSpPr>
          <p:nvPr/>
        </p:nvCxnSpPr>
        <p:spPr>
          <a:xfrm flipH="1" flipV="1">
            <a:off x="6246329" y="3810132"/>
            <a:ext cx="5181" cy="323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0105" y="4229980"/>
            <a:ext cx="476276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These keys are used to protect an SSL session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5FE26D-E6B1-4FCA-8173-D271BCF1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6C27-1B0D-423D-A023-D546622BD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2040</Words>
  <Application>Microsoft Office PowerPoint</Application>
  <PresentationFormat>On-screen Show (16:9)</PresentationFormat>
  <Paragraphs>266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Transport Layer Security</vt:lpstr>
      <vt:lpstr>Overview of TLS</vt:lpstr>
      <vt:lpstr>TLS Layer</vt:lpstr>
      <vt:lpstr>TLS Handshake</vt:lpstr>
      <vt:lpstr>TLS Handshake Protocol</vt:lpstr>
      <vt:lpstr>Network Traffics During TLS Handshake</vt:lpstr>
      <vt:lpstr>Certificate Verification</vt:lpstr>
      <vt:lpstr>Key Generation and Exchange</vt:lpstr>
      <vt:lpstr>Key Generation and Exchange</vt:lpstr>
      <vt:lpstr>TLS Data Transmission</vt:lpstr>
      <vt:lpstr>Sending Data with the TLS Record Protocol</vt:lpstr>
      <vt:lpstr>Receiving Data with the TLS Record Protocol</vt:lpstr>
      <vt:lpstr>TLS Client Program</vt:lpstr>
      <vt:lpstr>TLS Programming : Overall Picture</vt:lpstr>
      <vt:lpstr>TLS Client Program: TLS Initialization</vt:lpstr>
      <vt:lpstr>TLS Client Program: TLS Initialization (cont’d) </vt:lpstr>
      <vt:lpstr>TLS Client Program: Set Up a TCP Connection</vt:lpstr>
      <vt:lpstr>TLS Client Program: Initiate TLS Handshake</vt:lpstr>
      <vt:lpstr>TLS Client Program: Send/Receive Data</vt:lpstr>
      <vt:lpstr>TLS Client Program: Set Up Certificate Folder</vt:lpstr>
      <vt:lpstr>TLS Client Program: Set Up Certificate Folder</vt:lpstr>
      <vt:lpstr>TLS Client Program: Testing</vt:lpstr>
      <vt:lpstr>Use Our Client Program to Conduct  an MITM Experiment</vt:lpstr>
      <vt:lpstr>Experiment: Verifying Server’s Hostname</vt:lpstr>
      <vt:lpstr>Experiment Callback Function</vt:lpstr>
      <vt:lpstr>Experiment: Man-In-The-Middle Attack</vt:lpstr>
      <vt:lpstr>Experiment: Man-In-The-Middle Attack</vt:lpstr>
      <vt:lpstr>Running a Real Client (Browser)</vt:lpstr>
      <vt:lpstr>Verifying Server’s Hostname</vt:lpstr>
      <vt:lpstr>TLS Server Program  Create a simple HTTPS server</vt:lpstr>
      <vt:lpstr>TLS Server Program: Setup</vt:lpstr>
      <vt:lpstr>TLS Server Program: TCP Setup</vt:lpstr>
      <vt:lpstr>TLS Server: Handshake &amp; Data Communication</vt:lpstr>
      <vt:lpstr>TLS Server Program: Data Transmission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Key Infrastructure</dc:title>
  <dc:creator>3shna</dc:creator>
  <cp:lastModifiedBy>andrew</cp:lastModifiedBy>
  <cp:revision>363</cp:revision>
  <dcterms:created xsi:type="dcterms:W3CDTF">2017-11-24T17:20:16Z</dcterms:created>
  <dcterms:modified xsi:type="dcterms:W3CDTF">2020-04-08T19:19:57Z</dcterms:modified>
</cp:coreProperties>
</file>