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15.xml" ContentType="application/vnd.openxmlformats-officedocument.presentationml.slide+xml"/>
  <Override PartName="/ppt/diagrams/colors3.xml" ContentType="application/vnd.openxmlformats-officedocument.drawingml.diagramColors+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diagrams/layout6.xml" ContentType="application/vnd.openxmlformats-officedocument.drawingml.diagramLayout+xml"/>
  <Override PartName="/ppt/notesSlides/notesSlide11.xml" ContentType="application/vnd.openxmlformats-officedocument.presentationml.notesSlide+xml"/>
  <Override PartName="/ppt/diagrams/quickStyle6.xml" ContentType="application/vnd.openxmlformats-officedocument.drawingml.diagramStyle+xml"/>
  <Override PartName="/ppt/notesSlides/notesSlide27.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notesSlides/notesSlide19.xml" ContentType="application/vnd.openxmlformats-officedocument.presentationml.notesSlide+xml"/>
  <Override PartName="/ppt/diagrams/data4.xml" ContentType="application/vnd.openxmlformats-officedocument.drawingml.diagramData+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diagrams/colors5.xml" ContentType="application/vnd.openxmlformats-officedocument.drawingml.diagramColor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Default Extension="pdf" ContentType="application/pdf"/>
  <Override PartName="/ppt/diagrams/data5.xml" ContentType="application/vnd.openxmlformats-officedocument.drawingml.diagramData+xml"/>
  <Override PartName="/ppt/diagrams/quickStyle4.xml" ContentType="application/vnd.openxmlformats-officedocument.drawingml.diagramStyl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1" r:id="rId1"/>
  </p:sldMasterIdLst>
  <p:notesMasterIdLst>
    <p:notesMasterId r:id="rId35"/>
  </p:notesMasterIdLst>
  <p:sldIdLst>
    <p:sldId id="342" r:id="rId2"/>
    <p:sldId id="343" r:id="rId3"/>
    <p:sldId id="344" r:id="rId4"/>
    <p:sldId id="297" r:id="rId5"/>
    <p:sldId id="346" r:id="rId6"/>
    <p:sldId id="298" r:id="rId7"/>
    <p:sldId id="347" r:id="rId8"/>
    <p:sldId id="299" r:id="rId9"/>
    <p:sldId id="301" r:id="rId10"/>
    <p:sldId id="348" r:id="rId11"/>
    <p:sldId id="302" r:id="rId12"/>
    <p:sldId id="349" r:id="rId13"/>
    <p:sldId id="305" r:id="rId14"/>
    <p:sldId id="350" r:id="rId15"/>
    <p:sldId id="351" r:id="rId16"/>
    <p:sldId id="309" r:id="rId17"/>
    <p:sldId id="308" r:id="rId18"/>
    <p:sldId id="310" r:id="rId19"/>
    <p:sldId id="314" r:id="rId20"/>
    <p:sldId id="317" r:id="rId21"/>
    <p:sldId id="318" r:id="rId22"/>
    <p:sldId id="321" r:id="rId23"/>
    <p:sldId id="352" r:id="rId24"/>
    <p:sldId id="323" r:id="rId25"/>
    <p:sldId id="353" r:id="rId26"/>
    <p:sldId id="326" r:id="rId27"/>
    <p:sldId id="354" r:id="rId28"/>
    <p:sldId id="332" r:id="rId29"/>
    <p:sldId id="355" r:id="rId30"/>
    <p:sldId id="356" r:id="rId31"/>
    <p:sldId id="339" r:id="rId32"/>
    <p:sldId id="357" r:id="rId33"/>
    <p:sldId id="345"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2085" autoAdjust="0"/>
  </p:normalViewPr>
  <p:slideViewPr>
    <p:cSldViewPr>
      <p:cViewPr varScale="1">
        <p:scale>
          <a:sx n="131" d="100"/>
          <a:sy n="131" d="100"/>
        </p:scale>
        <p:origin x="-18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8" d="100"/>
          <a:sy n="128" d="100"/>
        </p:scale>
        <p:origin x="-1144"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02017-DFDC-974D-AEFB-F2CC0A0B3066}"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F97E7342-063E-7645-A10D-23D03FA225D4}">
      <dgm:prSet phldrT="[Text]" custT="1"/>
      <dgm:spPr/>
      <dgm:t>
        <a:bodyPr/>
        <a:lstStyle/>
        <a:p>
          <a:r>
            <a:rPr lang="en-US" sz="1400" dirty="0" smtClean="0">
              <a:solidFill>
                <a:srgbClr val="FFFFFF"/>
              </a:solidFill>
            </a:rPr>
            <a:t>1. </a:t>
          </a:r>
          <a:endParaRPr lang="en-US" sz="1400" dirty="0">
            <a:solidFill>
              <a:srgbClr val="FFFFFF"/>
            </a:solidFill>
          </a:endParaRPr>
        </a:p>
      </dgm:t>
    </dgm:pt>
    <dgm:pt modelId="{1611ABB8-7CDF-7E4D-9F17-B567A2A99E70}" type="parTrans" cxnId="{E85B168F-B386-7B49-8B83-8BD3EA8C77B9}">
      <dgm:prSet/>
      <dgm:spPr/>
      <dgm:t>
        <a:bodyPr/>
        <a:lstStyle/>
        <a:p>
          <a:endParaRPr lang="en-US"/>
        </a:p>
      </dgm:t>
    </dgm:pt>
    <dgm:pt modelId="{4699A448-CB5D-9642-92DE-C3447C9F88F4}" type="sibTrans" cxnId="{E85B168F-B386-7B49-8B83-8BD3EA8C77B9}">
      <dgm:prSet/>
      <dgm:spPr/>
      <dgm:t>
        <a:bodyPr/>
        <a:lstStyle/>
        <a:p>
          <a:endParaRPr lang="en-US"/>
        </a:p>
      </dgm:t>
    </dgm:pt>
    <dgm:pt modelId="{02BCCFD6-1309-BA45-B24F-4898FCEB2180}">
      <dgm:prSet custT="1"/>
      <dgm:spPr/>
      <dgm:t>
        <a:bodyPr/>
        <a:lstStyle/>
        <a:p>
          <a:r>
            <a:rPr lang="en-US" sz="1400" dirty="0" smtClean="0">
              <a:solidFill>
                <a:srgbClr val="FFFFFF"/>
              </a:solidFill>
            </a:rPr>
            <a:t>2.</a:t>
          </a:r>
        </a:p>
      </dgm:t>
    </dgm:pt>
    <dgm:pt modelId="{6D1222AC-7C81-5940-B2B2-18453452E942}" type="parTrans" cxnId="{D6FE22B1-C8FB-464D-8AF4-AE7357BC00A0}">
      <dgm:prSet/>
      <dgm:spPr/>
      <dgm:t>
        <a:bodyPr/>
        <a:lstStyle/>
        <a:p>
          <a:endParaRPr lang="en-US"/>
        </a:p>
      </dgm:t>
    </dgm:pt>
    <dgm:pt modelId="{362F0172-501E-C943-BEF5-A869A8D2298A}" type="sibTrans" cxnId="{D6FE22B1-C8FB-464D-8AF4-AE7357BC00A0}">
      <dgm:prSet/>
      <dgm:spPr/>
      <dgm:t>
        <a:bodyPr/>
        <a:lstStyle/>
        <a:p>
          <a:endParaRPr lang="en-US"/>
        </a:p>
      </dgm:t>
    </dgm:pt>
    <dgm:pt modelId="{369E8705-8ABC-934B-A353-F6DD3B946508}">
      <dgm:prSet custT="1"/>
      <dgm:spPr/>
      <dgm:t>
        <a:bodyPr/>
        <a:lstStyle/>
        <a:p>
          <a:r>
            <a:rPr lang="en-US" sz="1400" dirty="0" smtClean="0">
              <a:solidFill>
                <a:srgbClr val="FFFFFF"/>
              </a:solidFill>
            </a:rPr>
            <a:t>3. </a:t>
          </a:r>
        </a:p>
      </dgm:t>
    </dgm:pt>
    <dgm:pt modelId="{F55C6D02-5323-C74E-AA40-4B8F10300C05}" type="parTrans" cxnId="{FF4021F2-3EEC-A243-83E0-AE846C80C0E3}">
      <dgm:prSet/>
      <dgm:spPr/>
      <dgm:t>
        <a:bodyPr/>
        <a:lstStyle/>
        <a:p>
          <a:endParaRPr lang="en-US"/>
        </a:p>
      </dgm:t>
    </dgm:pt>
    <dgm:pt modelId="{40B150F4-F0E9-FC43-9BED-3AEF6B3DB01E}" type="sibTrans" cxnId="{FF4021F2-3EEC-A243-83E0-AE846C80C0E3}">
      <dgm:prSet/>
      <dgm:spPr/>
      <dgm:t>
        <a:bodyPr/>
        <a:lstStyle/>
        <a:p>
          <a:endParaRPr lang="en-US"/>
        </a:p>
      </dgm:t>
    </dgm:pt>
    <dgm:pt modelId="{C10872BC-7DCE-714B-8680-1E611105C721}">
      <dgm:prSet custT="1"/>
      <dgm:spPr/>
      <dgm:t>
        <a:bodyPr/>
        <a:lstStyle/>
        <a:p>
          <a:r>
            <a:rPr lang="en-US" sz="1400" dirty="0" smtClean="0">
              <a:solidFill>
                <a:srgbClr val="FFFFFF"/>
              </a:solidFill>
            </a:rPr>
            <a:t>4.</a:t>
          </a:r>
        </a:p>
      </dgm:t>
    </dgm:pt>
    <dgm:pt modelId="{97498F64-60CA-8441-BAE7-4419800CFDDB}" type="parTrans" cxnId="{58D16DA3-C083-6940-BB67-3D12678D111E}">
      <dgm:prSet/>
      <dgm:spPr/>
      <dgm:t>
        <a:bodyPr/>
        <a:lstStyle/>
        <a:p>
          <a:endParaRPr lang="en-US"/>
        </a:p>
      </dgm:t>
    </dgm:pt>
    <dgm:pt modelId="{08D224EB-1490-7B4A-8CB6-1106BACE469C}" type="sibTrans" cxnId="{58D16DA3-C083-6940-BB67-3D12678D111E}">
      <dgm:prSet/>
      <dgm:spPr/>
      <dgm:t>
        <a:bodyPr/>
        <a:lstStyle/>
        <a:p>
          <a:endParaRPr lang="en-US"/>
        </a:p>
      </dgm:t>
    </dgm:pt>
    <dgm:pt modelId="{E59EB9ED-3949-F346-BA86-CA3DED8C9156}">
      <dgm:prSet custT="1"/>
      <dgm:spPr/>
      <dgm:t>
        <a:bodyPr/>
        <a:lstStyle/>
        <a:p>
          <a:r>
            <a:rPr lang="en-US" sz="1400" dirty="0" smtClean="0">
              <a:solidFill>
                <a:srgbClr val="FFFFFF"/>
              </a:solidFill>
            </a:rPr>
            <a:t>5.</a:t>
          </a:r>
        </a:p>
      </dgm:t>
    </dgm:pt>
    <dgm:pt modelId="{8725669D-5755-A743-A046-18AE6B061A42}" type="parTrans" cxnId="{D6EEBC29-5CAC-E04A-BA40-B730A005799D}">
      <dgm:prSet/>
      <dgm:spPr/>
      <dgm:t>
        <a:bodyPr/>
        <a:lstStyle/>
        <a:p>
          <a:endParaRPr lang="en-US"/>
        </a:p>
      </dgm:t>
    </dgm:pt>
    <dgm:pt modelId="{6E255656-5452-074F-AA79-9ADB3BCD41E9}" type="sibTrans" cxnId="{D6EEBC29-5CAC-E04A-BA40-B730A005799D}">
      <dgm:prSet/>
      <dgm:spPr/>
      <dgm:t>
        <a:bodyPr/>
        <a:lstStyle/>
        <a:p>
          <a:endParaRPr lang="en-US"/>
        </a:p>
      </dgm:t>
    </dgm:pt>
    <dgm:pt modelId="{DD157A8B-48FA-E44A-8C75-04E1EEDEA6F3}">
      <dgm:prSet custT="1"/>
      <dgm:spPr/>
      <dgm:t>
        <a:bodyPr/>
        <a:lstStyle/>
        <a:p>
          <a:r>
            <a:rPr lang="en-US" sz="1400" dirty="0" smtClean="0">
              <a:solidFill>
                <a:srgbClr val="FFFFFF"/>
              </a:solidFill>
            </a:rPr>
            <a:t>6.</a:t>
          </a:r>
        </a:p>
      </dgm:t>
    </dgm:pt>
    <dgm:pt modelId="{10E471B1-B841-C34E-8CE8-2AD07EA791D8}" type="parTrans" cxnId="{F3B00CD5-8D2D-FD4D-94AA-395FD7992BE4}">
      <dgm:prSet/>
      <dgm:spPr/>
      <dgm:t>
        <a:bodyPr/>
        <a:lstStyle/>
        <a:p>
          <a:endParaRPr lang="en-US"/>
        </a:p>
      </dgm:t>
    </dgm:pt>
    <dgm:pt modelId="{34599D1C-C9E0-4743-8B4A-45A2823CBAA7}" type="sibTrans" cxnId="{F3B00CD5-8D2D-FD4D-94AA-395FD7992BE4}">
      <dgm:prSet/>
      <dgm:spPr/>
      <dgm:t>
        <a:bodyPr/>
        <a:lstStyle/>
        <a:p>
          <a:endParaRPr lang="en-US"/>
        </a:p>
      </dgm:t>
    </dgm:pt>
    <dgm:pt modelId="{F0E48AF0-169B-244C-942C-CD73C1A8D141}">
      <dgm:prSet custT="1"/>
      <dgm:spPr/>
      <dgm:t>
        <a:bodyPr/>
        <a:lstStyle/>
        <a:p>
          <a:r>
            <a:rPr lang="en-US" sz="1400" dirty="0" smtClean="0">
              <a:solidFill>
                <a:schemeClr val="tx2">
                  <a:lumMod val="10000"/>
                </a:schemeClr>
              </a:solidFill>
            </a:rPr>
            <a:t>A hash function with this property is referred to as  collision resistant. This is sometimes referred to as strong collision resistant.</a:t>
          </a:r>
        </a:p>
      </dgm:t>
    </dgm:pt>
    <dgm:pt modelId="{88149EEB-7615-ED45-9703-48E4EE041F07}" type="parTrans" cxnId="{B581A249-3FBB-DF45-A02A-87D95F55AF80}">
      <dgm:prSet/>
      <dgm:spPr/>
      <dgm:t>
        <a:bodyPr/>
        <a:lstStyle/>
        <a:p>
          <a:endParaRPr lang="en-US"/>
        </a:p>
      </dgm:t>
    </dgm:pt>
    <dgm:pt modelId="{794F126A-E998-2C41-B734-D88A0F313F2F}" type="sibTrans" cxnId="{B581A249-3FBB-DF45-A02A-87D95F55AF80}">
      <dgm:prSet/>
      <dgm:spPr/>
      <dgm:t>
        <a:bodyPr/>
        <a:lstStyle/>
        <a:p>
          <a:endParaRPr lang="en-US"/>
        </a:p>
      </dgm:t>
    </dgm:pt>
    <dgm:pt modelId="{8437C4FC-13F1-E848-BA68-372B69336DE8}">
      <dgm:prSet phldrT="[Text]" custT="1"/>
      <dgm:spPr/>
      <dgm:t>
        <a:bodyPr/>
        <a:lstStyle/>
        <a:p>
          <a:r>
            <a:rPr lang="en-US" sz="1400" dirty="0" smtClean="0">
              <a:solidFill>
                <a:schemeClr val="tx2">
                  <a:lumMod val="10000"/>
                </a:schemeClr>
              </a:solidFill>
            </a:rPr>
            <a:t>H can be applied to a block of data of any size.</a:t>
          </a:r>
          <a:endParaRPr lang="en-US" sz="1400" dirty="0"/>
        </a:p>
      </dgm:t>
    </dgm:pt>
    <dgm:pt modelId="{4761A47C-EF5E-5542-AE89-0161A6CB0183}" type="parTrans" cxnId="{E97CB4A0-185C-BF49-A19D-F9BF4E007D63}">
      <dgm:prSet/>
      <dgm:spPr/>
      <dgm:t>
        <a:bodyPr/>
        <a:lstStyle/>
        <a:p>
          <a:endParaRPr lang="en-US"/>
        </a:p>
      </dgm:t>
    </dgm:pt>
    <dgm:pt modelId="{C219D211-117D-5D4B-8602-3895659A029F}" type="sibTrans" cxnId="{E97CB4A0-185C-BF49-A19D-F9BF4E007D63}">
      <dgm:prSet/>
      <dgm:spPr/>
      <dgm:t>
        <a:bodyPr/>
        <a:lstStyle/>
        <a:p>
          <a:endParaRPr lang="en-US"/>
        </a:p>
      </dgm:t>
    </dgm:pt>
    <dgm:pt modelId="{AFE71451-D5F8-144A-875A-A82608BE6F65}">
      <dgm:prSet custT="1"/>
      <dgm:spPr/>
      <dgm:t>
        <a:bodyPr/>
        <a:lstStyle/>
        <a:p>
          <a:r>
            <a:rPr lang="en-US" sz="1400" dirty="0" smtClean="0">
              <a:solidFill>
                <a:schemeClr val="tx2">
                  <a:lumMod val="10000"/>
                </a:schemeClr>
              </a:solidFill>
            </a:rPr>
            <a:t> H produces a fixed-length output.</a:t>
          </a:r>
        </a:p>
      </dgm:t>
    </dgm:pt>
    <dgm:pt modelId="{21DD8859-6E39-1648-BFA7-29A321AA924B}" type="parTrans" cxnId="{CD65A186-FFF6-AA4F-80CB-77F9B86F1577}">
      <dgm:prSet/>
      <dgm:spPr/>
      <dgm:t>
        <a:bodyPr/>
        <a:lstStyle/>
        <a:p>
          <a:endParaRPr lang="en-US"/>
        </a:p>
      </dgm:t>
    </dgm:pt>
    <dgm:pt modelId="{1F0E3FF1-27E1-894E-969A-E723AEFDE6E8}" type="sibTrans" cxnId="{CD65A186-FFF6-AA4F-80CB-77F9B86F1577}">
      <dgm:prSet/>
      <dgm:spPr/>
      <dgm:t>
        <a:bodyPr/>
        <a:lstStyle/>
        <a:p>
          <a:endParaRPr lang="en-US"/>
        </a:p>
      </dgm:t>
    </dgm:pt>
    <dgm:pt modelId="{F515A8A0-0262-F540-993C-9988849F1085}">
      <dgm:prSet custT="1"/>
      <dgm:spPr/>
      <dgm:t>
        <a:bodyPr/>
        <a:lstStyle/>
        <a:p>
          <a:r>
            <a:rPr lang="en-US" sz="1400" dirty="0" smtClean="0">
              <a:solidFill>
                <a:schemeClr val="tx2">
                  <a:lumMod val="10000"/>
                </a:schemeClr>
              </a:solidFill>
            </a:rPr>
            <a:t>H(x) is relatively easy to compute for any given x, making both hardware and software implementations practical.</a:t>
          </a:r>
        </a:p>
      </dgm:t>
    </dgm:pt>
    <dgm:pt modelId="{B1BC9797-72EC-5F41-BAF5-FDB4EAFCF11C}" type="parTrans" cxnId="{24FC780A-5EC9-2842-B274-D406B9243B76}">
      <dgm:prSet/>
      <dgm:spPr/>
      <dgm:t>
        <a:bodyPr/>
        <a:lstStyle/>
        <a:p>
          <a:endParaRPr lang="en-US"/>
        </a:p>
      </dgm:t>
    </dgm:pt>
    <dgm:pt modelId="{68350999-AD33-3842-8FEB-ADF6FC01F80D}" type="sibTrans" cxnId="{24FC780A-5EC9-2842-B274-D406B9243B76}">
      <dgm:prSet/>
      <dgm:spPr/>
      <dgm:t>
        <a:bodyPr/>
        <a:lstStyle/>
        <a:p>
          <a:endParaRPr lang="en-US"/>
        </a:p>
      </dgm:t>
    </dgm:pt>
    <dgm:pt modelId="{03243FC8-784C-A74D-BEA3-9FD8468F7F2A}">
      <dgm:prSet custT="1"/>
      <dgm:spPr/>
      <dgm:t>
        <a:bodyPr/>
        <a:lstStyle/>
        <a:p>
          <a:r>
            <a:rPr lang="en-US" sz="1400" dirty="0" smtClean="0">
              <a:solidFill>
                <a:schemeClr val="tx2">
                  <a:lumMod val="10000"/>
                </a:schemeClr>
              </a:solidFill>
            </a:rPr>
            <a:t> For any given code h, it is computationally infeasible to find x such that H(x) = h. A hash function with this property is referred to as  one-way or preimage resistant.</a:t>
          </a:r>
        </a:p>
      </dgm:t>
    </dgm:pt>
    <dgm:pt modelId="{07E63DD6-917E-B943-977D-7E42396E7F05}" type="parTrans" cxnId="{23D09251-1B58-C64B-A695-648E0BAD6865}">
      <dgm:prSet/>
      <dgm:spPr/>
      <dgm:t>
        <a:bodyPr/>
        <a:lstStyle/>
        <a:p>
          <a:endParaRPr lang="en-US"/>
        </a:p>
      </dgm:t>
    </dgm:pt>
    <dgm:pt modelId="{A2FA09E7-EEA3-D34C-853B-9488D71FF41D}" type="sibTrans" cxnId="{23D09251-1B58-C64B-A695-648E0BAD6865}">
      <dgm:prSet/>
      <dgm:spPr/>
      <dgm:t>
        <a:bodyPr/>
        <a:lstStyle/>
        <a:p>
          <a:endParaRPr lang="en-US"/>
        </a:p>
      </dgm:t>
    </dgm:pt>
    <dgm:pt modelId="{10620DDE-E185-F74F-B661-E4FE16B4FB76}">
      <dgm:prSet custT="1"/>
      <dgm:spPr/>
      <dgm:t>
        <a:bodyPr/>
        <a:lstStyle/>
        <a:p>
          <a:r>
            <a:rPr lang="en-US" sz="1400" dirty="0" smtClean="0">
              <a:solidFill>
                <a:schemeClr val="tx2">
                  <a:lumMod val="10000"/>
                </a:schemeClr>
              </a:solidFill>
            </a:rPr>
            <a:t> For any given block x, it is computationally infeasible to find y  x with H(y) = H(x). A hash function with this property is referred to as  second preimage resistant. This is sometimes referred to as  weak collision resistant.</a:t>
          </a:r>
        </a:p>
      </dgm:t>
    </dgm:pt>
    <dgm:pt modelId="{85EE7E22-601C-F648-BC1E-75F3BBEF259D}" type="parTrans" cxnId="{E47F31C3-F85D-C643-BF8F-96DC91EAB15D}">
      <dgm:prSet/>
      <dgm:spPr/>
      <dgm:t>
        <a:bodyPr/>
        <a:lstStyle/>
        <a:p>
          <a:endParaRPr lang="en-US"/>
        </a:p>
      </dgm:t>
    </dgm:pt>
    <dgm:pt modelId="{A536A4CB-D10E-F848-A055-E298134B1301}" type="sibTrans" cxnId="{E47F31C3-F85D-C643-BF8F-96DC91EAB15D}">
      <dgm:prSet/>
      <dgm:spPr/>
      <dgm:t>
        <a:bodyPr/>
        <a:lstStyle/>
        <a:p>
          <a:endParaRPr lang="en-US"/>
        </a:p>
      </dgm:t>
    </dgm:pt>
    <dgm:pt modelId="{5E651E9C-73FA-844C-8478-0239C8709F19}">
      <dgm:prSet custT="1"/>
      <dgm:spPr/>
      <dgm:t>
        <a:bodyPr/>
        <a:lstStyle/>
        <a:p>
          <a:r>
            <a:rPr lang="en-US" sz="1400" dirty="0" smtClean="0">
              <a:solidFill>
                <a:schemeClr val="tx2">
                  <a:lumMod val="10000"/>
                </a:schemeClr>
              </a:solidFill>
            </a:rPr>
            <a:t> It is computationally infeasible to find any pair (x, y) such that H(x) = H(y).</a:t>
          </a:r>
        </a:p>
      </dgm:t>
    </dgm:pt>
    <dgm:pt modelId="{DBE9D950-6337-9F44-8983-E4B382852ABA}" type="parTrans" cxnId="{CFA08505-08FD-FF4C-9008-BDEE7EC95E36}">
      <dgm:prSet/>
      <dgm:spPr/>
      <dgm:t>
        <a:bodyPr/>
        <a:lstStyle/>
        <a:p>
          <a:endParaRPr lang="en-US"/>
        </a:p>
      </dgm:t>
    </dgm:pt>
    <dgm:pt modelId="{F6B59F38-DDCE-4547-A8D0-67AAE3567DF6}" type="sibTrans" cxnId="{CFA08505-08FD-FF4C-9008-BDEE7EC95E36}">
      <dgm:prSet/>
      <dgm:spPr/>
      <dgm:t>
        <a:bodyPr/>
        <a:lstStyle/>
        <a:p>
          <a:endParaRPr lang="en-US"/>
        </a:p>
      </dgm:t>
    </dgm:pt>
    <dgm:pt modelId="{ED70C7FC-6D70-0F45-8735-A6868265B766}" type="pres">
      <dgm:prSet presAssocID="{75C02017-DFDC-974D-AEFB-F2CC0A0B3066}" presName="linearFlow" presStyleCnt="0">
        <dgm:presLayoutVars>
          <dgm:dir/>
          <dgm:animLvl val="lvl"/>
          <dgm:resizeHandles val="exact"/>
        </dgm:presLayoutVars>
      </dgm:prSet>
      <dgm:spPr/>
      <dgm:t>
        <a:bodyPr/>
        <a:lstStyle/>
        <a:p>
          <a:endParaRPr lang="en-US"/>
        </a:p>
      </dgm:t>
    </dgm:pt>
    <dgm:pt modelId="{DD20C0A6-618D-A947-859F-AA095BA01751}" type="pres">
      <dgm:prSet presAssocID="{F97E7342-063E-7645-A10D-23D03FA225D4}" presName="composite" presStyleCnt="0"/>
      <dgm:spPr/>
    </dgm:pt>
    <dgm:pt modelId="{A7C6C4A4-2D64-584B-98B7-0563B68AA852}" type="pres">
      <dgm:prSet presAssocID="{F97E7342-063E-7645-A10D-23D03FA225D4}" presName="parentText" presStyleLbl="alignNode1" presStyleIdx="0" presStyleCnt="6">
        <dgm:presLayoutVars>
          <dgm:chMax val="1"/>
          <dgm:bulletEnabled val="1"/>
        </dgm:presLayoutVars>
      </dgm:prSet>
      <dgm:spPr/>
      <dgm:t>
        <a:bodyPr/>
        <a:lstStyle/>
        <a:p>
          <a:endParaRPr lang="en-US"/>
        </a:p>
      </dgm:t>
    </dgm:pt>
    <dgm:pt modelId="{EA4B26B6-F995-9243-9619-3CD6F2334751}" type="pres">
      <dgm:prSet presAssocID="{F97E7342-063E-7645-A10D-23D03FA225D4}" presName="descendantText" presStyleLbl="alignAcc1" presStyleIdx="0" presStyleCnt="6">
        <dgm:presLayoutVars>
          <dgm:bulletEnabled val="1"/>
        </dgm:presLayoutVars>
      </dgm:prSet>
      <dgm:spPr/>
      <dgm:t>
        <a:bodyPr/>
        <a:lstStyle/>
        <a:p>
          <a:endParaRPr lang="en-US"/>
        </a:p>
      </dgm:t>
    </dgm:pt>
    <dgm:pt modelId="{2F4B930F-AEA7-A549-B4B2-EA4BF3E39D49}" type="pres">
      <dgm:prSet presAssocID="{4699A448-CB5D-9642-92DE-C3447C9F88F4}" presName="sp" presStyleCnt="0"/>
      <dgm:spPr/>
    </dgm:pt>
    <dgm:pt modelId="{FB362A36-DCA0-4C4D-A471-EA258D001CE6}" type="pres">
      <dgm:prSet presAssocID="{02BCCFD6-1309-BA45-B24F-4898FCEB2180}" presName="composite" presStyleCnt="0"/>
      <dgm:spPr/>
    </dgm:pt>
    <dgm:pt modelId="{D3C83A50-6AC5-9741-9ED2-186F4049AB1A}" type="pres">
      <dgm:prSet presAssocID="{02BCCFD6-1309-BA45-B24F-4898FCEB2180}" presName="parentText" presStyleLbl="alignNode1" presStyleIdx="1" presStyleCnt="6">
        <dgm:presLayoutVars>
          <dgm:chMax val="1"/>
          <dgm:bulletEnabled val="1"/>
        </dgm:presLayoutVars>
      </dgm:prSet>
      <dgm:spPr/>
      <dgm:t>
        <a:bodyPr/>
        <a:lstStyle/>
        <a:p>
          <a:endParaRPr lang="en-US"/>
        </a:p>
      </dgm:t>
    </dgm:pt>
    <dgm:pt modelId="{2D4DCFF8-A69A-9E4F-841A-55D0B8F03949}" type="pres">
      <dgm:prSet presAssocID="{02BCCFD6-1309-BA45-B24F-4898FCEB2180}" presName="descendantText" presStyleLbl="alignAcc1" presStyleIdx="1" presStyleCnt="6">
        <dgm:presLayoutVars>
          <dgm:bulletEnabled val="1"/>
        </dgm:presLayoutVars>
      </dgm:prSet>
      <dgm:spPr/>
      <dgm:t>
        <a:bodyPr/>
        <a:lstStyle/>
        <a:p>
          <a:endParaRPr lang="en-US"/>
        </a:p>
      </dgm:t>
    </dgm:pt>
    <dgm:pt modelId="{DE6434B6-4966-DB41-A1B5-465DDE78A6B4}" type="pres">
      <dgm:prSet presAssocID="{362F0172-501E-C943-BEF5-A869A8D2298A}" presName="sp" presStyleCnt="0"/>
      <dgm:spPr/>
    </dgm:pt>
    <dgm:pt modelId="{AFCCA2EA-0042-6643-9E04-F1F276E80BB5}" type="pres">
      <dgm:prSet presAssocID="{369E8705-8ABC-934B-A353-F6DD3B946508}" presName="composite" presStyleCnt="0"/>
      <dgm:spPr/>
    </dgm:pt>
    <dgm:pt modelId="{3CB76504-1FE3-6542-8F0C-8428630B4C24}" type="pres">
      <dgm:prSet presAssocID="{369E8705-8ABC-934B-A353-F6DD3B946508}" presName="parentText" presStyleLbl="alignNode1" presStyleIdx="2" presStyleCnt="6">
        <dgm:presLayoutVars>
          <dgm:chMax val="1"/>
          <dgm:bulletEnabled val="1"/>
        </dgm:presLayoutVars>
      </dgm:prSet>
      <dgm:spPr/>
      <dgm:t>
        <a:bodyPr/>
        <a:lstStyle/>
        <a:p>
          <a:endParaRPr lang="en-US"/>
        </a:p>
      </dgm:t>
    </dgm:pt>
    <dgm:pt modelId="{7431E085-0141-7746-A6A5-4A396BCF3C66}" type="pres">
      <dgm:prSet presAssocID="{369E8705-8ABC-934B-A353-F6DD3B946508}" presName="descendantText" presStyleLbl="alignAcc1" presStyleIdx="2" presStyleCnt="6">
        <dgm:presLayoutVars>
          <dgm:bulletEnabled val="1"/>
        </dgm:presLayoutVars>
      </dgm:prSet>
      <dgm:spPr/>
      <dgm:t>
        <a:bodyPr/>
        <a:lstStyle/>
        <a:p>
          <a:endParaRPr lang="en-US"/>
        </a:p>
      </dgm:t>
    </dgm:pt>
    <dgm:pt modelId="{6C291560-070F-994B-A9DD-6CDACB08421E}" type="pres">
      <dgm:prSet presAssocID="{40B150F4-F0E9-FC43-9BED-3AEF6B3DB01E}" presName="sp" presStyleCnt="0"/>
      <dgm:spPr/>
    </dgm:pt>
    <dgm:pt modelId="{C73CBCB4-C550-3A40-84B3-E1BBB87F4219}" type="pres">
      <dgm:prSet presAssocID="{C10872BC-7DCE-714B-8680-1E611105C721}" presName="composite" presStyleCnt="0"/>
      <dgm:spPr/>
    </dgm:pt>
    <dgm:pt modelId="{44D24781-B8FA-F448-B59D-CD27768E87ED}" type="pres">
      <dgm:prSet presAssocID="{C10872BC-7DCE-714B-8680-1E611105C721}" presName="parentText" presStyleLbl="alignNode1" presStyleIdx="3" presStyleCnt="6">
        <dgm:presLayoutVars>
          <dgm:chMax val="1"/>
          <dgm:bulletEnabled val="1"/>
        </dgm:presLayoutVars>
      </dgm:prSet>
      <dgm:spPr/>
      <dgm:t>
        <a:bodyPr/>
        <a:lstStyle/>
        <a:p>
          <a:endParaRPr lang="en-US"/>
        </a:p>
      </dgm:t>
    </dgm:pt>
    <dgm:pt modelId="{23F1BE15-BDA9-3945-94C4-64D1299B023F}" type="pres">
      <dgm:prSet presAssocID="{C10872BC-7DCE-714B-8680-1E611105C721}" presName="descendantText" presStyleLbl="alignAcc1" presStyleIdx="3" presStyleCnt="6" custScaleY="137297">
        <dgm:presLayoutVars>
          <dgm:bulletEnabled val="1"/>
        </dgm:presLayoutVars>
      </dgm:prSet>
      <dgm:spPr/>
      <dgm:t>
        <a:bodyPr/>
        <a:lstStyle/>
        <a:p>
          <a:endParaRPr lang="en-US"/>
        </a:p>
      </dgm:t>
    </dgm:pt>
    <dgm:pt modelId="{C5BDB188-390F-5F4E-AA74-1E974A81D2D0}" type="pres">
      <dgm:prSet presAssocID="{08D224EB-1490-7B4A-8CB6-1106BACE469C}" presName="sp" presStyleCnt="0"/>
      <dgm:spPr/>
    </dgm:pt>
    <dgm:pt modelId="{F27FA2B5-E14D-3241-B018-467E8396E710}" type="pres">
      <dgm:prSet presAssocID="{E59EB9ED-3949-F346-BA86-CA3DED8C9156}" presName="composite" presStyleCnt="0"/>
      <dgm:spPr/>
    </dgm:pt>
    <dgm:pt modelId="{D1E489F5-2F0F-5642-AC3B-E50603C3CCE7}" type="pres">
      <dgm:prSet presAssocID="{E59EB9ED-3949-F346-BA86-CA3DED8C9156}" presName="parentText" presStyleLbl="alignNode1" presStyleIdx="4" presStyleCnt="6">
        <dgm:presLayoutVars>
          <dgm:chMax val="1"/>
          <dgm:bulletEnabled val="1"/>
        </dgm:presLayoutVars>
      </dgm:prSet>
      <dgm:spPr/>
      <dgm:t>
        <a:bodyPr/>
        <a:lstStyle/>
        <a:p>
          <a:endParaRPr lang="en-US"/>
        </a:p>
      </dgm:t>
    </dgm:pt>
    <dgm:pt modelId="{4C1BBB1F-0533-4F47-BEAF-6DC68631565C}" type="pres">
      <dgm:prSet presAssocID="{E59EB9ED-3949-F346-BA86-CA3DED8C9156}" presName="descendantText" presStyleLbl="alignAcc1" presStyleIdx="4" presStyleCnt="6" custScaleY="166644">
        <dgm:presLayoutVars>
          <dgm:bulletEnabled val="1"/>
        </dgm:presLayoutVars>
      </dgm:prSet>
      <dgm:spPr/>
      <dgm:t>
        <a:bodyPr/>
        <a:lstStyle/>
        <a:p>
          <a:endParaRPr lang="en-US"/>
        </a:p>
      </dgm:t>
    </dgm:pt>
    <dgm:pt modelId="{1935EC6F-972F-024C-ACBC-BDD31D9DDFA7}" type="pres">
      <dgm:prSet presAssocID="{6E255656-5452-074F-AA79-9ADB3BCD41E9}" presName="sp" presStyleCnt="0"/>
      <dgm:spPr/>
    </dgm:pt>
    <dgm:pt modelId="{B2236AE7-724C-C84E-B4C8-E4FA1F964A8C}" type="pres">
      <dgm:prSet presAssocID="{DD157A8B-48FA-E44A-8C75-04E1EEDEA6F3}" presName="composite" presStyleCnt="0"/>
      <dgm:spPr/>
    </dgm:pt>
    <dgm:pt modelId="{35D1E034-A8AE-244D-8321-90BB0B0FAF95}" type="pres">
      <dgm:prSet presAssocID="{DD157A8B-48FA-E44A-8C75-04E1EEDEA6F3}" presName="parentText" presStyleLbl="alignNode1" presStyleIdx="5" presStyleCnt="6">
        <dgm:presLayoutVars>
          <dgm:chMax val="1"/>
          <dgm:bulletEnabled val="1"/>
        </dgm:presLayoutVars>
      </dgm:prSet>
      <dgm:spPr/>
      <dgm:t>
        <a:bodyPr/>
        <a:lstStyle/>
        <a:p>
          <a:endParaRPr lang="en-US"/>
        </a:p>
      </dgm:t>
    </dgm:pt>
    <dgm:pt modelId="{0AA3BBC5-1B55-2E47-A516-53363A11081C}" type="pres">
      <dgm:prSet presAssocID="{DD157A8B-48FA-E44A-8C75-04E1EEDEA6F3}" presName="descendantText" presStyleLbl="alignAcc1" presStyleIdx="5" presStyleCnt="6" custScaleY="226637">
        <dgm:presLayoutVars>
          <dgm:bulletEnabled val="1"/>
        </dgm:presLayoutVars>
      </dgm:prSet>
      <dgm:spPr/>
      <dgm:t>
        <a:bodyPr/>
        <a:lstStyle/>
        <a:p>
          <a:endParaRPr lang="en-US"/>
        </a:p>
      </dgm:t>
    </dgm:pt>
  </dgm:ptLst>
  <dgm:cxnLst>
    <dgm:cxn modelId="{FAE19657-AB28-0941-AEA5-7865D980E6FC}" type="presOf" srcId="{369E8705-8ABC-934B-A353-F6DD3B946508}" destId="{3CB76504-1FE3-6542-8F0C-8428630B4C24}" srcOrd="0" destOrd="0" presId="urn:microsoft.com/office/officeart/2005/8/layout/chevron2"/>
    <dgm:cxn modelId="{AC848E61-507A-0442-96CC-787AAAFDF577}" type="presOf" srcId="{8437C4FC-13F1-E848-BA68-372B69336DE8}" destId="{EA4B26B6-F995-9243-9619-3CD6F2334751}" srcOrd="0" destOrd="0" presId="urn:microsoft.com/office/officeart/2005/8/layout/chevron2"/>
    <dgm:cxn modelId="{E97CB4A0-185C-BF49-A19D-F9BF4E007D63}" srcId="{F97E7342-063E-7645-A10D-23D03FA225D4}" destId="{8437C4FC-13F1-E848-BA68-372B69336DE8}" srcOrd="0" destOrd="0" parTransId="{4761A47C-EF5E-5542-AE89-0161A6CB0183}" sibTransId="{C219D211-117D-5D4B-8602-3895659A029F}"/>
    <dgm:cxn modelId="{24FC780A-5EC9-2842-B274-D406B9243B76}" srcId="{369E8705-8ABC-934B-A353-F6DD3B946508}" destId="{F515A8A0-0262-F540-993C-9988849F1085}" srcOrd="0" destOrd="0" parTransId="{B1BC9797-72EC-5F41-BAF5-FDB4EAFCF11C}" sibTransId="{68350999-AD33-3842-8FEB-ADF6FC01F80D}"/>
    <dgm:cxn modelId="{F3B00CD5-8D2D-FD4D-94AA-395FD7992BE4}" srcId="{75C02017-DFDC-974D-AEFB-F2CC0A0B3066}" destId="{DD157A8B-48FA-E44A-8C75-04E1EEDEA6F3}" srcOrd="5" destOrd="0" parTransId="{10E471B1-B841-C34E-8CE8-2AD07EA791D8}" sibTransId="{34599D1C-C9E0-4743-8B4A-45A2823CBAA7}"/>
    <dgm:cxn modelId="{FD02BE0C-03CF-DC4A-A8C4-43587AC356E6}" type="presOf" srcId="{75C02017-DFDC-974D-AEFB-F2CC0A0B3066}" destId="{ED70C7FC-6D70-0F45-8735-A6868265B766}" srcOrd="0" destOrd="0" presId="urn:microsoft.com/office/officeart/2005/8/layout/chevron2"/>
    <dgm:cxn modelId="{B6D33B5B-DF65-2642-92D7-61FBC9097265}" type="presOf" srcId="{F97E7342-063E-7645-A10D-23D03FA225D4}" destId="{A7C6C4A4-2D64-584B-98B7-0563B68AA852}" srcOrd="0" destOrd="0" presId="urn:microsoft.com/office/officeart/2005/8/layout/chevron2"/>
    <dgm:cxn modelId="{E85B168F-B386-7B49-8B83-8BD3EA8C77B9}" srcId="{75C02017-DFDC-974D-AEFB-F2CC0A0B3066}" destId="{F97E7342-063E-7645-A10D-23D03FA225D4}" srcOrd="0" destOrd="0" parTransId="{1611ABB8-7CDF-7E4D-9F17-B567A2A99E70}" sibTransId="{4699A448-CB5D-9642-92DE-C3447C9F88F4}"/>
    <dgm:cxn modelId="{9EF255C2-E6D0-704A-AF0A-52FFF3CC03A3}" type="presOf" srcId="{DD157A8B-48FA-E44A-8C75-04E1EEDEA6F3}" destId="{35D1E034-A8AE-244D-8321-90BB0B0FAF95}" srcOrd="0" destOrd="0" presId="urn:microsoft.com/office/officeart/2005/8/layout/chevron2"/>
    <dgm:cxn modelId="{E47F31C3-F85D-C643-BF8F-96DC91EAB15D}" srcId="{E59EB9ED-3949-F346-BA86-CA3DED8C9156}" destId="{10620DDE-E185-F74F-B661-E4FE16B4FB76}" srcOrd="0" destOrd="0" parTransId="{85EE7E22-601C-F648-BC1E-75F3BBEF259D}" sibTransId="{A536A4CB-D10E-F848-A055-E298134B1301}"/>
    <dgm:cxn modelId="{D308A62E-DD19-CB41-A8A7-1B6E18B3A7DE}" type="presOf" srcId="{02BCCFD6-1309-BA45-B24F-4898FCEB2180}" destId="{D3C83A50-6AC5-9741-9ED2-186F4049AB1A}" srcOrd="0" destOrd="0" presId="urn:microsoft.com/office/officeart/2005/8/layout/chevron2"/>
    <dgm:cxn modelId="{23D09251-1B58-C64B-A695-648E0BAD6865}" srcId="{C10872BC-7DCE-714B-8680-1E611105C721}" destId="{03243FC8-784C-A74D-BEA3-9FD8468F7F2A}" srcOrd="0" destOrd="0" parTransId="{07E63DD6-917E-B943-977D-7E42396E7F05}" sibTransId="{A2FA09E7-EEA3-D34C-853B-9488D71FF41D}"/>
    <dgm:cxn modelId="{B581A249-3FBB-DF45-A02A-87D95F55AF80}" srcId="{DD157A8B-48FA-E44A-8C75-04E1EEDEA6F3}" destId="{F0E48AF0-169B-244C-942C-CD73C1A8D141}" srcOrd="1" destOrd="0" parTransId="{88149EEB-7615-ED45-9703-48E4EE041F07}" sibTransId="{794F126A-E998-2C41-B734-D88A0F313F2F}"/>
    <dgm:cxn modelId="{FF4021F2-3EEC-A243-83E0-AE846C80C0E3}" srcId="{75C02017-DFDC-974D-AEFB-F2CC0A0B3066}" destId="{369E8705-8ABC-934B-A353-F6DD3B946508}" srcOrd="2" destOrd="0" parTransId="{F55C6D02-5323-C74E-AA40-4B8F10300C05}" sibTransId="{40B150F4-F0E9-FC43-9BED-3AEF6B3DB01E}"/>
    <dgm:cxn modelId="{CFA08505-08FD-FF4C-9008-BDEE7EC95E36}" srcId="{DD157A8B-48FA-E44A-8C75-04E1EEDEA6F3}" destId="{5E651E9C-73FA-844C-8478-0239C8709F19}" srcOrd="0" destOrd="0" parTransId="{DBE9D950-6337-9F44-8983-E4B382852ABA}" sibTransId="{F6B59F38-DDCE-4547-A8D0-67AAE3567DF6}"/>
    <dgm:cxn modelId="{D6FE22B1-C8FB-464D-8AF4-AE7357BC00A0}" srcId="{75C02017-DFDC-974D-AEFB-F2CC0A0B3066}" destId="{02BCCFD6-1309-BA45-B24F-4898FCEB2180}" srcOrd="1" destOrd="0" parTransId="{6D1222AC-7C81-5940-B2B2-18453452E942}" sibTransId="{362F0172-501E-C943-BEF5-A869A8D2298A}"/>
    <dgm:cxn modelId="{58D16DA3-C083-6940-BB67-3D12678D111E}" srcId="{75C02017-DFDC-974D-AEFB-F2CC0A0B3066}" destId="{C10872BC-7DCE-714B-8680-1E611105C721}" srcOrd="3" destOrd="0" parTransId="{97498F64-60CA-8441-BAE7-4419800CFDDB}" sibTransId="{08D224EB-1490-7B4A-8CB6-1106BACE469C}"/>
    <dgm:cxn modelId="{3CEFFF33-DBB7-5B44-9202-F536B3EACCFD}" type="presOf" srcId="{AFE71451-D5F8-144A-875A-A82608BE6F65}" destId="{2D4DCFF8-A69A-9E4F-841A-55D0B8F03949}" srcOrd="0" destOrd="0" presId="urn:microsoft.com/office/officeart/2005/8/layout/chevron2"/>
    <dgm:cxn modelId="{86A43072-ED3A-2642-AE12-4DFD172A2FAF}" type="presOf" srcId="{5E651E9C-73FA-844C-8478-0239C8709F19}" destId="{0AA3BBC5-1B55-2E47-A516-53363A11081C}" srcOrd="0" destOrd="0" presId="urn:microsoft.com/office/officeart/2005/8/layout/chevron2"/>
    <dgm:cxn modelId="{6E775C5A-37FA-3D42-8033-A0A16F0C92E4}" type="presOf" srcId="{C10872BC-7DCE-714B-8680-1E611105C721}" destId="{44D24781-B8FA-F448-B59D-CD27768E87ED}" srcOrd="0" destOrd="0" presId="urn:microsoft.com/office/officeart/2005/8/layout/chevron2"/>
    <dgm:cxn modelId="{F69ACEA2-51D3-334B-BB7C-48B094CC72B3}" type="presOf" srcId="{10620DDE-E185-F74F-B661-E4FE16B4FB76}" destId="{4C1BBB1F-0533-4F47-BEAF-6DC68631565C}" srcOrd="0" destOrd="0" presId="urn:microsoft.com/office/officeart/2005/8/layout/chevron2"/>
    <dgm:cxn modelId="{D6EEBC29-5CAC-E04A-BA40-B730A005799D}" srcId="{75C02017-DFDC-974D-AEFB-F2CC0A0B3066}" destId="{E59EB9ED-3949-F346-BA86-CA3DED8C9156}" srcOrd="4" destOrd="0" parTransId="{8725669D-5755-A743-A046-18AE6B061A42}" sibTransId="{6E255656-5452-074F-AA79-9ADB3BCD41E9}"/>
    <dgm:cxn modelId="{CD65A186-FFF6-AA4F-80CB-77F9B86F1577}" srcId="{02BCCFD6-1309-BA45-B24F-4898FCEB2180}" destId="{AFE71451-D5F8-144A-875A-A82608BE6F65}" srcOrd="0" destOrd="0" parTransId="{21DD8859-6E39-1648-BFA7-29A321AA924B}" sibTransId="{1F0E3FF1-27E1-894E-969A-E723AEFDE6E8}"/>
    <dgm:cxn modelId="{4567545C-8135-6F4E-B3D7-90F282F6301B}" type="presOf" srcId="{F515A8A0-0262-F540-993C-9988849F1085}" destId="{7431E085-0141-7746-A6A5-4A396BCF3C66}" srcOrd="0" destOrd="0" presId="urn:microsoft.com/office/officeart/2005/8/layout/chevron2"/>
    <dgm:cxn modelId="{1BA36B6E-7F3F-F44A-A4D8-7F36AA84C400}" type="presOf" srcId="{E59EB9ED-3949-F346-BA86-CA3DED8C9156}" destId="{D1E489F5-2F0F-5642-AC3B-E50603C3CCE7}" srcOrd="0" destOrd="0" presId="urn:microsoft.com/office/officeart/2005/8/layout/chevron2"/>
    <dgm:cxn modelId="{4C0692F7-082E-F74B-B746-A8091F823049}" type="presOf" srcId="{F0E48AF0-169B-244C-942C-CD73C1A8D141}" destId="{0AA3BBC5-1B55-2E47-A516-53363A11081C}" srcOrd="0" destOrd="1" presId="urn:microsoft.com/office/officeart/2005/8/layout/chevron2"/>
    <dgm:cxn modelId="{4F66CFF1-4FE6-E440-AA85-D2BDE4D3BEFE}" type="presOf" srcId="{03243FC8-784C-A74D-BEA3-9FD8468F7F2A}" destId="{23F1BE15-BDA9-3945-94C4-64D1299B023F}" srcOrd="0" destOrd="0" presId="urn:microsoft.com/office/officeart/2005/8/layout/chevron2"/>
    <dgm:cxn modelId="{3003C152-26B1-5547-B330-2E2949577590}" type="presParOf" srcId="{ED70C7FC-6D70-0F45-8735-A6868265B766}" destId="{DD20C0A6-618D-A947-859F-AA095BA01751}" srcOrd="0" destOrd="0" presId="urn:microsoft.com/office/officeart/2005/8/layout/chevron2"/>
    <dgm:cxn modelId="{6B59B4E5-014F-7147-A881-CA99B331A0C9}" type="presParOf" srcId="{DD20C0A6-618D-A947-859F-AA095BA01751}" destId="{A7C6C4A4-2D64-584B-98B7-0563B68AA852}" srcOrd="0" destOrd="0" presId="urn:microsoft.com/office/officeart/2005/8/layout/chevron2"/>
    <dgm:cxn modelId="{0B762567-A8D8-9341-A761-8856FDD451BE}" type="presParOf" srcId="{DD20C0A6-618D-A947-859F-AA095BA01751}" destId="{EA4B26B6-F995-9243-9619-3CD6F2334751}" srcOrd="1" destOrd="0" presId="urn:microsoft.com/office/officeart/2005/8/layout/chevron2"/>
    <dgm:cxn modelId="{A58C7DDD-DBDF-6A49-91E9-4E90841A6EBD}" type="presParOf" srcId="{ED70C7FC-6D70-0F45-8735-A6868265B766}" destId="{2F4B930F-AEA7-A549-B4B2-EA4BF3E39D49}" srcOrd="1" destOrd="0" presId="urn:microsoft.com/office/officeart/2005/8/layout/chevron2"/>
    <dgm:cxn modelId="{E4CB5F9A-8D0D-4846-AFA4-05C18CADE9F0}" type="presParOf" srcId="{ED70C7FC-6D70-0F45-8735-A6868265B766}" destId="{FB362A36-DCA0-4C4D-A471-EA258D001CE6}" srcOrd="2" destOrd="0" presId="urn:microsoft.com/office/officeart/2005/8/layout/chevron2"/>
    <dgm:cxn modelId="{363BB489-CE38-EC4A-9990-E3823CEAEE61}" type="presParOf" srcId="{FB362A36-DCA0-4C4D-A471-EA258D001CE6}" destId="{D3C83A50-6AC5-9741-9ED2-186F4049AB1A}" srcOrd="0" destOrd="0" presId="urn:microsoft.com/office/officeart/2005/8/layout/chevron2"/>
    <dgm:cxn modelId="{8E6B61D7-B6F0-A649-99E8-6EA930F613AF}" type="presParOf" srcId="{FB362A36-DCA0-4C4D-A471-EA258D001CE6}" destId="{2D4DCFF8-A69A-9E4F-841A-55D0B8F03949}" srcOrd="1" destOrd="0" presId="urn:microsoft.com/office/officeart/2005/8/layout/chevron2"/>
    <dgm:cxn modelId="{2A057209-04E9-6B47-97E8-272F0E1E7B81}" type="presParOf" srcId="{ED70C7FC-6D70-0F45-8735-A6868265B766}" destId="{DE6434B6-4966-DB41-A1B5-465DDE78A6B4}" srcOrd="3" destOrd="0" presId="urn:microsoft.com/office/officeart/2005/8/layout/chevron2"/>
    <dgm:cxn modelId="{6829DC01-B479-5E44-8859-261FFF8B9F8B}" type="presParOf" srcId="{ED70C7FC-6D70-0F45-8735-A6868265B766}" destId="{AFCCA2EA-0042-6643-9E04-F1F276E80BB5}" srcOrd="4" destOrd="0" presId="urn:microsoft.com/office/officeart/2005/8/layout/chevron2"/>
    <dgm:cxn modelId="{FA75EE52-8A3D-C545-BD4B-47CC250D40D7}" type="presParOf" srcId="{AFCCA2EA-0042-6643-9E04-F1F276E80BB5}" destId="{3CB76504-1FE3-6542-8F0C-8428630B4C24}" srcOrd="0" destOrd="0" presId="urn:microsoft.com/office/officeart/2005/8/layout/chevron2"/>
    <dgm:cxn modelId="{C91B6770-EC4C-CE40-A5CC-04B565780990}" type="presParOf" srcId="{AFCCA2EA-0042-6643-9E04-F1F276E80BB5}" destId="{7431E085-0141-7746-A6A5-4A396BCF3C66}" srcOrd="1" destOrd="0" presId="urn:microsoft.com/office/officeart/2005/8/layout/chevron2"/>
    <dgm:cxn modelId="{C30FFF44-721E-904D-8402-644A66231B2B}" type="presParOf" srcId="{ED70C7FC-6D70-0F45-8735-A6868265B766}" destId="{6C291560-070F-994B-A9DD-6CDACB08421E}" srcOrd="5" destOrd="0" presId="urn:microsoft.com/office/officeart/2005/8/layout/chevron2"/>
    <dgm:cxn modelId="{DB5C74E3-87B8-B944-A4FE-230E274BF805}" type="presParOf" srcId="{ED70C7FC-6D70-0F45-8735-A6868265B766}" destId="{C73CBCB4-C550-3A40-84B3-E1BBB87F4219}" srcOrd="6" destOrd="0" presId="urn:microsoft.com/office/officeart/2005/8/layout/chevron2"/>
    <dgm:cxn modelId="{ABC6081D-823B-9C47-948C-AB333ABEBCE4}" type="presParOf" srcId="{C73CBCB4-C550-3A40-84B3-E1BBB87F4219}" destId="{44D24781-B8FA-F448-B59D-CD27768E87ED}" srcOrd="0" destOrd="0" presId="urn:microsoft.com/office/officeart/2005/8/layout/chevron2"/>
    <dgm:cxn modelId="{1F424141-7FDC-8E45-BA2B-98BFCC8BD97E}" type="presParOf" srcId="{C73CBCB4-C550-3A40-84B3-E1BBB87F4219}" destId="{23F1BE15-BDA9-3945-94C4-64D1299B023F}" srcOrd="1" destOrd="0" presId="urn:microsoft.com/office/officeart/2005/8/layout/chevron2"/>
    <dgm:cxn modelId="{D9868FD8-A81C-0B43-8017-93C9AEDD1281}" type="presParOf" srcId="{ED70C7FC-6D70-0F45-8735-A6868265B766}" destId="{C5BDB188-390F-5F4E-AA74-1E974A81D2D0}" srcOrd="7" destOrd="0" presId="urn:microsoft.com/office/officeart/2005/8/layout/chevron2"/>
    <dgm:cxn modelId="{2945C34D-3474-6240-BFFD-8752313EFB35}" type="presParOf" srcId="{ED70C7FC-6D70-0F45-8735-A6868265B766}" destId="{F27FA2B5-E14D-3241-B018-467E8396E710}" srcOrd="8" destOrd="0" presId="urn:microsoft.com/office/officeart/2005/8/layout/chevron2"/>
    <dgm:cxn modelId="{D6CDFF48-6C8A-E14D-A4E9-B6349D818CBC}" type="presParOf" srcId="{F27FA2B5-E14D-3241-B018-467E8396E710}" destId="{D1E489F5-2F0F-5642-AC3B-E50603C3CCE7}" srcOrd="0" destOrd="0" presId="urn:microsoft.com/office/officeart/2005/8/layout/chevron2"/>
    <dgm:cxn modelId="{DA2A6049-EF8C-E04A-BECD-E8A4EB0EFB86}" type="presParOf" srcId="{F27FA2B5-E14D-3241-B018-467E8396E710}" destId="{4C1BBB1F-0533-4F47-BEAF-6DC68631565C}" srcOrd="1" destOrd="0" presId="urn:microsoft.com/office/officeart/2005/8/layout/chevron2"/>
    <dgm:cxn modelId="{E5DD8BAB-D98C-014E-A3C8-D69830A2E547}" type="presParOf" srcId="{ED70C7FC-6D70-0F45-8735-A6868265B766}" destId="{1935EC6F-972F-024C-ACBC-BDD31D9DDFA7}" srcOrd="9" destOrd="0" presId="urn:microsoft.com/office/officeart/2005/8/layout/chevron2"/>
    <dgm:cxn modelId="{5622A63E-8569-1043-97B8-AFF1AE7B50B1}" type="presParOf" srcId="{ED70C7FC-6D70-0F45-8735-A6868265B766}" destId="{B2236AE7-724C-C84E-B4C8-E4FA1F964A8C}" srcOrd="10" destOrd="0" presId="urn:microsoft.com/office/officeart/2005/8/layout/chevron2"/>
    <dgm:cxn modelId="{381A016F-BA2E-3549-846C-AF49D4D765F1}" type="presParOf" srcId="{B2236AE7-724C-C84E-B4C8-E4FA1F964A8C}" destId="{35D1E034-A8AE-244D-8321-90BB0B0FAF95}" srcOrd="0" destOrd="0" presId="urn:microsoft.com/office/officeart/2005/8/layout/chevron2"/>
    <dgm:cxn modelId="{29105712-521B-0844-8919-C0D9674B9EF8}" type="presParOf" srcId="{B2236AE7-724C-C84E-B4C8-E4FA1F964A8C}" destId="{0AA3BBC5-1B55-2E47-A516-53363A11081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F1357-54EA-7A4C-B87F-BA44343AA169}"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1EF2F9B2-DEF6-1E4C-B7E7-2AA4C2B57877}">
      <dgm:prSet/>
      <dgm:spPr>
        <a:effectLst>
          <a:glow rad="101600">
            <a:schemeClr val="tx1">
              <a:alpha val="75000"/>
            </a:schemeClr>
          </a:glow>
          <a:softEdge rad="63500"/>
        </a:effectLst>
      </dgm:spPr>
      <dgm:t>
        <a:bodyPr/>
        <a:lstStyle/>
        <a:p>
          <a:pPr rtl="0"/>
          <a:r>
            <a:rPr lang="en-US" dirty="0" smtClean="0"/>
            <a:t>Basic requirements that must be satisfied by any candidate for SHA-3</a:t>
          </a:r>
          <a:endParaRPr lang="en-US" dirty="0"/>
        </a:p>
      </dgm:t>
    </dgm:pt>
    <dgm:pt modelId="{2E526299-126C-734E-ACE4-EB05E14540D3}" type="parTrans" cxnId="{FFCBB6E7-815E-C54E-BB43-C44FE4DB8D4C}">
      <dgm:prSet/>
      <dgm:spPr/>
      <dgm:t>
        <a:bodyPr/>
        <a:lstStyle/>
        <a:p>
          <a:endParaRPr lang="en-US"/>
        </a:p>
      </dgm:t>
    </dgm:pt>
    <dgm:pt modelId="{C6ADA302-30F1-2D4C-80D9-C8892BD94638}" type="sibTrans" cxnId="{FFCBB6E7-815E-C54E-BB43-C44FE4DB8D4C}">
      <dgm:prSet/>
      <dgm:spPr/>
      <dgm:t>
        <a:bodyPr/>
        <a:lstStyle/>
        <a:p>
          <a:endParaRPr lang="en-US"/>
        </a:p>
      </dgm:t>
    </dgm:pt>
    <dgm:pt modelId="{965AF750-6B1D-D94F-A3EB-2957CA3BDA74}">
      <dgm:prSet/>
      <dgm:spPr>
        <a:effectLst>
          <a:glow rad="101600">
            <a:schemeClr val="tx1">
              <a:alpha val="75000"/>
            </a:schemeClr>
          </a:glow>
          <a:softEdge rad="63500"/>
        </a:effectLst>
      </dgm:spPr>
      <dgm:t>
        <a:bodyPr/>
        <a:lstStyle/>
        <a:p>
          <a:pPr algn="l" rtl="0"/>
          <a:r>
            <a:rPr lang="en-US" dirty="0" smtClean="0"/>
            <a:t>1</a:t>
          </a:r>
          <a:r>
            <a:rPr lang="en-US" dirty="0" smtClean="0"/>
            <a:t>.   </a:t>
          </a:r>
          <a:r>
            <a:rPr lang="en-US" dirty="0" smtClean="0"/>
            <a:t>It must be possible to</a:t>
          </a:r>
          <a:r>
            <a:rPr lang="en-US" dirty="0" smtClean="0"/>
            <a:t>       replace </a:t>
          </a:r>
          <a:r>
            <a:rPr lang="en-US" dirty="0" smtClean="0"/>
            <a:t>SHA-2 with SHA-3 in any application by a simple drop-in substitution. Therefore, SHA-3 must support hash value lengths of 224, 256, 384, and 512 bits.</a:t>
          </a:r>
          <a:endParaRPr lang="en-US" dirty="0"/>
        </a:p>
      </dgm:t>
    </dgm:pt>
    <dgm:pt modelId="{B154B6A7-3726-2045-A211-47E6370EF3B5}" type="parTrans" cxnId="{3245AE57-2890-5645-9013-106AED8BB013}">
      <dgm:prSet/>
      <dgm:spPr>
        <a:ln>
          <a:solidFill>
            <a:schemeClr val="bg1"/>
          </a:solidFill>
        </a:ln>
      </dgm:spPr>
      <dgm:t>
        <a:bodyPr/>
        <a:lstStyle/>
        <a:p>
          <a:endParaRPr lang="en-US" dirty="0"/>
        </a:p>
      </dgm:t>
    </dgm:pt>
    <dgm:pt modelId="{5EBD00D6-8B96-B04C-932F-1CC773E0AEAF}" type="sibTrans" cxnId="{3245AE57-2890-5645-9013-106AED8BB013}">
      <dgm:prSet/>
      <dgm:spPr/>
      <dgm:t>
        <a:bodyPr/>
        <a:lstStyle/>
        <a:p>
          <a:endParaRPr lang="en-US"/>
        </a:p>
      </dgm:t>
    </dgm:pt>
    <dgm:pt modelId="{B67FF21C-5F38-EB49-B52C-655619F2F477}">
      <dgm:prSet/>
      <dgm:spPr>
        <a:effectLst>
          <a:glow rad="101600">
            <a:schemeClr val="tx1">
              <a:alpha val="75000"/>
            </a:schemeClr>
          </a:glow>
          <a:softEdge rad="63500"/>
        </a:effectLst>
      </dgm:spPr>
      <dgm:t>
        <a:bodyPr/>
        <a:lstStyle/>
        <a:p>
          <a:pPr algn="l" rtl="0"/>
          <a:r>
            <a:rPr lang="en-US" dirty="0" smtClean="0"/>
            <a:t>2.</a:t>
          </a:r>
          <a:r>
            <a:rPr lang="en-US" dirty="0" smtClean="0"/>
            <a:t>   SHA</a:t>
          </a:r>
          <a:r>
            <a:rPr lang="en-US" dirty="0" smtClean="0"/>
            <a:t>-3 must preserve the online nature of SHA-2. That is, the algorithm must process comparatively small blocks (512 or 1024 bits) at a time instead of requiring that the entire message be buffered in memory before processing it.</a:t>
          </a:r>
          <a:endParaRPr lang="en-US" dirty="0"/>
        </a:p>
      </dgm:t>
    </dgm:pt>
    <dgm:pt modelId="{04743411-F592-F34D-8615-D9EF61B09093}" type="parTrans" cxnId="{269C90CD-5AF8-0344-942E-9A276E7D640F}">
      <dgm:prSet/>
      <dgm:spPr>
        <a:ln>
          <a:solidFill>
            <a:schemeClr val="bg1"/>
          </a:solidFill>
        </a:ln>
      </dgm:spPr>
      <dgm:t>
        <a:bodyPr/>
        <a:lstStyle/>
        <a:p>
          <a:endParaRPr lang="en-US" dirty="0"/>
        </a:p>
      </dgm:t>
    </dgm:pt>
    <dgm:pt modelId="{AFBDC858-5514-F64C-96D1-CACDE26EB0E3}" type="sibTrans" cxnId="{269C90CD-5AF8-0344-942E-9A276E7D640F}">
      <dgm:prSet/>
      <dgm:spPr/>
      <dgm:t>
        <a:bodyPr/>
        <a:lstStyle/>
        <a:p>
          <a:endParaRPr lang="en-US"/>
        </a:p>
      </dgm:t>
    </dgm:pt>
    <dgm:pt modelId="{88E54AFE-7EB0-1D44-ACF9-A2BA8C632CC2}" type="pres">
      <dgm:prSet presAssocID="{EE3F1357-54EA-7A4C-B87F-BA44343AA169}" presName="cycle" presStyleCnt="0">
        <dgm:presLayoutVars>
          <dgm:chMax val="1"/>
          <dgm:dir/>
          <dgm:animLvl val="ctr"/>
          <dgm:resizeHandles val="exact"/>
        </dgm:presLayoutVars>
      </dgm:prSet>
      <dgm:spPr/>
      <dgm:t>
        <a:bodyPr/>
        <a:lstStyle/>
        <a:p>
          <a:endParaRPr lang="en-US"/>
        </a:p>
      </dgm:t>
    </dgm:pt>
    <dgm:pt modelId="{0EDCE18D-BEF6-F64D-A219-08D94A173D95}" type="pres">
      <dgm:prSet presAssocID="{1EF2F9B2-DEF6-1E4C-B7E7-2AA4C2B57877}" presName="centerShape" presStyleLbl="node0" presStyleIdx="0" presStyleCnt="1"/>
      <dgm:spPr/>
      <dgm:t>
        <a:bodyPr/>
        <a:lstStyle/>
        <a:p>
          <a:endParaRPr lang="en-US"/>
        </a:p>
      </dgm:t>
    </dgm:pt>
    <dgm:pt modelId="{DE4043E4-4F93-864F-AB95-5C6BC0C59B17}" type="pres">
      <dgm:prSet presAssocID="{B154B6A7-3726-2045-A211-47E6370EF3B5}" presName="parTrans" presStyleLbl="bgSibTrans2D1" presStyleIdx="0" presStyleCnt="2"/>
      <dgm:spPr/>
      <dgm:t>
        <a:bodyPr/>
        <a:lstStyle/>
        <a:p>
          <a:endParaRPr lang="en-US"/>
        </a:p>
      </dgm:t>
    </dgm:pt>
    <dgm:pt modelId="{021628D4-F2CA-9844-9576-3DCD3457AC28}" type="pres">
      <dgm:prSet presAssocID="{965AF750-6B1D-D94F-A3EB-2957CA3BDA74}" presName="node" presStyleLbl="node1" presStyleIdx="0" presStyleCnt="2">
        <dgm:presLayoutVars>
          <dgm:bulletEnabled val="1"/>
        </dgm:presLayoutVars>
      </dgm:prSet>
      <dgm:spPr/>
      <dgm:t>
        <a:bodyPr/>
        <a:lstStyle/>
        <a:p>
          <a:endParaRPr lang="en-US"/>
        </a:p>
      </dgm:t>
    </dgm:pt>
    <dgm:pt modelId="{B2A2B753-8D29-5B45-A568-8FF79DC00661}" type="pres">
      <dgm:prSet presAssocID="{04743411-F592-F34D-8615-D9EF61B09093}" presName="parTrans" presStyleLbl="bgSibTrans2D1" presStyleIdx="1" presStyleCnt="2"/>
      <dgm:spPr/>
      <dgm:t>
        <a:bodyPr/>
        <a:lstStyle/>
        <a:p>
          <a:endParaRPr lang="en-US"/>
        </a:p>
      </dgm:t>
    </dgm:pt>
    <dgm:pt modelId="{B9F978B3-B9FC-DA40-81F4-C3507FCDDC3D}" type="pres">
      <dgm:prSet presAssocID="{B67FF21C-5F38-EB49-B52C-655619F2F477}" presName="node" presStyleLbl="node1" presStyleIdx="1" presStyleCnt="2">
        <dgm:presLayoutVars>
          <dgm:bulletEnabled val="1"/>
        </dgm:presLayoutVars>
      </dgm:prSet>
      <dgm:spPr/>
      <dgm:t>
        <a:bodyPr/>
        <a:lstStyle/>
        <a:p>
          <a:endParaRPr lang="en-US"/>
        </a:p>
      </dgm:t>
    </dgm:pt>
  </dgm:ptLst>
  <dgm:cxnLst>
    <dgm:cxn modelId="{0A69A56B-082F-844A-B1D4-418912ABCEAD}" type="presOf" srcId="{965AF750-6B1D-D94F-A3EB-2957CA3BDA74}" destId="{021628D4-F2CA-9844-9576-3DCD3457AC28}" srcOrd="0" destOrd="0" presId="urn:microsoft.com/office/officeart/2005/8/layout/radial4"/>
    <dgm:cxn modelId="{3245AE57-2890-5645-9013-106AED8BB013}" srcId="{1EF2F9B2-DEF6-1E4C-B7E7-2AA4C2B57877}" destId="{965AF750-6B1D-D94F-A3EB-2957CA3BDA74}" srcOrd="0" destOrd="0" parTransId="{B154B6A7-3726-2045-A211-47E6370EF3B5}" sibTransId="{5EBD00D6-8B96-B04C-932F-1CC773E0AEAF}"/>
    <dgm:cxn modelId="{6F7A6ECC-8AEA-8341-9D7C-6051FB2FA03A}" type="presOf" srcId="{EE3F1357-54EA-7A4C-B87F-BA44343AA169}" destId="{88E54AFE-7EB0-1D44-ACF9-A2BA8C632CC2}" srcOrd="0" destOrd="0" presId="urn:microsoft.com/office/officeart/2005/8/layout/radial4"/>
    <dgm:cxn modelId="{269C90CD-5AF8-0344-942E-9A276E7D640F}" srcId="{1EF2F9B2-DEF6-1E4C-B7E7-2AA4C2B57877}" destId="{B67FF21C-5F38-EB49-B52C-655619F2F477}" srcOrd="1" destOrd="0" parTransId="{04743411-F592-F34D-8615-D9EF61B09093}" sibTransId="{AFBDC858-5514-F64C-96D1-CACDE26EB0E3}"/>
    <dgm:cxn modelId="{FFCBB6E7-815E-C54E-BB43-C44FE4DB8D4C}" srcId="{EE3F1357-54EA-7A4C-B87F-BA44343AA169}" destId="{1EF2F9B2-DEF6-1E4C-B7E7-2AA4C2B57877}" srcOrd="0" destOrd="0" parTransId="{2E526299-126C-734E-ACE4-EB05E14540D3}" sibTransId="{C6ADA302-30F1-2D4C-80D9-C8892BD94638}"/>
    <dgm:cxn modelId="{AA2C3303-800C-284A-8C37-A9EBC98B04AC}" type="presOf" srcId="{B154B6A7-3726-2045-A211-47E6370EF3B5}" destId="{DE4043E4-4F93-864F-AB95-5C6BC0C59B17}" srcOrd="0" destOrd="0" presId="urn:microsoft.com/office/officeart/2005/8/layout/radial4"/>
    <dgm:cxn modelId="{70517D61-6641-B442-AE4C-293611CE46F8}" type="presOf" srcId="{B67FF21C-5F38-EB49-B52C-655619F2F477}" destId="{B9F978B3-B9FC-DA40-81F4-C3507FCDDC3D}" srcOrd="0" destOrd="0" presId="urn:microsoft.com/office/officeart/2005/8/layout/radial4"/>
    <dgm:cxn modelId="{DEE34FB9-606E-324C-8B1E-253691C98A61}" type="presOf" srcId="{04743411-F592-F34D-8615-D9EF61B09093}" destId="{B2A2B753-8D29-5B45-A568-8FF79DC00661}" srcOrd="0" destOrd="0" presId="urn:microsoft.com/office/officeart/2005/8/layout/radial4"/>
    <dgm:cxn modelId="{436EC6D6-8644-2F40-83F7-81B7AF7EAEBE}" type="presOf" srcId="{1EF2F9B2-DEF6-1E4C-B7E7-2AA4C2B57877}" destId="{0EDCE18D-BEF6-F64D-A219-08D94A173D95}" srcOrd="0" destOrd="0" presId="urn:microsoft.com/office/officeart/2005/8/layout/radial4"/>
    <dgm:cxn modelId="{C4B9A2F9-E1D8-E845-A3F4-9018C9F750A4}" type="presParOf" srcId="{88E54AFE-7EB0-1D44-ACF9-A2BA8C632CC2}" destId="{0EDCE18D-BEF6-F64D-A219-08D94A173D95}" srcOrd="0" destOrd="0" presId="urn:microsoft.com/office/officeart/2005/8/layout/radial4"/>
    <dgm:cxn modelId="{923C334F-6AE5-F74C-9D89-B2F44B74E0CB}" type="presParOf" srcId="{88E54AFE-7EB0-1D44-ACF9-A2BA8C632CC2}" destId="{DE4043E4-4F93-864F-AB95-5C6BC0C59B17}" srcOrd="1" destOrd="0" presId="urn:microsoft.com/office/officeart/2005/8/layout/radial4"/>
    <dgm:cxn modelId="{3A35CE24-77A6-2E4B-BB0D-F3C56A2EEA46}" type="presParOf" srcId="{88E54AFE-7EB0-1D44-ACF9-A2BA8C632CC2}" destId="{021628D4-F2CA-9844-9576-3DCD3457AC28}" srcOrd="2" destOrd="0" presId="urn:microsoft.com/office/officeart/2005/8/layout/radial4"/>
    <dgm:cxn modelId="{96E15C0F-95DE-A341-BC41-2E6B70706D5C}" type="presParOf" srcId="{88E54AFE-7EB0-1D44-ACF9-A2BA8C632CC2}" destId="{B2A2B753-8D29-5B45-A568-8FF79DC00661}" srcOrd="3" destOrd="0" presId="urn:microsoft.com/office/officeart/2005/8/layout/radial4"/>
    <dgm:cxn modelId="{B6CE3657-6BE0-3F4A-8901-7435AB072FAF}" type="presParOf" srcId="{88E54AFE-7EB0-1D44-ACF9-A2BA8C632CC2}" destId="{B9F978B3-B9FC-DA40-81F4-C3507FCDDC3D}"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FAA1D-79C2-6B4B-9B86-DCB65EB7FD2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1F60BD4-45F1-FE42-BB7F-957F68FCC758}">
      <dgm:prSet phldrT="[Text]"/>
      <dgm:spPr/>
      <dgm:t>
        <a:bodyPr/>
        <a:lstStyle/>
        <a:p>
          <a:r>
            <a:rPr lang="en-AU" dirty="0" smtClean="0">
              <a:solidFill>
                <a:srgbClr val="FFFFFF"/>
              </a:solidFill>
            </a:rPr>
            <a:t>HMAC</a:t>
          </a:r>
          <a:endParaRPr lang="en-US" dirty="0">
            <a:solidFill>
              <a:srgbClr val="FFFFFF"/>
            </a:solidFill>
          </a:endParaRPr>
        </a:p>
      </dgm:t>
    </dgm:pt>
    <dgm:pt modelId="{6B3E9C8B-BA00-3D49-A6EF-44362D93DA5E}" type="parTrans" cxnId="{49D9FD4F-E1AE-444E-B591-3D70D258CC78}">
      <dgm:prSet/>
      <dgm:spPr/>
      <dgm:t>
        <a:bodyPr/>
        <a:lstStyle/>
        <a:p>
          <a:endParaRPr lang="en-US"/>
        </a:p>
      </dgm:t>
    </dgm:pt>
    <dgm:pt modelId="{E9FB7A87-0ACE-6049-9FE6-2B1E12876B96}" type="sibTrans" cxnId="{49D9FD4F-E1AE-444E-B591-3D70D258CC78}">
      <dgm:prSet/>
      <dgm:spPr/>
      <dgm:t>
        <a:bodyPr/>
        <a:lstStyle/>
        <a:p>
          <a:endParaRPr lang="en-US"/>
        </a:p>
      </dgm:t>
    </dgm:pt>
    <dgm:pt modelId="{0319F219-F9BF-6042-B5E7-9CE7CCC3FF5F}">
      <dgm:prSet/>
      <dgm:spPr/>
      <dgm:t>
        <a:bodyPr/>
        <a:lstStyle/>
        <a:p>
          <a:r>
            <a:rPr lang="en-AU" dirty="0" smtClean="0">
              <a:solidFill>
                <a:schemeClr val="tx2">
                  <a:lumMod val="10000"/>
                </a:schemeClr>
              </a:solidFill>
            </a:rPr>
            <a:t>Has </a:t>
          </a:r>
          <a:r>
            <a:rPr lang="en-AU" dirty="0" smtClean="0">
              <a:solidFill>
                <a:schemeClr val="tx2">
                  <a:lumMod val="10000"/>
                </a:schemeClr>
              </a:solidFill>
            </a:rPr>
            <a:t>been issued as RFC 2104</a:t>
          </a:r>
        </a:p>
      </dgm:t>
    </dgm:pt>
    <dgm:pt modelId="{E0AEE5C3-84AD-5E48-BD15-1CCD0FB1926A}" type="parTrans" cxnId="{641DE4F7-69ED-C442-8245-C8611061B3DD}">
      <dgm:prSet/>
      <dgm:spPr/>
      <dgm:t>
        <a:bodyPr/>
        <a:lstStyle/>
        <a:p>
          <a:endParaRPr lang="en-US"/>
        </a:p>
      </dgm:t>
    </dgm:pt>
    <dgm:pt modelId="{BA2079B0-8C76-904E-9F31-CFAA132B64BE}" type="sibTrans" cxnId="{641DE4F7-69ED-C442-8245-C8611061B3DD}">
      <dgm:prSet/>
      <dgm:spPr/>
      <dgm:t>
        <a:bodyPr/>
        <a:lstStyle/>
        <a:p>
          <a:endParaRPr lang="en-US"/>
        </a:p>
      </dgm:t>
    </dgm:pt>
    <dgm:pt modelId="{FD205F69-243E-3941-9128-685EF6ED4B23}">
      <dgm:prSet/>
      <dgm:spPr/>
      <dgm:t>
        <a:bodyPr/>
        <a:lstStyle/>
        <a:p>
          <a:r>
            <a:rPr lang="en-AU" dirty="0" smtClean="0">
              <a:solidFill>
                <a:schemeClr val="tx2">
                  <a:lumMod val="10000"/>
                </a:schemeClr>
              </a:solidFill>
            </a:rPr>
            <a:t>Has been chosen as the mandatory-to-implement MAC for IP Security</a:t>
          </a:r>
        </a:p>
      </dgm:t>
    </dgm:pt>
    <dgm:pt modelId="{021FB339-B789-D14B-800F-D1FFC3C1C80F}" type="parTrans" cxnId="{2BC0BC80-8A1C-904B-8155-2F9C915362C6}">
      <dgm:prSet/>
      <dgm:spPr/>
      <dgm:t>
        <a:bodyPr/>
        <a:lstStyle/>
        <a:p>
          <a:endParaRPr lang="en-US"/>
        </a:p>
      </dgm:t>
    </dgm:pt>
    <dgm:pt modelId="{2C658EA4-7029-E14F-877C-EE9EBB12510A}" type="sibTrans" cxnId="{2BC0BC80-8A1C-904B-8155-2F9C915362C6}">
      <dgm:prSet/>
      <dgm:spPr/>
      <dgm:t>
        <a:bodyPr/>
        <a:lstStyle/>
        <a:p>
          <a:endParaRPr lang="en-US"/>
        </a:p>
      </dgm:t>
    </dgm:pt>
    <dgm:pt modelId="{B24C134E-8EDB-D641-AD08-C6C276A2A54D}">
      <dgm:prSet/>
      <dgm:spPr/>
      <dgm:t>
        <a:bodyPr/>
        <a:lstStyle/>
        <a:p>
          <a:r>
            <a:rPr lang="en-AU" dirty="0" smtClean="0">
              <a:solidFill>
                <a:schemeClr val="tx2">
                  <a:lumMod val="10000"/>
                </a:schemeClr>
              </a:solidFill>
            </a:rPr>
            <a:t>Is used in other Internet protocols, such as Transport Layer Security (TLS) and Secure Electronic Transaction (SET)</a:t>
          </a:r>
        </a:p>
      </dgm:t>
    </dgm:pt>
    <dgm:pt modelId="{624449B1-0E01-7B40-902B-4B5B0F673B63}" type="parTrans" cxnId="{D4995ACD-E58F-194F-9CAE-A752D3FA333E}">
      <dgm:prSet/>
      <dgm:spPr/>
      <dgm:t>
        <a:bodyPr/>
        <a:lstStyle/>
        <a:p>
          <a:endParaRPr lang="en-US"/>
        </a:p>
      </dgm:t>
    </dgm:pt>
    <dgm:pt modelId="{F7A535D4-8069-FD40-950F-900B2127D64B}" type="sibTrans" cxnId="{D4995ACD-E58F-194F-9CAE-A752D3FA333E}">
      <dgm:prSet/>
      <dgm:spPr/>
      <dgm:t>
        <a:bodyPr/>
        <a:lstStyle/>
        <a:p>
          <a:endParaRPr lang="en-US"/>
        </a:p>
      </dgm:t>
    </dgm:pt>
    <dgm:pt modelId="{54E05149-7746-744C-99BF-5475098F4582}" type="pres">
      <dgm:prSet presAssocID="{A2AFAA1D-79C2-6B4B-9B86-DCB65EB7FD2A}" presName="Name0" presStyleCnt="0">
        <dgm:presLayoutVars>
          <dgm:dir/>
          <dgm:animLvl val="lvl"/>
          <dgm:resizeHandles val="exact"/>
        </dgm:presLayoutVars>
      </dgm:prSet>
      <dgm:spPr/>
      <dgm:t>
        <a:bodyPr/>
        <a:lstStyle/>
        <a:p>
          <a:endParaRPr lang="en-US"/>
        </a:p>
      </dgm:t>
    </dgm:pt>
    <dgm:pt modelId="{20A121A1-05F2-9841-818E-4D2596339418}" type="pres">
      <dgm:prSet presAssocID="{41F60BD4-45F1-FE42-BB7F-957F68FCC758}" presName="composite" presStyleCnt="0"/>
      <dgm:spPr/>
    </dgm:pt>
    <dgm:pt modelId="{E76FBE2B-1300-BC4A-B692-73AD7093C0F9}" type="pres">
      <dgm:prSet presAssocID="{41F60BD4-45F1-FE42-BB7F-957F68FCC758}" presName="parTx" presStyleLbl="alignNode1" presStyleIdx="0" presStyleCnt="1">
        <dgm:presLayoutVars>
          <dgm:chMax val="0"/>
          <dgm:chPref val="0"/>
          <dgm:bulletEnabled val="1"/>
        </dgm:presLayoutVars>
      </dgm:prSet>
      <dgm:spPr/>
      <dgm:t>
        <a:bodyPr/>
        <a:lstStyle/>
        <a:p>
          <a:endParaRPr lang="en-US"/>
        </a:p>
      </dgm:t>
    </dgm:pt>
    <dgm:pt modelId="{191D470A-A7C8-8D48-B7B2-86A043B73F85}" type="pres">
      <dgm:prSet presAssocID="{41F60BD4-45F1-FE42-BB7F-957F68FCC758}" presName="desTx" presStyleLbl="alignAccFollowNode1" presStyleIdx="0" presStyleCnt="1">
        <dgm:presLayoutVars>
          <dgm:bulletEnabled val="1"/>
        </dgm:presLayoutVars>
      </dgm:prSet>
      <dgm:spPr/>
      <dgm:t>
        <a:bodyPr/>
        <a:lstStyle/>
        <a:p>
          <a:endParaRPr lang="en-US"/>
        </a:p>
      </dgm:t>
    </dgm:pt>
  </dgm:ptLst>
  <dgm:cxnLst>
    <dgm:cxn modelId="{C9FC3F61-A210-6E42-A92C-D9E303B359DF}" type="presOf" srcId="{FD205F69-243E-3941-9128-685EF6ED4B23}" destId="{191D470A-A7C8-8D48-B7B2-86A043B73F85}" srcOrd="0" destOrd="1" presId="urn:microsoft.com/office/officeart/2005/8/layout/hList1"/>
    <dgm:cxn modelId="{49D9FD4F-E1AE-444E-B591-3D70D258CC78}" srcId="{A2AFAA1D-79C2-6B4B-9B86-DCB65EB7FD2A}" destId="{41F60BD4-45F1-FE42-BB7F-957F68FCC758}" srcOrd="0" destOrd="0" parTransId="{6B3E9C8B-BA00-3D49-A6EF-44362D93DA5E}" sibTransId="{E9FB7A87-0ACE-6049-9FE6-2B1E12876B96}"/>
    <dgm:cxn modelId="{754594C3-6242-2844-AEA2-21F171939482}" type="presOf" srcId="{B24C134E-8EDB-D641-AD08-C6C276A2A54D}" destId="{191D470A-A7C8-8D48-B7B2-86A043B73F85}" srcOrd="0" destOrd="2" presId="urn:microsoft.com/office/officeart/2005/8/layout/hList1"/>
    <dgm:cxn modelId="{641DE4F7-69ED-C442-8245-C8611061B3DD}" srcId="{41F60BD4-45F1-FE42-BB7F-957F68FCC758}" destId="{0319F219-F9BF-6042-B5E7-9CE7CCC3FF5F}" srcOrd="0" destOrd="0" parTransId="{E0AEE5C3-84AD-5E48-BD15-1CCD0FB1926A}" sibTransId="{BA2079B0-8C76-904E-9F31-CFAA132B64BE}"/>
    <dgm:cxn modelId="{210FB5E8-939F-FD48-87B9-57ADEBCF9546}" type="presOf" srcId="{A2AFAA1D-79C2-6B4B-9B86-DCB65EB7FD2A}" destId="{54E05149-7746-744C-99BF-5475098F4582}" srcOrd="0" destOrd="0" presId="urn:microsoft.com/office/officeart/2005/8/layout/hList1"/>
    <dgm:cxn modelId="{D4995ACD-E58F-194F-9CAE-A752D3FA333E}" srcId="{41F60BD4-45F1-FE42-BB7F-957F68FCC758}" destId="{B24C134E-8EDB-D641-AD08-C6C276A2A54D}" srcOrd="2" destOrd="0" parTransId="{624449B1-0E01-7B40-902B-4B5B0F673B63}" sibTransId="{F7A535D4-8069-FD40-950F-900B2127D64B}"/>
    <dgm:cxn modelId="{12AD5620-2360-D549-93E0-4ADB86FEFF5D}" type="presOf" srcId="{41F60BD4-45F1-FE42-BB7F-957F68FCC758}" destId="{E76FBE2B-1300-BC4A-B692-73AD7093C0F9}" srcOrd="0" destOrd="0" presId="urn:microsoft.com/office/officeart/2005/8/layout/hList1"/>
    <dgm:cxn modelId="{D8510AE3-25A3-0741-8867-E11127B08DF8}" type="presOf" srcId="{0319F219-F9BF-6042-B5E7-9CE7CCC3FF5F}" destId="{191D470A-A7C8-8D48-B7B2-86A043B73F85}" srcOrd="0" destOrd="0" presId="urn:microsoft.com/office/officeart/2005/8/layout/hList1"/>
    <dgm:cxn modelId="{2BC0BC80-8A1C-904B-8155-2F9C915362C6}" srcId="{41F60BD4-45F1-FE42-BB7F-957F68FCC758}" destId="{FD205F69-243E-3941-9128-685EF6ED4B23}" srcOrd="1" destOrd="0" parTransId="{021FB339-B789-D14B-800F-D1FFC3C1C80F}" sibTransId="{2C658EA4-7029-E14F-877C-EE9EBB12510A}"/>
    <dgm:cxn modelId="{4F198134-5A7E-2C4B-8401-60064C968D5C}" type="presParOf" srcId="{54E05149-7746-744C-99BF-5475098F4582}" destId="{20A121A1-05F2-9841-818E-4D2596339418}" srcOrd="0" destOrd="0" presId="urn:microsoft.com/office/officeart/2005/8/layout/hList1"/>
    <dgm:cxn modelId="{16ECD4DD-52CE-6941-A6FC-248F6507EE72}" type="presParOf" srcId="{20A121A1-05F2-9841-818E-4D2596339418}" destId="{E76FBE2B-1300-BC4A-B692-73AD7093C0F9}" srcOrd="0" destOrd="0" presId="urn:microsoft.com/office/officeart/2005/8/layout/hList1"/>
    <dgm:cxn modelId="{45E5222A-D122-654B-8DBB-2CF237B27B4A}" type="presParOf" srcId="{20A121A1-05F2-9841-818E-4D2596339418}" destId="{191D470A-A7C8-8D48-B7B2-86A043B73F8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030FDA-A2D5-FC47-96C3-74D3368E9EBC}"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113ACB99-EA12-0C4A-A377-CBDA785B5AE3}">
      <dgm:prSet phldrT="[Text]"/>
      <dgm:spPr/>
      <dgm:t>
        <a:bodyPr/>
        <a:lstStyle/>
        <a:p>
          <a:r>
            <a:rPr lang="en-US" dirty="0" smtClean="0">
              <a:solidFill>
                <a:schemeClr val="tx2">
                  <a:lumMod val="10000"/>
                </a:schemeClr>
              </a:solidFill>
            </a:rPr>
            <a:t>Key algorithmic ingredients</a:t>
          </a:r>
          <a:endParaRPr lang="en-US" dirty="0"/>
        </a:p>
      </dgm:t>
    </dgm:pt>
    <dgm:pt modelId="{F565CC73-1D03-4549-99A5-788C83E1E721}" type="parTrans" cxnId="{2F2B961E-D315-0C45-B030-D992C60104E6}">
      <dgm:prSet/>
      <dgm:spPr/>
      <dgm:t>
        <a:bodyPr/>
        <a:lstStyle/>
        <a:p>
          <a:endParaRPr lang="en-US"/>
        </a:p>
      </dgm:t>
    </dgm:pt>
    <dgm:pt modelId="{66C0B33D-51B6-CC4A-823E-7518A60D338A}" type="sibTrans" cxnId="{2F2B961E-D315-0C45-B030-D992C60104E6}">
      <dgm:prSet/>
      <dgm:spPr/>
      <dgm:t>
        <a:bodyPr/>
        <a:lstStyle/>
        <a:p>
          <a:endParaRPr lang="en-US"/>
        </a:p>
      </dgm:t>
    </dgm:pt>
    <dgm:pt modelId="{B719B0F6-6B64-EC42-879F-1CCD15BE0DB9}">
      <dgm:prSet custT="1"/>
      <dgm:spPr/>
      <dgm:t>
        <a:bodyPr/>
        <a:lstStyle/>
        <a:p>
          <a:r>
            <a:rPr lang="en-US" sz="1500" b="1" i="0" dirty="0" smtClean="0">
              <a:solidFill>
                <a:schemeClr val="tx2">
                  <a:lumMod val="90000"/>
                </a:schemeClr>
              </a:solidFill>
            </a:rPr>
            <a:t>AES encryption algorithm</a:t>
          </a:r>
        </a:p>
      </dgm:t>
    </dgm:pt>
    <dgm:pt modelId="{5239D105-74C3-E342-B969-FB1CC08D97DC}" type="parTrans" cxnId="{9883F50B-CF61-C248-A988-AB2A4E630458}">
      <dgm:prSet/>
      <dgm:spPr/>
      <dgm:t>
        <a:bodyPr/>
        <a:lstStyle/>
        <a:p>
          <a:endParaRPr lang="en-US"/>
        </a:p>
      </dgm:t>
    </dgm:pt>
    <dgm:pt modelId="{9D7E95AB-93A6-684D-8336-DF220FBDAFBA}" type="sibTrans" cxnId="{9883F50B-CF61-C248-A988-AB2A4E630458}">
      <dgm:prSet/>
      <dgm:spPr/>
      <dgm:t>
        <a:bodyPr/>
        <a:lstStyle/>
        <a:p>
          <a:endParaRPr lang="en-US"/>
        </a:p>
      </dgm:t>
    </dgm:pt>
    <dgm:pt modelId="{EBAFBEC6-504D-B44A-9366-74AE71D07CE9}">
      <dgm:prSet custT="1"/>
      <dgm:spPr/>
      <dgm:t>
        <a:bodyPr/>
        <a:lstStyle/>
        <a:p>
          <a:r>
            <a:rPr lang="en-US" sz="1500" b="1" i="0" dirty="0" smtClean="0">
              <a:solidFill>
                <a:schemeClr val="tx2">
                  <a:lumMod val="90000"/>
                </a:schemeClr>
              </a:solidFill>
            </a:rPr>
            <a:t>CTR mode of operation</a:t>
          </a:r>
        </a:p>
      </dgm:t>
    </dgm:pt>
    <dgm:pt modelId="{D871F4E3-4DB2-924F-BDCF-F5A11610A387}" type="parTrans" cxnId="{7870504D-6616-034F-A7C9-1DB0FD340E26}">
      <dgm:prSet/>
      <dgm:spPr/>
      <dgm:t>
        <a:bodyPr/>
        <a:lstStyle/>
        <a:p>
          <a:endParaRPr lang="en-US"/>
        </a:p>
      </dgm:t>
    </dgm:pt>
    <dgm:pt modelId="{834DDEED-8EFC-9143-A7F3-5616B23F1011}" type="sibTrans" cxnId="{7870504D-6616-034F-A7C9-1DB0FD340E26}">
      <dgm:prSet/>
      <dgm:spPr/>
      <dgm:t>
        <a:bodyPr/>
        <a:lstStyle/>
        <a:p>
          <a:endParaRPr lang="en-US"/>
        </a:p>
      </dgm:t>
    </dgm:pt>
    <dgm:pt modelId="{883B57FA-6EC4-BE4D-9892-F190E4031B66}">
      <dgm:prSet custT="1"/>
      <dgm:spPr/>
      <dgm:t>
        <a:bodyPr/>
        <a:lstStyle/>
        <a:p>
          <a:r>
            <a:rPr lang="en-US" sz="1500" b="1" i="0" dirty="0" smtClean="0">
              <a:solidFill>
                <a:schemeClr val="tx2">
                  <a:lumMod val="90000"/>
                </a:schemeClr>
              </a:solidFill>
            </a:rPr>
            <a:t>CMAC authentication algorithm</a:t>
          </a:r>
        </a:p>
      </dgm:t>
    </dgm:pt>
    <dgm:pt modelId="{4A2C6D76-7AC1-E846-AAC0-B391E5ECC656}" type="parTrans" cxnId="{7EB32AA7-B52B-374E-B6FD-5024639F39EA}">
      <dgm:prSet/>
      <dgm:spPr/>
      <dgm:t>
        <a:bodyPr/>
        <a:lstStyle/>
        <a:p>
          <a:endParaRPr lang="en-US"/>
        </a:p>
      </dgm:t>
    </dgm:pt>
    <dgm:pt modelId="{48ED04C5-B21E-4F42-9114-F42190187FA1}" type="sibTrans" cxnId="{7EB32AA7-B52B-374E-B6FD-5024639F39EA}">
      <dgm:prSet/>
      <dgm:spPr/>
      <dgm:t>
        <a:bodyPr/>
        <a:lstStyle/>
        <a:p>
          <a:endParaRPr lang="en-US"/>
        </a:p>
      </dgm:t>
    </dgm:pt>
    <dgm:pt modelId="{8F2E7571-F932-284D-9050-5BA0A032B99A}" type="pres">
      <dgm:prSet presAssocID="{F0030FDA-A2D5-FC47-96C3-74D3368E9EBC}" presName="Name0" presStyleCnt="0">
        <dgm:presLayoutVars>
          <dgm:chMax val="4"/>
          <dgm:resizeHandles val="exact"/>
        </dgm:presLayoutVars>
      </dgm:prSet>
      <dgm:spPr/>
      <dgm:t>
        <a:bodyPr/>
        <a:lstStyle/>
        <a:p>
          <a:endParaRPr lang="en-US"/>
        </a:p>
      </dgm:t>
    </dgm:pt>
    <dgm:pt modelId="{49C07FCD-3C91-7040-BD06-6B799BFD8349}" type="pres">
      <dgm:prSet presAssocID="{F0030FDA-A2D5-FC47-96C3-74D3368E9EBC}" presName="ellipse" presStyleLbl="trBgShp" presStyleIdx="0" presStyleCnt="1" custLinFactNeighborX="2905" custLinFactNeighborY="36512"/>
      <dgm:spPr/>
    </dgm:pt>
    <dgm:pt modelId="{D4755CDB-0889-FE40-95F3-5CEAB85D140C}" type="pres">
      <dgm:prSet presAssocID="{F0030FDA-A2D5-FC47-96C3-74D3368E9EBC}" presName="arrow1" presStyleLbl="fgShp" presStyleIdx="0" presStyleCnt="1" custLinFactNeighborX="9365" custLinFactNeighborY="51528"/>
      <dgm:spPr/>
    </dgm:pt>
    <dgm:pt modelId="{5A4B9020-EB56-1D48-AA5D-0986CB554B15}" type="pres">
      <dgm:prSet presAssocID="{F0030FDA-A2D5-FC47-96C3-74D3368E9EBC}" presName="rectangle" presStyleLbl="revTx" presStyleIdx="0" presStyleCnt="1" custLinFactNeighborX="1323" custLinFactNeighborY="18677">
        <dgm:presLayoutVars>
          <dgm:bulletEnabled val="1"/>
        </dgm:presLayoutVars>
      </dgm:prSet>
      <dgm:spPr/>
      <dgm:t>
        <a:bodyPr/>
        <a:lstStyle/>
        <a:p>
          <a:endParaRPr lang="en-US"/>
        </a:p>
      </dgm:t>
    </dgm:pt>
    <dgm:pt modelId="{E96601C8-3962-7642-AECF-A0FF5C5C2656}" type="pres">
      <dgm:prSet presAssocID="{EBAFBEC6-504D-B44A-9366-74AE71D07CE9}" presName="item1" presStyleLbl="node1" presStyleIdx="0" presStyleCnt="3" custScaleX="167555" custScaleY="121155" custLinFactNeighborX="67689" custLinFactNeighborY="-65961">
        <dgm:presLayoutVars>
          <dgm:bulletEnabled val="1"/>
        </dgm:presLayoutVars>
      </dgm:prSet>
      <dgm:spPr/>
      <dgm:t>
        <a:bodyPr/>
        <a:lstStyle/>
        <a:p>
          <a:endParaRPr lang="en-US"/>
        </a:p>
      </dgm:t>
    </dgm:pt>
    <dgm:pt modelId="{6EC31E37-89C6-9C42-8A14-2CB5254898C0}" type="pres">
      <dgm:prSet presAssocID="{883B57FA-6EC4-BE4D-9892-F190E4031B66}" presName="item2" presStyleLbl="node1" presStyleIdx="1" presStyleCnt="3" custScaleX="113333" custScaleY="113334" custLinFactNeighborX="-23316" custLinFactNeighborY="10794">
        <dgm:presLayoutVars>
          <dgm:bulletEnabled val="1"/>
        </dgm:presLayoutVars>
      </dgm:prSet>
      <dgm:spPr/>
      <dgm:t>
        <a:bodyPr/>
        <a:lstStyle/>
        <a:p>
          <a:endParaRPr lang="en-US"/>
        </a:p>
      </dgm:t>
    </dgm:pt>
    <dgm:pt modelId="{10FDE3B1-4B8A-EE49-B370-3A17ED530773}" type="pres">
      <dgm:prSet presAssocID="{113ACB99-EA12-0C4A-A377-CBDA785B5AE3}" presName="item3" presStyleLbl="node1" presStyleIdx="2" presStyleCnt="3" custScaleX="117778" custScaleY="109422" custLinFactY="45891" custLinFactNeighborX="-33016" custLinFactNeighborY="100000">
        <dgm:presLayoutVars>
          <dgm:bulletEnabled val="1"/>
        </dgm:presLayoutVars>
      </dgm:prSet>
      <dgm:spPr/>
      <dgm:t>
        <a:bodyPr/>
        <a:lstStyle/>
        <a:p>
          <a:endParaRPr lang="en-US"/>
        </a:p>
      </dgm:t>
    </dgm:pt>
    <dgm:pt modelId="{8F3F9E2D-C44D-C245-996F-734697CB3E71}" type="pres">
      <dgm:prSet presAssocID="{F0030FDA-A2D5-FC47-96C3-74D3368E9EBC}" presName="funnel" presStyleLbl="trAlignAcc1" presStyleIdx="0" presStyleCnt="1" custLinFactNeighborX="2834" custLinFactNeighborY="14980"/>
      <dgm:spPr>
        <a:solidFill>
          <a:schemeClr val="lt1">
            <a:hueOff val="0"/>
            <a:satOff val="0"/>
            <a:lumOff val="0"/>
            <a:alpha val="12000"/>
          </a:schemeClr>
        </a:solidFill>
      </dgm:spPr>
    </dgm:pt>
  </dgm:ptLst>
  <dgm:cxnLst>
    <dgm:cxn modelId="{C74CBE70-A465-E842-BD6E-F0833374ABFE}" type="presOf" srcId="{EBAFBEC6-504D-B44A-9366-74AE71D07CE9}" destId="{6EC31E37-89C6-9C42-8A14-2CB5254898C0}" srcOrd="0" destOrd="0" presId="urn:microsoft.com/office/officeart/2005/8/layout/funnel1"/>
    <dgm:cxn modelId="{9883F50B-CF61-C248-A988-AB2A4E630458}" srcId="{F0030FDA-A2D5-FC47-96C3-74D3368E9EBC}" destId="{B719B0F6-6B64-EC42-879F-1CCD15BE0DB9}" srcOrd="0" destOrd="0" parTransId="{5239D105-74C3-E342-B969-FB1CC08D97DC}" sibTransId="{9D7E95AB-93A6-684D-8336-DF220FBDAFBA}"/>
    <dgm:cxn modelId="{5908F694-4750-D04D-9335-A9F844FD229F}" type="presOf" srcId="{B719B0F6-6B64-EC42-879F-1CCD15BE0DB9}" destId="{10FDE3B1-4B8A-EE49-B370-3A17ED530773}" srcOrd="0" destOrd="0" presId="urn:microsoft.com/office/officeart/2005/8/layout/funnel1"/>
    <dgm:cxn modelId="{7870504D-6616-034F-A7C9-1DB0FD340E26}" srcId="{F0030FDA-A2D5-FC47-96C3-74D3368E9EBC}" destId="{EBAFBEC6-504D-B44A-9366-74AE71D07CE9}" srcOrd="1" destOrd="0" parTransId="{D871F4E3-4DB2-924F-BDCF-F5A11610A387}" sibTransId="{834DDEED-8EFC-9143-A7F3-5616B23F1011}"/>
    <dgm:cxn modelId="{ABF42567-9450-714E-AADE-5B11164844C2}" type="presOf" srcId="{883B57FA-6EC4-BE4D-9892-F190E4031B66}" destId="{E96601C8-3962-7642-AECF-A0FF5C5C2656}" srcOrd="0" destOrd="0" presId="urn:microsoft.com/office/officeart/2005/8/layout/funnel1"/>
    <dgm:cxn modelId="{1901A129-AFAB-C343-8FB5-F4F75E3705A2}" type="presOf" srcId="{F0030FDA-A2D5-FC47-96C3-74D3368E9EBC}" destId="{8F2E7571-F932-284D-9050-5BA0A032B99A}" srcOrd="0" destOrd="0" presId="urn:microsoft.com/office/officeart/2005/8/layout/funnel1"/>
    <dgm:cxn modelId="{7EB32AA7-B52B-374E-B6FD-5024639F39EA}" srcId="{F0030FDA-A2D5-FC47-96C3-74D3368E9EBC}" destId="{883B57FA-6EC4-BE4D-9892-F190E4031B66}" srcOrd="2" destOrd="0" parTransId="{4A2C6D76-7AC1-E846-AAC0-B391E5ECC656}" sibTransId="{48ED04C5-B21E-4F42-9114-F42190187FA1}"/>
    <dgm:cxn modelId="{CC21B442-E86C-FC4F-AD26-FEDB9EDB3CE3}" type="presOf" srcId="{113ACB99-EA12-0C4A-A377-CBDA785B5AE3}" destId="{5A4B9020-EB56-1D48-AA5D-0986CB554B15}" srcOrd="0" destOrd="0" presId="urn:microsoft.com/office/officeart/2005/8/layout/funnel1"/>
    <dgm:cxn modelId="{2F2B961E-D315-0C45-B030-D992C60104E6}" srcId="{F0030FDA-A2D5-FC47-96C3-74D3368E9EBC}" destId="{113ACB99-EA12-0C4A-A377-CBDA785B5AE3}" srcOrd="3" destOrd="0" parTransId="{F565CC73-1D03-4549-99A5-788C83E1E721}" sibTransId="{66C0B33D-51B6-CC4A-823E-7518A60D338A}"/>
    <dgm:cxn modelId="{0C84EDBE-A9FB-C744-9AAD-0B7235124AD7}" type="presParOf" srcId="{8F2E7571-F932-284D-9050-5BA0A032B99A}" destId="{49C07FCD-3C91-7040-BD06-6B799BFD8349}" srcOrd="0" destOrd="0" presId="urn:microsoft.com/office/officeart/2005/8/layout/funnel1"/>
    <dgm:cxn modelId="{DB3453A2-0592-1D47-88EA-53421ACB5A5B}" type="presParOf" srcId="{8F2E7571-F932-284D-9050-5BA0A032B99A}" destId="{D4755CDB-0889-FE40-95F3-5CEAB85D140C}" srcOrd="1" destOrd="0" presId="urn:microsoft.com/office/officeart/2005/8/layout/funnel1"/>
    <dgm:cxn modelId="{F909FF3B-287A-7545-A85C-4468548E0794}" type="presParOf" srcId="{8F2E7571-F932-284D-9050-5BA0A032B99A}" destId="{5A4B9020-EB56-1D48-AA5D-0986CB554B15}" srcOrd="2" destOrd="0" presId="urn:microsoft.com/office/officeart/2005/8/layout/funnel1"/>
    <dgm:cxn modelId="{131B6C77-05D3-DF42-88B4-7A19879D25D5}" type="presParOf" srcId="{8F2E7571-F932-284D-9050-5BA0A032B99A}" destId="{E96601C8-3962-7642-AECF-A0FF5C5C2656}" srcOrd="3" destOrd="0" presId="urn:microsoft.com/office/officeart/2005/8/layout/funnel1"/>
    <dgm:cxn modelId="{382E3368-B612-1A41-B7E2-965DBE43D954}" type="presParOf" srcId="{8F2E7571-F932-284D-9050-5BA0A032B99A}" destId="{6EC31E37-89C6-9C42-8A14-2CB5254898C0}" srcOrd="4" destOrd="0" presId="urn:microsoft.com/office/officeart/2005/8/layout/funnel1"/>
    <dgm:cxn modelId="{CA1F42A0-6AB1-CA45-B365-CE4BF779C7C8}" type="presParOf" srcId="{8F2E7571-F932-284D-9050-5BA0A032B99A}" destId="{10FDE3B1-4B8A-EE49-B370-3A17ED530773}" srcOrd="5" destOrd="0" presId="urn:microsoft.com/office/officeart/2005/8/layout/funnel1"/>
    <dgm:cxn modelId="{94129798-F98D-F541-A35D-6D7B14B30DC8}" type="presParOf" srcId="{8F2E7571-F932-284D-9050-5BA0A032B99A}" destId="{8F3F9E2D-C44D-C245-996F-734697CB3E71}"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85E17-8F6C-0E42-A0DB-A87E4ECCA4A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1C611D8-1642-004C-8003-04A1B2B36D66}">
      <dgm:prSet phldrT="[Text]"/>
      <dgm:spPr/>
      <dgm:t>
        <a:bodyPr/>
        <a:lstStyle/>
        <a:p>
          <a:r>
            <a:rPr lang="en-US" b="1" dirty="0" smtClean="0">
              <a:solidFill>
                <a:schemeClr val="tx1"/>
              </a:solidFill>
            </a:rPr>
            <a:t>Misconceptions:</a:t>
          </a:r>
          <a:endParaRPr lang="en-US" b="1" dirty="0">
            <a:solidFill>
              <a:schemeClr val="tx1"/>
            </a:solidFill>
          </a:endParaRPr>
        </a:p>
      </dgm:t>
    </dgm:pt>
    <dgm:pt modelId="{0B13912A-B10C-4642-9DD5-F0E7EC3F0F98}" type="parTrans" cxnId="{85A0D548-EA48-2245-A16E-D3BFA801E777}">
      <dgm:prSet/>
      <dgm:spPr/>
      <dgm:t>
        <a:bodyPr/>
        <a:lstStyle/>
        <a:p>
          <a:endParaRPr lang="en-US"/>
        </a:p>
      </dgm:t>
    </dgm:pt>
    <dgm:pt modelId="{6236AFCE-D97B-1843-AF8F-BC0C311ED48E}" type="sibTrans" cxnId="{85A0D548-EA48-2245-A16E-D3BFA801E777}">
      <dgm:prSet/>
      <dgm:spPr/>
      <dgm:t>
        <a:bodyPr/>
        <a:lstStyle/>
        <a:p>
          <a:endParaRPr lang="en-US"/>
        </a:p>
      </dgm:t>
    </dgm:pt>
    <dgm:pt modelId="{413CB882-8354-B041-9B6B-C4FC0DDCC312}">
      <dgm:prSet/>
      <dgm:spPr/>
      <dgm:t>
        <a:bodyPr/>
        <a:lstStyle/>
        <a:p>
          <a:r>
            <a:rPr lang="en-US" dirty="0" smtClean="0">
              <a:solidFill>
                <a:schemeClr val="tx2">
                  <a:lumMod val="10000"/>
                </a:schemeClr>
              </a:solidFill>
            </a:rPr>
            <a:t>Public-key encryption is more secure from cryptanalysis than conventional encryption</a:t>
          </a:r>
        </a:p>
      </dgm:t>
    </dgm:pt>
    <dgm:pt modelId="{FE78B6B1-B016-C645-ACF6-46BE6CA21F07}" type="parTrans" cxnId="{B92F67F2-6FB1-E74C-BC9A-2C29C2C798B0}">
      <dgm:prSet/>
      <dgm:spPr/>
      <dgm:t>
        <a:bodyPr/>
        <a:lstStyle/>
        <a:p>
          <a:endParaRPr lang="en-US"/>
        </a:p>
      </dgm:t>
    </dgm:pt>
    <dgm:pt modelId="{1C3934C2-F8C2-0445-964B-3B003A1ACBB4}" type="sibTrans" cxnId="{B92F67F2-6FB1-E74C-BC9A-2C29C2C798B0}">
      <dgm:prSet/>
      <dgm:spPr/>
      <dgm:t>
        <a:bodyPr/>
        <a:lstStyle/>
        <a:p>
          <a:endParaRPr lang="en-US"/>
        </a:p>
      </dgm:t>
    </dgm:pt>
    <dgm:pt modelId="{F218DF49-76B0-FD42-ACA3-9CEDF6E75260}">
      <dgm:prSet/>
      <dgm:spPr/>
      <dgm:t>
        <a:bodyPr/>
        <a:lstStyle/>
        <a:p>
          <a:r>
            <a:rPr lang="en-US" dirty="0" smtClean="0">
              <a:solidFill>
                <a:schemeClr val="tx2">
                  <a:lumMod val="10000"/>
                </a:schemeClr>
              </a:solidFill>
            </a:rPr>
            <a:t>Public-key encryption is a general-purpose technique that has made conventional encryption obsolete</a:t>
          </a:r>
        </a:p>
      </dgm:t>
    </dgm:pt>
    <dgm:pt modelId="{DA411FE7-F33A-A648-9DFE-87E7EE3F2216}" type="parTrans" cxnId="{558B1B92-563C-DB49-8AE8-D26EBA664CE1}">
      <dgm:prSet/>
      <dgm:spPr/>
      <dgm:t>
        <a:bodyPr/>
        <a:lstStyle/>
        <a:p>
          <a:endParaRPr lang="en-US"/>
        </a:p>
      </dgm:t>
    </dgm:pt>
    <dgm:pt modelId="{EF6B33D5-B285-9546-9DF3-7EAD30661BD5}" type="sibTrans" cxnId="{558B1B92-563C-DB49-8AE8-D26EBA664CE1}">
      <dgm:prSet/>
      <dgm:spPr/>
      <dgm:t>
        <a:bodyPr/>
        <a:lstStyle/>
        <a:p>
          <a:endParaRPr lang="en-US"/>
        </a:p>
      </dgm:t>
    </dgm:pt>
    <dgm:pt modelId="{61C31194-F049-EA43-BBA9-17C2D5783832}">
      <dgm:prSet/>
      <dgm:spPr/>
      <dgm:t>
        <a:bodyPr/>
        <a:lstStyle/>
        <a:p>
          <a:r>
            <a:rPr lang="en-US" dirty="0" smtClean="0">
              <a:solidFill>
                <a:schemeClr val="tx2">
                  <a:lumMod val="10000"/>
                </a:schemeClr>
              </a:solidFill>
            </a:rPr>
            <a:t>There is a feeling that key distribution is trivial when using public-key encryption, compared to the rather cumbersome handshaking involved with key distribution centers for conventional encryption</a:t>
          </a:r>
        </a:p>
      </dgm:t>
    </dgm:pt>
    <dgm:pt modelId="{05C38978-983F-1B4B-B006-7CF01E3E0E53}" type="parTrans" cxnId="{0FCCA785-051A-C649-9862-6DC6906EA877}">
      <dgm:prSet/>
      <dgm:spPr/>
      <dgm:t>
        <a:bodyPr/>
        <a:lstStyle/>
        <a:p>
          <a:endParaRPr lang="en-US"/>
        </a:p>
      </dgm:t>
    </dgm:pt>
    <dgm:pt modelId="{9C4F92C7-B18D-3249-AB33-5C55F632525A}" type="sibTrans" cxnId="{0FCCA785-051A-C649-9862-6DC6906EA877}">
      <dgm:prSet/>
      <dgm:spPr/>
      <dgm:t>
        <a:bodyPr/>
        <a:lstStyle/>
        <a:p>
          <a:endParaRPr lang="en-US"/>
        </a:p>
      </dgm:t>
    </dgm:pt>
    <dgm:pt modelId="{3292BABC-D5C4-384A-AD38-0E8D70629DCC}" type="pres">
      <dgm:prSet presAssocID="{4E085E17-8F6C-0E42-A0DB-A87E4ECCA4A3}" presName="linear" presStyleCnt="0">
        <dgm:presLayoutVars>
          <dgm:dir/>
          <dgm:animLvl val="lvl"/>
          <dgm:resizeHandles val="exact"/>
        </dgm:presLayoutVars>
      </dgm:prSet>
      <dgm:spPr/>
      <dgm:t>
        <a:bodyPr/>
        <a:lstStyle/>
        <a:p>
          <a:endParaRPr lang="en-US"/>
        </a:p>
      </dgm:t>
    </dgm:pt>
    <dgm:pt modelId="{031A07B9-2549-1D4B-90DD-889498B867E2}" type="pres">
      <dgm:prSet presAssocID="{A1C611D8-1642-004C-8003-04A1B2B36D66}" presName="parentLin" presStyleCnt="0"/>
      <dgm:spPr/>
    </dgm:pt>
    <dgm:pt modelId="{F01E624E-9948-F047-BBDF-D726B1BF8E98}" type="pres">
      <dgm:prSet presAssocID="{A1C611D8-1642-004C-8003-04A1B2B36D66}" presName="parentLeftMargin" presStyleLbl="node1" presStyleIdx="0" presStyleCnt="1"/>
      <dgm:spPr/>
      <dgm:t>
        <a:bodyPr/>
        <a:lstStyle/>
        <a:p>
          <a:endParaRPr lang="en-US"/>
        </a:p>
      </dgm:t>
    </dgm:pt>
    <dgm:pt modelId="{2FF598B2-38A5-D546-B459-90779C80D4EA}" type="pres">
      <dgm:prSet presAssocID="{A1C611D8-1642-004C-8003-04A1B2B36D66}" presName="parentText" presStyleLbl="node1" presStyleIdx="0" presStyleCnt="1" custScaleX="58391">
        <dgm:presLayoutVars>
          <dgm:chMax val="0"/>
          <dgm:bulletEnabled val="1"/>
        </dgm:presLayoutVars>
      </dgm:prSet>
      <dgm:spPr/>
      <dgm:t>
        <a:bodyPr/>
        <a:lstStyle/>
        <a:p>
          <a:endParaRPr lang="en-US"/>
        </a:p>
      </dgm:t>
    </dgm:pt>
    <dgm:pt modelId="{205C11FE-4942-084A-9137-1A623FBAC6C3}" type="pres">
      <dgm:prSet presAssocID="{A1C611D8-1642-004C-8003-04A1B2B36D66}" presName="negativeSpace" presStyleCnt="0"/>
      <dgm:spPr/>
    </dgm:pt>
    <dgm:pt modelId="{FF07EFA0-75D7-BE47-9738-A18CE986A1E5}" type="pres">
      <dgm:prSet presAssocID="{A1C611D8-1642-004C-8003-04A1B2B36D66}" presName="childText" presStyleLbl="conFgAcc1" presStyleIdx="0" presStyleCnt="1">
        <dgm:presLayoutVars>
          <dgm:bulletEnabled val="1"/>
        </dgm:presLayoutVars>
      </dgm:prSet>
      <dgm:spPr/>
      <dgm:t>
        <a:bodyPr/>
        <a:lstStyle/>
        <a:p>
          <a:endParaRPr lang="en-US"/>
        </a:p>
      </dgm:t>
    </dgm:pt>
  </dgm:ptLst>
  <dgm:cxnLst>
    <dgm:cxn modelId="{0FCCA785-051A-C649-9862-6DC6906EA877}" srcId="{A1C611D8-1642-004C-8003-04A1B2B36D66}" destId="{61C31194-F049-EA43-BBA9-17C2D5783832}" srcOrd="2" destOrd="0" parTransId="{05C38978-983F-1B4B-B006-7CF01E3E0E53}" sibTransId="{9C4F92C7-B18D-3249-AB33-5C55F632525A}"/>
    <dgm:cxn modelId="{558B1B92-563C-DB49-8AE8-D26EBA664CE1}" srcId="{A1C611D8-1642-004C-8003-04A1B2B36D66}" destId="{F218DF49-76B0-FD42-ACA3-9CEDF6E75260}" srcOrd="1" destOrd="0" parTransId="{DA411FE7-F33A-A648-9DFE-87E7EE3F2216}" sibTransId="{EF6B33D5-B285-9546-9DF3-7EAD30661BD5}"/>
    <dgm:cxn modelId="{AA443056-890B-9741-BCC4-A39406CF5E62}" type="presOf" srcId="{A1C611D8-1642-004C-8003-04A1B2B36D66}" destId="{2FF598B2-38A5-D546-B459-90779C80D4EA}" srcOrd="1" destOrd="0" presId="urn:microsoft.com/office/officeart/2005/8/layout/list1"/>
    <dgm:cxn modelId="{ADCEB7B0-A7E4-614E-8CF4-7056E3501C1F}" type="presOf" srcId="{A1C611D8-1642-004C-8003-04A1B2B36D66}" destId="{F01E624E-9948-F047-BBDF-D726B1BF8E98}" srcOrd="0" destOrd="0" presId="urn:microsoft.com/office/officeart/2005/8/layout/list1"/>
    <dgm:cxn modelId="{DF9F205E-A506-2248-898B-A32339221A50}" type="presOf" srcId="{F218DF49-76B0-FD42-ACA3-9CEDF6E75260}" destId="{FF07EFA0-75D7-BE47-9738-A18CE986A1E5}" srcOrd="0" destOrd="1" presId="urn:microsoft.com/office/officeart/2005/8/layout/list1"/>
    <dgm:cxn modelId="{5D3889DB-1448-F94A-8DF0-D70CBD3D0095}" type="presOf" srcId="{61C31194-F049-EA43-BBA9-17C2D5783832}" destId="{FF07EFA0-75D7-BE47-9738-A18CE986A1E5}" srcOrd="0" destOrd="2" presId="urn:microsoft.com/office/officeart/2005/8/layout/list1"/>
    <dgm:cxn modelId="{B92F67F2-6FB1-E74C-BC9A-2C29C2C798B0}" srcId="{A1C611D8-1642-004C-8003-04A1B2B36D66}" destId="{413CB882-8354-B041-9B6B-C4FC0DDCC312}" srcOrd="0" destOrd="0" parTransId="{FE78B6B1-B016-C645-ACF6-46BE6CA21F07}" sibTransId="{1C3934C2-F8C2-0445-964B-3B003A1ACBB4}"/>
    <dgm:cxn modelId="{85A0D548-EA48-2245-A16E-D3BFA801E777}" srcId="{4E085E17-8F6C-0E42-A0DB-A87E4ECCA4A3}" destId="{A1C611D8-1642-004C-8003-04A1B2B36D66}" srcOrd="0" destOrd="0" parTransId="{0B13912A-B10C-4642-9DD5-F0E7EC3F0F98}" sibTransId="{6236AFCE-D97B-1843-AF8F-BC0C311ED48E}"/>
    <dgm:cxn modelId="{9EEF6287-A210-804A-AD31-086CB6E929DD}" type="presOf" srcId="{413CB882-8354-B041-9B6B-C4FC0DDCC312}" destId="{FF07EFA0-75D7-BE47-9738-A18CE986A1E5}" srcOrd="0" destOrd="0" presId="urn:microsoft.com/office/officeart/2005/8/layout/list1"/>
    <dgm:cxn modelId="{572B417E-4A4C-5C4A-8B81-349219A5DE08}" type="presOf" srcId="{4E085E17-8F6C-0E42-A0DB-A87E4ECCA4A3}" destId="{3292BABC-D5C4-384A-AD38-0E8D70629DCC}" srcOrd="0" destOrd="0" presId="urn:microsoft.com/office/officeart/2005/8/layout/list1"/>
    <dgm:cxn modelId="{A4885EBF-66F6-5741-8AA8-B018136D2F06}" type="presParOf" srcId="{3292BABC-D5C4-384A-AD38-0E8D70629DCC}" destId="{031A07B9-2549-1D4B-90DD-889498B867E2}" srcOrd="0" destOrd="0" presId="urn:microsoft.com/office/officeart/2005/8/layout/list1"/>
    <dgm:cxn modelId="{B11FC5ED-42E2-9845-8929-3DED8F94CCD0}" type="presParOf" srcId="{031A07B9-2549-1D4B-90DD-889498B867E2}" destId="{F01E624E-9948-F047-BBDF-D726B1BF8E98}" srcOrd="0" destOrd="0" presId="urn:microsoft.com/office/officeart/2005/8/layout/list1"/>
    <dgm:cxn modelId="{5D2ACC87-4E5A-D540-A8D9-23F4AC61380E}" type="presParOf" srcId="{031A07B9-2549-1D4B-90DD-889498B867E2}" destId="{2FF598B2-38A5-D546-B459-90779C80D4EA}" srcOrd="1" destOrd="0" presId="urn:microsoft.com/office/officeart/2005/8/layout/list1"/>
    <dgm:cxn modelId="{308E82E6-386C-CD48-B52E-8B20E8CB54FA}" type="presParOf" srcId="{3292BABC-D5C4-384A-AD38-0E8D70629DCC}" destId="{205C11FE-4942-084A-9137-1A623FBAC6C3}" srcOrd="1" destOrd="0" presId="urn:microsoft.com/office/officeart/2005/8/layout/list1"/>
    <dgm:cxn modelId="{2A844C0E-0844-3B49-882B-76C01BF12B38}" type="presParOf" srcId="{3292BABC-D5C4-384A-AD38-0E8D70629DCC}" destId="{FF07EFA0-75D7-BE47-9738-A18CE986A1E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1CC1AA-504E-C64E-BAF1-BF838230D7FB}"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6838E187-4B69-124C-AE33-51945204E05B}">
      <dgm:prSet phldrT="[Text]"/>
      <dgm:spPr/>
      <dgm:t>
        <a:bodyPr/>
        <a:lstStyle/>
        <a:p>
          <a:r>
            <a:rPr lang="en-US" b="0" i="0" dirty="0" smtClean="0">
              <a:solidFill>
                <a:schemeClr val="tx1"/>
              </a:solidFill>
            </a:rPr>
            <a:t>The use of public-key cryptosystems can be classified into three categories:</a:t>
          </a:r>
          <a:endParaRPr lang="en-US" b="0" i="0" dirty="0">
            <a:solidFill>
              <a:schemeClr val="tx1"/>
            </a:solidFill>
          </a:endParaRPr>
        </a:p>
      </dgm:t>
    </dgm:pt>
    <dgm:pt modelId="{9D93AB02-4D96-F947-9D2B-97BBA467994F}" type="parTrans" cxnId="{C3700823-63D7-1B44-A60C-89BDE8E65BEC}">
      <dgm:prSet/>
      <dgm:spPr/>
      <dgm:t>
        <a:bodyPr/>
        <a:lstStyle/>
        <a:p>
          <a:endParaRPr lang="en-US"/>
        </a:p>
      </dgm:t>
    </dgm:pt>
    <dgm:pt modelId="{57EDD0A7-872D-0546-AC85-76D14D167B28}" type="sibTrans" cxnId="{C3700823-63D7-1B44-A60C-89BDE8E65BEC}">
      <dgm:prSet/>
      <dgm:spPr/>
      <dgm:t>
        <a:bodyPr/>
        <a:lstStyle/>
        <a:p>
          <a:endParaRPr lang="en-US"/>
        </a:p>
      </dgm:t>
    </dgm:pt>
    <dgm:pt modelId="{8C39B675-8E40-444A-88F8-FBE77523B939}">
      <dgm:prSet/>
      <dgm:spPr/>
      <dgm:t>
        <a:bodyPr/>
        <a:lstStyle/>
        <a:p>
          <a:r>
            <a:rPr lang="en-US" b="0" i="0" dirty="0" smtClean="0">
              <a:solidFill>
                <a:schemeClr val="tx1"/>
              </a:solidFill>
            </a:rPr>
            <a:t>Encryption/decryption</a:t>
          </a:r>
        </a:p>
      </dgm:t>
    </dgm:pt>
    <dgm:pt modelId="{6B33DDDE-CCD6-BD4B-AFEA-F71192AC914D}" type="parTrans" cxnId="{597188F4-3403-A84A-987F-B363BD59BD2B}">
      <dgm:prSet/>
      <dgm:spPr>
        <a:ln>
          <a:solidFill>
            <a:schemeClr val="tx1"/>
          </a:solidFill>
        </a:ln>
      </dgm:spPr>
      <dgm:t>
        <a:bodyPr/>
        <a:lstStyle/>
        <a:p>
          <a:endParaRPr lang="en-US"/>
        </a:p>
      </dgm:t>
    </dgm:pt>
    <dgm:pt modelId="{FF707914-2B4A-D049-BB73-18E3E9191BB5}" type="sibTrans" cxnId="{597188F4-3403-A84A-987F-B363BD59BD2B}">
      <dgm:prSet/>
      <dgm:spPr/>
      <dgm:t>
        <a:bodyPr/>
        <a:lstStyle/>
        <a:p>
          <a:endParaRPr lang="en-US"/>
        </a:p>
      </dgm:t>
    </dgm:pt>
    <dgm:pt modelId="{4C1DD2E0-FEF2-A849-B655-AD658BDA9CE8}">
      <dgm:prSet/>
      <dgm:spPr/>
      <dgm:t>
        <a:bodyPr/>
        <a:lstStyle/>
        <a:p>
          <a:r>
            <a:rPr lang="en-US" b="0" i="0" dirty="0" smtClean="0">
              <a:solidFill>
                <a:schemeClr val="tx1"/>
              </a:solidFill>
            </a:rPr>
            <a:t>The sender encrypts a message with the recipient’s public key</a:t>
          </a:r>
        </a:p>
      </dgm:t>
    </dgm:pt>
    <dgm:pt modelId="{1C4BE5F7-C7BB-654B-AA5A-2DDD9F4EA2CE}" type="parTrans" cxnId="{B0DDCBE0-C640-F448-ADDB-FA2643645E16}">
      <dgm:prSet/>
      <dgm:spPr>
        <a:ln>
          <a:solidFill>
            <a:schemeClr val="tx1"/>
          </a:solidFill>
        </a:ln>
      </dgm:spPr>
      <dgm:t>
        <a:bodyPr/>
        <a:lstStyle/>
        <a:p>
          <a:endParaRPr lang="en-US"/>
        </a:p>
      </dgm:t>
    </dgm:pt>
    <dgm:pt modelId="{18BF8F88-20C7-8540-A4F6-300DDEF53530}" type="sibTrans" cxnId="{B0DDCBE0-C640-F448-ADDB-FA2643645E16}">
      <dgm:prSet/>
      <dgm:spPr/>
      <dgm:t>
        <a:bodyPr/>
        <a:lstStyle/>
        <a:p>
          <a:endParaRPr lang="en-US"/>
        </a:p>
      </dgm:t>
    </dgm:pt>
    <dgm:pt modelId="{DCAD3C8C-D3A1-494B-B407-6E3997E313B1}">
      <dgm:prSet/>
      <dgm:spPr/>
      <dgm:t>
        <a:bodyPr/>
        <a:lstStyle/>
        <a:p>
          <a:r>
            <a:rPr lang="en-US" b="0" i="0" dirty="0" smtClean="0">
              <a:solidFill>
                <a:schemeClr val="tx1"/>
              </a:solidFill>
            </a:rPr>
            <a:t>Digital signature</a:t>
          </a:r>
        </a:p>
      </dgm:t>
    </dgm:pt>
    <dgm:pt modelId="{02212BD7-701C-5342-A220-8EA0EB6362F6}" type="parTrans" cxnId="{0C883845-6A37-E045-9A98-DE4D420FD484}">
      <dgm:prSet/>
      <dgm:spPr>
        <a:ln>
          <a:solidFill>
            <a:schemeClr val="tx1"/>
          </a:solidFill>
        </a:ln>
      </dgm:spPr>
      <dgm:t>
        <a:bodyPr/>
        <a:lstStyle/>
        <a:p>
          <a:endParaRPr lang="en-US"/>
        </a:p>
      </dgm:t>
    </dgm:pt>
    <dgm:pt modelId="{D412C250-29C1-0149-9626-D76C0A682A54}" type="sibTrans" cxnId="{0C883845-6A37-E045-9A98-DE4D420FD484}">
      <dgm:prSet/>
      <dgm:spPr/>
      <dgm:t>
        <a:bodyPr/>
        <a:lstStyle/>
        <a:p>
          <a:endParaRPr lang="en-US"/>
        </a:p>
      </dgm:t>
    </dgm:pt>
    <dgm:pt modelId="{3CF86EA2-DC0D-A844-8D84-0658BFDCEB54}">
      <dgm:prSet/>
      <dgm:spPr/>
      <dgm:t>
        <a:bodyPr/>
        <a:lstStyle/>
        <a:p>
          <a:r>
            <a:rPr lang="en-US" b="0" i="0" dirty="0" smtClean="0">
              <a:solidFill>
                <a:schemeClr val="tx1"/>
              </a:solidFill>
            </a:rPr>
            <a:t>The sender “signs” a message with its private key</a:t>
          </a:r>
        </a:p>
      </dgm:t>
    </dgm:pt>
    <dgm:pt modelId="{D25F07B8-F6E5-D844-AB43-E5D68C864D8E}" type="parTrans" cxnId="{BC88D779-A5EC-B448-AD53-4B5933331924}">
      <dgm:prSet/>
      <dgm:spPr>
        <a:ln>
          <a:solidFill>
            <a:schemeClr val="tx1"/>
          </a:solidFill>
        </a:ln>
      </dgm:spPr>
      <dgm:t>
        <a:bodyPr/>
        <a:lstStyle/>
        <a:p>
          <a:endParaRPr lang="en-US"/>
        </a:p>
      </dgm:t>
    </dgm:pt>
    <dgm:pt modelId="{F36AC868-87F3-4847-8E22-CFE9839D3EC0}" type="sibTrans" cxnId="{BC88D779-A5EC-B448-AD53-4B5933331924}">
      <dgm:prSet/>
      <dgm:spPr/>
      <dgm:t>
        <a:bodyPr/>
        <a:lstStyle/>
        <a:p>
          <a:endParaRPr lang="en-US"/>
        </a:p>
      </dgm:t>
    </dgm:pt>
    <dgm:pt modelId="{8C490BC1-E62F-5748-8855-CD07406C02B7}">
      <dgm:prSet/>
      <dgm:spPr/>
      <dgm:t>
        <a:bodyPr/>
        <a:lstStyle/>
        <a:p>
          <a:r>
            <a:rPr lang="en-US" b="0" i="0" dirty="0" smtClean="0">
              <a:solidFill>
                <a:schemeClr val="tx1"/>
              </a:solidFill>
            </a:rPr>
            <a:t>Key exchange </a:t>
          </a:r>
        </a:p>
      </dgm:t>
    </dgm:pt>
    <dgm:pt modelId="{8BC34DD2-A2A2-224B-939E-B06E02578E8E}" type="parTrans" cxnId="{CDF8F66C-1671-CC4F-A780-47D4DB222EC6}">
      <dgm:prSet/>
      <dgm:spPr>
        <a:ln>
          <a:solidFill>
            <a:schemeClr val="tx1"/>
          </a:solidFill>
        </a:ln>
      </dgm:spPr>
      <dgm:t>
        <a:bodyPr/>
        <a:lstStyle/>
        <a:p>
          <a:endParaRPr lang="en-US"/>
        </a:p>
      </dgm:t>
    </dgm:pt>
    <dgm:pt modelId="{97900109-B5E4-914F-8331-D9D463D42009}" type="sibTrans" cxnId="{CDF8F66C-1671-CC4F-A780-47D4DB222EC6}">
      <dgm:prSet/>
      <dgm:spPr/>
      <dgm:t>
        <a:bodyPr/>
        <a:lstStyle/>
        <a:p>
          <a:endParaRPr lang="en-US"/>
        </a:p>
      </dgm:t>
    </dgm:pt>
    <dgm:pt modelId="{C6C48DB5-DFAF-C74A-9896-438F52068D15}">
      <dgm:prSet/>
      <dgm:spPr/>
      <dgm:t>
        <a:bodyPr/>
        <a:lstStyle/>
        <a:p>
          <a:r>
            <a:rPr lang="en-US" b="0" i="0" dirty="0" smtClean="0">
              <a:solidFill>
                <a:schemeClr val="tx1"/>
              </a:solidFill>
            </a:rPr>
            <a:t>Two sides cooperate to exchange a session key</a:t>
          </a:r>
          <a:endParaRPr lang="en-US" b="0" i="0" dirty="0">
            <a:solidFill>
              <a:schemeClr val="tx1"/>
            </a:solidFill>
          </a:endParaRPr>
        </a:p>
      </dgm:t>
    </dgm:pt>
    <dgm:pt modelId="{F31C8520-A3A1-8C46-A54E-0D1EEC76191C}" type="parTrans" cxnId="{90276E3B-9E41-B148-8312-BD5D6F4B33D9}">
      <dgm:prSet/>
      <dgm:spPr>
        <a:ln>
          <a:solidFill>
            <a:schemeClr val="tx1"/>
          </a:solidFill>
        </a:ln>
      </dgm:spPr>
      <dgm:t>
        <a:bodyPr/>
        <a:lstStyle/>
        <a:p>
          <a:endParaRPr lang="en-US"/>
        </a:p>
      </dgm:t>
    </dgm:pt>
    <dgm:pt modelId="{6858E76E-EC7C-9248-A556-E84DF44BE2EA}" type="sibTrans" cxnId="{90276E3B-9E41-B148-8312-BD5D6F4B33D9}">
      <dgm:prSet/>
      <dgm:spPr/>
      <dgm:t>
        <a:bodyPr/>
        <a:lstStyle/>
        <a:p>
          <a:endParaRPr lang="en-US"/>
        </a:p>
      </dgm:t>
    </dgm:pt>
    <dgm:pt modelId="{CB51D24D-7A82-FF41-B64E-106B2D7BB329}" type="pres">
      <dgm:prSet presAssocID="{371CC1AA-504E-C64E-BAF1-BF838230D7FB}" presName="diagram" presStyleCnt="0">
        <dgm:presLayoutVars>
          <dgm:chPref val="1"/>
          <dgm:dir/>
          <dgm:animOne val="branch"/>
          <dgm:animLvl val="lvl"/>
          <dgm:resizeHandles val="exact"/>
        </dgm:presLayoutVars>
      </dgm:prSet>
      <dgm:spPr/>
      <dgm:t>
        <a:bodyPr/>
        <a:lstStyle/>
        <a:p>
          <a:endParaRPr lang="en-US"/>
        </a:p>
      </dgm:t>
    </dgm:pt>
    <dgm:pt modelId="{B9609092-2B91-A14B-8164-DDE6310380AB}" type="pres">
      <dgm:prSet presAssocID="{6838E187-4B69-124C-AE33-51945204E05B}" presName="root1" presStyleCnt="0"/>
      <dgm:spPr/>
    </dgm:pt>
    <dgm:pt modelId="{A1317074-7E4E-1640-86BF-92D26868AEB3}" type="pres">
      <dgm:prSet presAssocID="{6838E187-4B69-124C-AE33-51945204E05B}" presName="LevelOneTextNode" presStyleLbl="node0" presStyleIdx="0" presStyleCnt="1">
        <dgm:presLayoutVars>
          <dgm:chPref val="3"/>
        </dgm:presLayoutVars>
      </dgm:prSet>
      <dgm:spPr/>
      <dgm:t>
        <a:bodyPr/>
        <a:lstStyle/>
        <a:p>
          <a:endParaRPr lang="en-US"/>
        </a:p>
      </dgm:t>
    </dgm:pt>
    <dgm:pt modelId="{8E77710E-A52C-AB4D-BFFA-B4B007D2A3B8}" type="pres">
      <dgm:prSet presAssocID="{6838E187-4B69-124C-AE33-51945204E05B}" presName="level2hierChild" presStyleCnt="0"/>
      <dgm:spPr/>
    </dgm:pt>
    <dgm:pt modelId="{F71DF7E7-8D91-8B44-A74C-92E995DD8351}" type="pres">
      <dgm:prSet presAssocID="{6B33DDDE-CCD6-BD4B-AFEA-F71192AC914D}" presName="conn2-1" presStyleLbl="parChTrans1D2" presStyleIdx="0" presStyleCnt="3"/>
      <dgm:spPr/>
      <dgm:t>
        <a:bodyPr/>
        <a:lstStyle/>
        <a:p>
          <a:endParaRPr lang="en-US"/>
        </a:p>
      </dgm:t>
    </dgm:pt>
    <dgm:pt modelId="{0CEAD131-D20D-C54D-8BB9-C79354993EF0}" type="pres">
      <dgm:prSet presAssocID="{6B33DDDE-CCD6-BD4B-AFEA-F71192AC914D}" presName="connTx" presStyleLbl="parChTrans1D2" presStyleIdx="0" presStyleCnt="3"/>
      <dgm:spPr/>
      <dgm:t>
        <a:bodyPr/>
        <a:lstStyle/>
        <a:p>
          <a:endParaRPr lang="en-US"/>
        </a:p>
      </dgm:t>
    </dgm:pt>
    <dgm:pt modelId="{7E03E767-0C2E-8E4A-933D-F2B41D726917}" type="pres">
      <dgm:prSet presAssocID="{8C39B675-8E40-444A-88F8-FBE77523B939}" presName="root2" presStyleCnt="0"/>
      <dgm:spPr/>
    </dgm:pt>
    <dgm:pt modelId="{F3FD7585-FA72-FB45-8B09-748DC059D495}" type="pres">
      <dgm:prSet presAssocID="{8C39B675-8E40-444A-88F8-FBE77523B939}" presName="LevelTwoTextNode" presStyleLbl="node2" presStyleIdx="0" presStyleCnt="3">
        <dgm:presLayoutVars>
          <dgm:chPref val="3"/>
        </dgm:presLayoutVars>
      </dgm:prSet>
      <dgm:spPr/>
      <dgm:t>
        <a:bodyPr/>
        <a:lstStyle/>
        <a:p>
          <a:endParaRPr lang="en-US"/>
        </a:p>
      </dgm:t>
    </dgm:pt>
    <dgm:pt modelId="{8304853B-3C72-5647-89E5-284E38234A78}" type="pres">
      <dgm:prSet presAssocID="{8C39B675-8E40-444A-88F8-FBE77523B939}" presName="level3hierChild" presStyleCnt="0"/>
      <dgm:spPr/>
    </dgm:pt>
    <dgm:pt modelId="{F0E737A8-9061-0244-A444-584F576FE7C5}" type="pres">
      <dgm:prSet presAssocID="{1C4BE5F7-C7BB-654B-AA5A-2DDD9F4EA2CE}" presName="conn2-1" presStyleLbl="parChTrans1D3" presStyleIdx="0" presStyleCnt="3"/>
      <dgm:spPr/>
      <dgm:t>
        <a:bodyPr/>
        <a:lstStyle/>
        <a:p>
          <a:endParaRPr lang="en-US"/>
        </a:p>
      </dgm:t>
    </dgm:pt>
    <dgm:pt modelId="{CFAD8DDD-488A-F743-A955-C7D21705AF2F}" type="pres">
      <dgm:prSet presAssocID="{1C4BE5F7-C7BB-654B-AA5A-2DDD9F4EA2CE}" presName="connTx" presStyleLbl="parChTrans1D3" presStyleIdx="0" presStyleCnt="3"/>
      <dgm:spPr/>
      <dgm:t>
        <a:bodyPr/>
        <a:lstStyle/>
        <a:p>
          <a:endParaRPr lang="en-US"/>
        </a:p>
      </dgm:t>
    </dgm:pt>
    <dgm:pt modelId="{2E6A7B54-EDFD-3649-8B37-5EFCFC478BD8}" type="pres">
      <dgm:prSet presAssocID="{4C1DD2E0-FEF2-A849-B655-AD658BDA9CE8}" presName="root2" presStyleCnt="0"/>
      <dgm:spPr/>
    </dgm:pt>
    <dgm:pt modelId="{70A800DC-72BC-AA40-BDEB-5EF377BAE363}" type="pres">
      <dgm:prSet presAssocID="{4C1DD2E0-FEF2-A849-B655-AD658BDA9CE8}" presName="LevelTwoTextNode" presStyleLbl="node3" presStyleIdx="0" presStyleCnt="3">
        <dgm:presLayoutVars>
          <dgm:chPref val="3"/>
        </dgm:presLayoutVars>
      </dgm:prSet>
      <dgm:spPr/>
      <dgm:t>
        <a:bodyPr/>
        <a:lstStyle/>
        <a:p>
          <a:endParaRPr lang="en-US"/>
        </a:p>
      </dgm:t>
    </dgm:pt>
    <dgm:pt modelId="{DD54FB27-3D90-484A-915C-069A7A2AAAD3}" type="pres">
      <dgm:prSet presAssocID="{4C1DD2E0-FEF2-A849-B655-AD658BDA9CE8}" presName="level3hierChild" presStyleCnt="0"/>
      <dgm:spPr/>
    </dgm:pt>
    <dgm:pt modelId="{2F83DCCC-BC0C-5F4C-9C53-0F23FE1B330C}" type="pres">
      <dgm:prSet presAssocID="{02212BD7-701C-5342-A220-8EA0EB6362F6}" presName="conn2-1" presStyleLbl="parChTrans1D2" presStyleIdx="1" presStyleCnt="3"/>
      <dgm:spPr/>
      <dgm:t>
        <a:bodyPr/>
        <a:lstStyle/>
        <a:p>
          <a:endParaRPr lang="en-US"/>
        </a:p>
      </dgm:t>
    </dgm:pt>
    <dgm:pt modelId="{C586BD24-34B5-3B4C-9894-DC1EB3A5627A}" type="pres">
      <dgm:prSet presAssocID="{02212BD7-701C-5342-A220-8EA0EB6362F6}" presName="connTx" presStyleLbl="parChTrans1D2" presStyleIdx="1" presStyleCnt="3"/>
      <dgm:spPr/>
      <dgm:t>
        <a:bodyPr/>
        <a:lstStyle/>
        <a:p>
          <a:endParaRPr lang="en-US"/>
        </a:p>
      </dgm:t>
    </dgm:pt>
    <dgm:pt modelId="{766B4232-FDF0-A246-95C3-027384ACCCED}" type="pres">
      <dgm:prSet presAssocID="{DCAD3C8C-D3A1-494B-B407-6E3997E313B1}" presName="root2" presStyleCnt="0"/>
      <dgm:spPr/>
    </dgm:pt>
    <dgm:pt modelId="{E1332030-32E7-C444-B670-F2423325C78A}" type="pres">
      <dgm:prSet presAssocID="{DCAD3C8C-D3A1-494B-B407-6E3997E313B1}" presName="LevelTwoTextNode" presStyleLbl="node2" presStyleIdx="1" presStyleCnt="3">
        <dgm:presLayoutVars>
          <dgm:chPref val="3"/>
        </dgm:presLayoutVars>
      </dgm:prSet>
      <dgm:spPr/>
      <dgm:t>
        <a:bodyPr/>
        <a:lstStyle/>
        <a:p>
          <a:endParaRPr lang="en-US"/>
        </a:p>
      </dgm:t>
    </dgm:pt>
    <dgm:pt modelId="{272D0741-072E-6A45-A12D-A7CE318B1D61}" type="pres">
      <dgm:prSet presAssocID="{DCAD3C8C-D3A1-494B-B407-6E3997E313B1}" presName="level3hierChild" presStyleCnt="0"/>
      <dgm:spPr/>
    </dgm:pt>
    <dgm:pt modelId="{D85FA3C9-0AAC-F044-9799-2273BA0E0838}" type="pres">
      <dgm:prSet presAssocID="{D25F07B8-F6E5-D844-AB43-E5D68C864D8E}" presName="conn2-1" presStyleLbl="parChTrans1D3" presStyleIdx="1" presStyleCnt="3"/>
      <dgm:spPr/>
      <dgm:t>
        <a:bodyPr/>
        <a:lstStyle/>
        <a:p>
          <a:endParaRPr lang="en-US"/>
        </a:p>
      </dgm:t>
    </dgm:pt>
    <dgm:pt modelId="{5CAB6F46-D262-A54B-929A-2B0B61C2F4AA}" type="pres">
      <dgm:prSet presAssocID="{D25F07B8-F6E5-D844-AB43-E5D68C864D8E}" presName="connTx" presStyleLbl="parChTrans1D3" presStyleIdx="1" presStyleCnt="3"/>
      <dgm:spPr/>
      <dgm:t>
        <a:bodyPr/>
        <a:lstStyle/>
        <a:p>
          <a:endParaRPr lang="en-US"/>
        </a:p>
      </dgm:t>
    </dgm:pt>
    <dgm:pt modelId="{AF0415BB-823A-BC4A-ACB0-96EE66E4AE0D}" type="pres">
      <dgm:prSet presAssocID="{3CF86EA2-DC0D-A844-8D84-0658BFDCEB54}" presName="root2" presStyleCnt="0"/>
      <dgm:spPr/>
    </dgm:pt>
    <dgm:pt modelId="{19BF3F60-223A-1344-ADE1-8BEFD6F334E4}" type="pres">
      <dgm:prSet presAssocID="{3CF86EA2-DC0D-A844-8D84-0658BFDCEB54}" presName="LevelTwoTextNode" presStyleLbl="node3" presStyleIdx="1" presStyleCnt="3">
        <dgm:presLayoutVars>
          <dgm:chPref val="3"/>
        </dgm:presLayoutVars>
      </dgm:prSet>
      <dgm:spPr/>
      <dgm:t>
        <a:bodyPr/>
        <a:lstStyle/>
        <a:p>
          <a:endParaRPr lang="en-US"/>
        </a:p>
      </dgm:t>
    </dgm:pt>
    <dgm:pt modelId="{F45A42F7-6804-7F4D-BFEF-987828A95A2B}" type="pres">
      <dgm:prSet presAssocID="{3CF86EA2-DC0D-A844-8D84-0658BFDCEB54}" presName="level3hierChild" presStyleCnt="0"/>
      <dgm:spPr/>
    </dgm:pt>
    <dgm:pt modelId="{265FC26E-5D46-5548-A66A-8FE265B86E6A}" type="pres">
      <dgm:prSet presAssocID="{8BC34DD2-A2A2-224B-939E-B06E02578E8E}" presName="conn2-1" presStyleLbl="parChTrans1D2" presStyleIdx="2" presStyleCnt="3"/>
      <dgm:spPr/>
      <dgm:t>
        <a:bodyPr/>
        <a:lstStyle/>
        <a:p>
          <a:endParaRPr lang="en-US"/>
        </a:p>
      </dgm:t>
    </dgm:pt>
    <dgm:pt modelId="{FA975E78-984B-1647-8621-104E0F104422}" type="pres">
      <dgm:prSet presAssocID="{8BC34DD2-A2A2-224B-939E-B06E02578E8E}" presName="connTx" presStyleLbl="parChTrans1D2" presStyleIdx="2" presStyleCnt="3"/>
      <dgm:spPr/>
      <dgm:t>
        <a:bodyPr/>
        <a:lstStyle/>
        <a:p>
          <a:endParaRPr lang="en-US"/>
        </a:p>
      </dgm:t>
    </dgm:pt>
    <dgm:pt modelId="{2018088C-0974-2246-90B3-04643E3B993F}" type="pres">
      <dgm:prSet presAssocID="{8C490BC1-E62F-5748-8855-CD07406C02B7}" presName="root2" presStyleCnt="0"/>
      <dgm:spPr/>
    </dgm:pt>
    <dgm:pt modelId="{9C59387D-E86C-0A46-829D-CA2BC51C1C58}" type="pres">
      <dgm:prSet presAssocID="{8C490BC1-E62F-5748-8855-CD07406C02B7}" presName="LevelTwoTextNode" presStyleLbl="node2" presStyleIdx="2" presStyleCnt="3">
        <dgm:presLayoutVars>
          <dgm:chPref val="3"/>
        </dgm:presLayoutVars>
      </dgm:prSet>
      <dgm:spPr/>
      <dgm:t>
        <a:bodyPr/>
        <a:lstStyle/>
        <a:p>
          <a:endParaRPr lang="en-US"/>
        </a:p>
      </dgm:t>
    </dgm:pt>
    <dgm:pt modelId="{5534C5D9-013C-5D4B-8452-7AEC897E8D6B}" type="pres">
      <dgm:prSet presAssocID="{8C490BC1-E62F-5748-8855-CD07406C02B7}" presName="level3hierChild" presStyleCnt="0"/>
      <dgm:spPr/>
    </dgm:pt>
    <dgm:pt modelId="{F81D28AA-68F5-6940-BCDC-574DEFE00089}" type="pres">
      <dgm:prSet presAssocID="{F31C8520-A3A1-8C46-A54E-0D1EEC76191C}" presName="conn2-1" presStyleLbl="parChTrans1D3" presStyleIdx="2" presStyleCnt="3"/>
      <dgm:spPr/>
      <dgm:t>
        <a:bodyPr/>
        <a:lstStyle/>
        <a:p>
          <a:endParaRPr lang="en-US"/>
        </a:p>
      </dgm:t>
    </dgm:pt>
    <dgm:pt modelId="{BC33F666-A9F1-2A41-B2B9-063ECC0DF3E2}" type="pres">
      <dgm:prSet presAssocID="{F31C8520-A3A1-8C46-A54E-0D1EEC76191C}" presName="connTx" presStyleLbl="parChTrans1D3" presStyleIdx="2" presStyleCnt="3"/>
      <dgm:spPr/>
      <dgm:t>
        <a:bodyPr/>
        <a:lstStyle/>
        <a:p>
          <a:endParaRPr lang="en-US"/>
        </a:p>
      </dgm:t>
    </dgm:pt>
    <dgm:pt modelId="{52A2C549-5FB7-6842-9E9C-482D17CFB488}" type="pres">
      <dgm:prSet presAssocID="{C6C48DB5-DFAF-C74A-9896-438F52068D15}" presName="root2" presStyleCnt="0"/>
      <dgm:spPr/>
    </dgm:pt>
    <dgm:pt modelId="{F14AF6C4-852C-5A49-9F48-B47F405D651F}" type="pres">
      <dgm:prSet presAssocID="{C6C48DB5-DFAF-C74A-9896-438F52068D15}" presName="LevelTwoTextNode" presStyleLbl="node3" presStyleIdx="2" presStyleCnt="3">
        <dgm:presLayoutVars>
          <dgm:chPref val="3"/>
        </dgm:presLayoutVars>
      </dgm:prSet>
      <dgm:spPr/>
      <dgm:t>
        <a:bodyPr/>
        <a:lstStyle/>
        <a:p>
          <a:endParaRPr lang="en-US"/>
        </a:p>
      </dgm:t>
    </dgm:pt>
    <dgm:pt modelId="{7B5FF3E8-3410-B044-8078-0509AF79894B}" type="pres">
      <dgm:prSet presAssocID="{C6C48DB5-DFAF-C74A-9896-438F52068D15}" presName="level3hierChild" presStyleCnt="0"/>
      <dgm:spPr/>
    </dgm:pt>
  </dgm:ptLst>
  <dgm:cxnLst>
    <dgm:cxn modelId="{DB5E7B7C-31B0-034C-8A1D-974ACE51391E}" type="presOf" srcId="{371CC1AA-504E-C64E-BAF1-BF838230D7FB}" destId="{CB51D24D-7A82-FF41-B64E-106B2D7BB329}" srcOrd="0" destOrd="0" presId="urn:microsoft.com/office/officeart/2005/8/layout/hierarchy2"/>
    <dgm:cxn modelId="{1A642B04-C25F-E345-9D8C-779851BB8BBC}" type="presOf" srcId="{3CF86EA2-DC0D-A844-8D84-0658BFDCEB54}" destId="{19BF3F60-223A-1344-ADE1-8BEFD6F334E4}" srcOrd="0" destOrd="0" presId="urn:microsoft.com/office/officeart/2005/8/layout/hierarchy2"/>
    <dgm:cxn modelId="{64F83ADE-1DA9-C248-A413-0961F9246ADE}" type="presOf" srcId="{6B33DDDE-CCD6-BD4B-AFEA-F71192AC914D}" destId="{F71DF7E7-8D91-8B44-A74C-92E995DD8351}" srcOrd="0" destOrd="0" presId="urn:microsoft.com/office/officeart/2005/8/layout/hierarchy2"/>
    <dgm:cxn modelId="{8C3FC41D-8C90-394E-B24D-D2161A583653}" type="presOf" srcId="{4C1DD2E0-FEF2-A849-B655-AD658BDA9CE8}" destId="{70A800DC-72BC-AA40-BDEB-5EF377BAE363}" srcOrd="0" destOrd="0" presId="urn:microsoft.com/office/officeart/2005/8/layout/hierarchy2"/>
    <dgm:cxn modelId="{90276E3B-9E41-B148-8312-BD5D6F4B33D9}" srcId="{8C490BC1-E62F-5748-8855-CD07406C02B7}" destId="{C6C48DB5-DFAF-C74A-9896-438F52068D15}" srcOrd="0" destOrd="0" parTransId="{F31C8520-A3A1-8C46-A54E-0D1EEC76191C}" sibTransId="{6858E76E-EC7C-9248-A556-E84DF44BE2EA}"/>
    <dgm:cxn modelId="{0A231FC8-EE2D-E64F-A207-9424AB885BFB}" type="presOf" srcId="{D25F07B8-F6E5-D844-AB43-E5D68C864D8E}" destId="{D85FA3C9-0AAC-F044-9799-2273BA0E0838}" srcOrd="0" destOrd="0" presId="urn:microsoft.com/office/officeart/2005/8/layout/hierarchy2"/>
    <dgm:cxn modelId="{597188F4-3403-A84A-987F-B363BD59BD2B}" srcId="{6838E187-4B69-124C-AE33-51945204E05B}" destId="{8C39B675-8E40-444A-88F8-FBE77523B939}" srcOrd="0" destOrd="0" parTransId="{6B33DDDE-CCD6-BD4B-AFEA-F71192AC914D}" sibTransId="{FF707914-2B4A-D049-BB73-18E3E9191BB5}"/>
    <dgm:cxn modelId="{CDF8F66C-1671-CC4F-A780-47D4DB222EC6}" srcId="{6838E187-4B69-124C-AE33-51945204E05B}" destId="{8C490BC1-E62F-5748-8855-CD07406C02B7}" srcOrd="2" destOrd="0" parTransId="{8BC34DD2-A2A2-224B-939E-B06E02578E8E}" sibTransId="{97900109-B5E4-914F-8331-D9D463D42009}"/>
    <dgm:cxn modelId="{A9E8EF3D-E9C6-7445-8612-4658836C8D1A}" type="presOf" srcId="{8BC34DD2-A2A2-224B-939E-B06E02578E8E}" destId="{265FC26E-5D46-5548-A66A-8FE265B86E6A}" srcOrd="0" destOrd="0" presId="urn:microsoft.com/office/officeart/2005/8/layout/hierarchy2"/>
    <dgm:cxn modelId="{291BCD14-70D7-3640-A851-20A447F0E728}" type="presOf" srcId="{DCAD3C8C-D3A1-494B-B407-6E3997E313B1}" destId="{E1332030-32E7-C444-B670-F2423325C78A}" srcOrd="0" destOrd="0" presId="urn:microsoft.com/office/officeart/2005/8/layout/hierarchy2"/>
    <dgm:cxn modelId="{A04FCEAB-D0AA-9D4D-9D64-515ACC68FC5C}" type="presOf" srcId="{1C4BE5F7-C7BB-654B-AA5A-2DDD9F4EA2CE}" destId="{F0E737A8-9061-0244-A444-584F576FE7C5}" srcOrd="0" destOrd="0" presId="urn:microsoft.com/office/officeart/2005/8/layout/hierarchy2"/>
    <dgm:cxn modelId="{68AE4908-7BD6-D946-A4FB-9762C0FDFF29}" type="presOf" srcId="{F31C8520-A3A1-8C46-A54E-0D1EEC76191C}" destId="{BC33F666-A9F1-2A41-B2B9-063ECC0DF3E2}" srcOrd="1" destOrd="0" presId="urn:microsoft.com/office/officeart/2005/8/layout/hierarchy2"/>
    <dgm:cxn modelId="{787448BD-F49F-B347-B211-DCD83DF47BFC}" type="presOf" srcId="{8BC34DD2-A2A2-224B-939E-B06E02578E8E}" destId="{FA975E78-984B-1647-8621-104E0F104422}" srcOrd="1" destOrd="0" presId="urn:microsoft.com/office/officeart/2005/8/layout/hierarchy2"/>
    <dgm:cxn modelId="{45E7426D-6CF4-3F4E-BBD6-0278DAC69F6A}" type="presOf" srcId="{F31C8520-A3A1-8C46-A54E-0D1EEC76191C}" destId="{F81D28AA-68F5-6940-BCDC-574DEFE00089}" srcOrd="0" destOrd="0" presId="urn:microsoft.com/office/officeart/2005/8/layout/hierarchy2"/>
    <dgm:cxn modelId="{88CB0A71-A5E9-6844-B9D3-3B281DBC8987}" type="presOf" srcId="{8C490BC1-E62F-5748-8855-CD07406C02B7}" destId="{9C59387D-E86C-0A46-829D-CA2BC51C1C58}" srcOrd="0" destOrd="0" presId="urn:microsoft.com/office/officeart/2005/8/layout/hierarchy2"/>
    <dgm:cxn modelId="{0C883845-6A37-E045-9A98-DE4D420FD484}" srcId="{6838E187-4B69-124C-AE33-51945204E05B}" destId="{DCAD3C8C-D3A1-494B-B407-6E3997E313B1}" srcOrd="1" destOrd="0" parTransId="{02212BD7-701C-5342-A220-8EA0EB6362F6}" sibTransId="{D412C250-29C1-0149-9626-D76C0A682A54}"/>
    <dgm:cxn modelId="{C3700823-63D7-1B44-A60C-89BDE8E65BEC}" srcId="{371CC1AA-504E-C64E-BAF1-BF838230D7FB}" destId="{6838E187-4B69-124C-AE33-51945204E05B}" srcOrd="0" destOrd="0" parTransId="{9D93AB02-4D96-F947-9D2B-97BBA467994F}" sibTransId="{57EDD0A7-872D-0546-AC85-76D14D167B28}"/>
    <dgm:cxn modelId="{B0DDCBE0-C640-F448-ADDB-FA2643645E16}" srcId="{8C39B675-8E40-444A-88F8-FBE77523B939}" destId="{4C1DD2E0-FEF2-A849-B655-AD658BDA9CE8}" srcOrd="0" destOrd="0" parTransId="{1C4BE5F7-C7BB-654B-AA5A-2DDD9F4EA2CE}" sibTransId="{18BF8F88-20C7-8540-A4F6-300DDEF53530}"/>
    <dgm:cxn modelId="{02FA04E8-1394-C44B-9683-21454644576B}" type="presOf" srcId="{D25F07B8-F6E5-D844-AB43-E5D68C864D8E}" destId="{5CAB6F46-D262-A54B-929A-2B0B61C2F4AA}" srcOrd="1" destOrd="0" presId="urn:microsoft.com/office/officeart/2005/8/layout/hierarchy2"/>
    <dgm:cxn modelId="{BC88D779-A5EC-B448-AD53-4B5933331924}" srcId="{DCAD3C8C-D3A1-494B-B407-6E3997E313B1}" destId="{3CF86EA2-DC0D-A844-8D84-0658BFDCEB54}" srcOrd="0" destOrd="0" parTransId="{D25F07B8-F6E5-D844-AB43-E5D68C864D8E}" sibTransId="{F36AC868-87F3-4847-8E22-CFE9839D3EC0}"/>
    <dgm:cxn modelId="{F7474DD0-70DD-8842-9704-E699075D1006}" type="presOf" srcId="{1C4BE5F7-C7BB-654B-AA5A-2DDD9F4EA2CE}" destId="{CFAD8DDD-488A-F743-A955-C7D21705AF2F}" srcOrd="1" destOrd="0" presId="urn:microsoft.com/office/officeart/2005/8/layout/hierarchy2"/>
    <dgm:cxn modelId="{7A8804DF-0429-3345-8E81-20F56925BAFD}" type="presOf" srcId="{8C39B675-8E40-444A-88F8-FBE77523B939}" destId="{F3FD7585-FA72-FB45-8B09-748DC059D495}" srcOrd="0" destOrd="0" presId="urn:microsoft.com/office/officeart/2005/8/layout/hierarchy2"/>
    <dgm:cxn modelId="{2B7C31A8-99E9-C24C-A9A8-970ACA458F09}" type="presOf" srcId="{C6C48DB5-DFAF-C74A-9896-438F52068D15}" destId="{F14AF6C4-852C-5A49-9F48-B47F405D651F}" srcOrd="0" destOrd="0" presId="urn:microsoft.com/office/officeart/2005/8/layout/hierarchy2"/>
    <dgm:cxn modelId="{E8B956DB-29BA-B648-B66D-792984DE2C5E}" type="presOf" srcId="{02212BD7-701C-5342-A220-8EA0EB6362F6}" destId="{C586BD24-34B5-3B4C-9894-DC1EB3A5627A}" srcOrd="1" destOrd="0" presId="urn:microsoft.com/office/officeart/2005/8/layout/hierarchy2"/>
    <dgm:cxn modelId="{516DD1ED-9ADB-2B4C-AE79-BB96B3556B05}" type="presOf" srcId="{6838E187-4B69-124C-AE33-51945204E05B}" destId="{A1317074-7E4E-1640-86BF-92D26868AEB3}" srcOrd="0" destOrd="0" presId="urn:microsoft.com/office/officeart/2005/8/layout/hierarchy2"/>
    <dgm:cxn modelId="{7EBA18B5-0F9E-D349-A183-4A39045D70E0}" type="presOf" srcId="{02212BD7-701C-5342-A220-8EA0EB6362F6}" destId="{2F83DCCC-BC0C-5F4C-9C53-0F23FE1B330C}" srcOrd="0" destOrd="0" presId="urn:microsoft.com/office/officeart/2005/8/layout/hierarchy2"/>
    <dgm:cxn modelId="{FCA9CAFB-6199-244F-982A-551341CD7C86}" type="presOf" srcId="{6B33DDDE-CCD6-BD4B-AFEA-F71192AC914D}" destId="{0CEAD131-D20D-C54D-8BB9-C79354993EF0}" srcOrd="1" destOrd="0" presId="urn:microsoft.com/office/officeart/2005/8/layout/hierarchy2"/>
    <dgm:cxn modelId="{F29CB9CA-D022-2D41-BFEC-8DD7A053D18C}" type="presParOf" srcId="{CB51D24D-7A82-FF41-B64E-106B2D7BB329}" destId="{B9609092-2B91-A14B-8164-DDE6310380AB}" srcOrd="0" destOrd="0" presId="urn:microsoft.com/office/officeart/2005/8/layout/hierarchy2"/>
    <dgm:cxn modelId="{A6909191-6740-324D-A2AF-75748CC53574}" type="presParOf" srcId="{B9609092-2B91-A14B-8164-DDE6310380AB}" destId="{A1317074-7E4E-1640-86BF-92D26868AEB3}" srcOrd="0" destOrd="0" presId="urn:microsoft.com/office/officeart/2005/8/layout/hierarchy2"/>
    <dgm:cxn modelId="{7D8D9C0B-B647-A64B-8AB6-F48EDCFD257B}" type="presParOf" srcId="{B9609092-2B91-A14B-8164-DDE6310380AB}" destId="{8E77710E-A52C-AB4D-BFFA-B4B007D2A3B8}" srcOrd="1" destOrd="0" presId="urn:microsoft.com/office/officeart/2005/8/layout/hierarchy2"/>
    <dgm:cxn modelId="{4329DE15-0498-ED45-984F-57017B91BBCE}" type="presParOf" srcId="{8E77710E-A52C-AB4D-BFFA-B4B007D2A3B8}" destId="{F71DF7E7-8D91-8B44-A74C-92E995DD8351}" srcOrd="0" destOrd="0" presId="urn:microsoft.com/office/officeart/2005/8/layout/hierarchy2"/>
    <dgm:cxn modelId="{24000F5D-9A22-714A-8C85-7E1387920E52}" type="presParOf" srcId="{F71DF7E7-8D91-8B44-A74C-92E995DD8351}" destId="{0CEAD131-D20D-C54D-8BB9-C79354993EF0}" srcOrd="0" destOrd="0" presId="urn:microsoft.com/office/officeart/2005/8/layout/hierarchy2"/>
    <dgm:cxn modelId="{3C46AAB6-55D4-D54B-9E65-D42C58237AB1}" type="presParOf" srcId="{8E77710E-A52C-AB4D-BFFA-B4B007D2A3B8}" destId="{7E03E767-0C2E-8E4A-933D-F2B41D726917}" srcOrd="1" destOrd="0" presId="urn:microsoft.com/office/officeart/2005/8/layout/hierarchy2"/>
    <dgm:cxn modelId="{0E1D5C97-EE68-3044-9BFA-0C9591F73742}" type="presParOf" srcId="{7E03E767-0C2E-8E4A-933D-F2B41D726917}" destId="{F3FD7585-FA72-FB45-8B09-748DC059D495}" srcOrd="0" destOrd="0" presId="urn:microsoft.com/office/officeart/2005/8/layout/hierarchy2"/>
    <dgm:cxn modelId="{39872B54-F426-8143-BD39-757B86EA5F32}" type="presParOf" srcId="{7E03E767-0C2E-8E4A-933D-F2B41D726917}" destId="{8304853B-3C72-5647-89E5-284E38234A78}" srcOrd="1" destOrd="0" presId="urn:microsoft.com/office/officeart/2005/8/layout/hierarchy2"/>
    <dgm:cxn modelId="{A07C8A22-37EE-7742-89E3-BD47A868D2C1}" type="presParOf" srcId="{8304853B-3C72-5647-89E5-284E38234A78}" destId="{F0E737A8-9061-0244-A444-584F576FE7C5}" srcOrd="0" destOrd="0" presId="urn:microsoft.com/office/officeart/2005/8/layout/hierarchy2"/>
    <dgm:cxn modelId="{8A719F22-DF0C-DF42-89A4-7C5DA25CEC18}" type="presParOf" srcId="{F0E737A8-9061-0244-A444-584F576FE7C5}" destId="{CFAD8DDD-488A-F743-A955-C7D21705AF2F}" srcOrd="0" destOrd="0" presId="urn:microsoft.com/office/officeart/2005/8/layout/hierarchy2"/>
    <dgm:cxn modelId="{025D2B78-B9A6-6F49-94A6-265972F66AE8}" type="presParOf" srcId="{8304853B-3C72-5647-89E5-284E38234A78}" destId="{2E6A7B54-EDFD-3649-8B37-5EFCFC478BD8}" srcOrd="1" destOrd="0" presId="urn:microsoft.com/office/officeart/2005/8/layout/hierarchy2"/>
    <dgm:cxn modelId="{383ABE34-51EE-5D41-8127-08D81278EDE2}" type="presParOf" srcId="{2E6A7B54-EDFD-3649-8B37-5EFCFC478BD8}" destId="{70A800DC-72BC-AA40-BDEB-5EF377BAE363}" srcOrd="0" destOrd="0" presId="urn:microsoft.com/office/officeart/2005/8/layout/hierarchy2"/>
    <dgm:cxn modelId="{809F7C9D-FE76-F14D-9FA4-1635F28869D9}" type="presParOf" srcId="{2E6A7B54-EDFD-3649-8B37-5EFCFC478BD8}" destId="{DD54FB27-3D90-484A-915C-069A7A2AAAD3}" srcOrd="1" destOrd="0" presId="urn:microsoft.com/office/officeart/2005/8/layout/hierarchy2"/>
    <dgm:cxn modelId="{2080AAFE-607B-234A-932E-AD21B479B40C}" type="presParOf" srcId="{8E77710E-A52C-AB4D-BFFA-B4B007D2A3B8}" destId="{2F83DCCC-BC0C-5F4C-9C53-0F23FE1B330C}" srcOrd="2" destOrd="0" presId="urn:microsoft.com/office/officeart/2005/8/layout/hierarchy2"/>
    <dgm:cxn modelId="{553883D6-2FC9-E54A-8F0B-419653B955D9}" type="presParOf" srcId="{2F83DCCC-BC0C-5F4C-9C53-0F23FE1B330C}" destId="{C586BD24-34B5-3B4C-9894-DC1EB3A5627A}" srcOrd="0" destOrd="0" presId="urn:microsoft.com/office/officeart/2005/8/layout/hierarchy2"/>
    <dgm:cxn modelId="{50F03FDE-B7E3-BE4D-9E8F-23C1486E09C6}" type="presParOf" srcId="{8E77710E-A52C-AB4D-BFFA-B4B007D2A3B8}" destId="{766B4232-FDF0-A246-95C3-027384ACCCED}" srcOrd="3" destOrd="0" presId="urn:microsoft.com/office/officeart/2005/8/layout/hierarchy2"/>
    <dgm:cxn modelId="{02EB9CB4-B544-2E4E-BB96-FED4968A71A0}" type="presParOf" srcId="{766B4232-FDF0-A246-95C3-027384ACCCED}" destId="{E1332030-32E7-C444-B670-F2423325C78A}" srcOrd="0" destOrd="0" presId="urn:microsoft.com/office/officeart/2005/8/layout/hierarchy2"/>
    <dgm:cxn modelId="{DBA38C03-72E0-3542-935B-2D6A302F0D6A}" type="presParOf" srcId="{766B4232-FDF0-A246-95C3-027384ACCCED}" destId="{272D0741-072E-6A45-A12D-A7CE318B1D61}" srcOrd="1" destOrd="0" presId="urn:microsoft.com/office/officeart/2005/8/layout/hierarchy2"/>
    <dgm:cxn modelId="{9ECC4A54-8C42-EB4B-B3B9-C300C21657B5}" type="presParOf" srcId="{272D0741-072E-6A45-A12D-A7CE318B1D61}" destId="{D85FA3C9-0AAC-F044-9799-2273BA0E0838}" srcOrd="0" destOrd="0" presId="urn:microsoft.com/office/officeart/2005/8/layout/hierarchy2"/>
    <dgm:cxn modelId="{3780860D-3394-1642-82CE-E7DD9C5D1962}" type="presParOf" srcId="{D85FA3C9-0AAC-F044-9799-2273BA0E0838}" destId="{5CAB6F46-D262-A54B-929A-2B0B61C2F4AA}" srcOrd="0" destOrd="0" presId="urn:microsoft.com/office/officeart/2005/8/layout/hierarchy2"/>
    <dgm:cxn modelId="{C85472B5-5073-F64E-9CE4-44EE36D8B11E}" type="presParOf" srcId="{272D0741-072E-6A45-A12D-A7CE318B1D61}" destId="{AF0415BB-823A-BC4A-ACB0-96EE66E4AE0D}" srcOrd="1" destOrd="0" presId="urn:microsoft.com/office/officeart/2005/8/layout/hierarchy2"/>
    <dgm:cxn modelId="{6CB9437F-ECF0-EB4F-98DE-B92D2517C410}" type="presParOf" srcId="{AF0415BB-823A-BC4A-ACB0-96EE66E4AE0D}" destId="{19BF3F60-223A-1344-ADE1-8BEFD6F334E4}" srcOrd="0" destOrd="0" presId="urn:microsoft.com/office/officeart/2005/8/layout/hierarchy2"/>
    <dgm:cxn modelId="{12AD910B-1A94-D044-AB3C-0DB425D08054}" type="presParOf" srcId="{AF0415BB-823A-BC4A-ACB0-96EE66E4AE0D}" destId="{F45A42F7-6804-7F4D-BFEF-987828A95A2B}" srcOrd="1" destOrd="0" presId="urn:microsoft.com/office/officeart/2005/8/layout/hierarchy2"/>
    <dgm:cxn modelId="{0D2D63A0-B509-DD41-83E7-97A565FDB671}" type="presParOf" srcId="{8E77710E-A52C-AB4D-BFFA-B4B007D2A3B8}" destId="{265FC26E-5D46-5548-A66A-8FE265B86E6A}" srcOrd="4" destOrd="0" presId="urn:microsoft.com/office/officeart/2005/8/layout/hierarchy2"/>
    <dgm:cxn modelId="{AD7E4A0E-6D52-F347-8BB8-72368951CE1F}" type="presParOf" srcId="{265FC26E-5D46-5548-A66A-8FE265B86E6A}" destId="{FA975E78-984B-1647-8621-104E0F104422}" srcOrd="0" destOrd="0" presId="urn:microsoft.com/office/officeart/2005/8/layout/hierarchy2"/>
    <dgm:cxn modelId="{9BCB0540-4EB7-EB4D-9140-578878D2E39C}" type="presParOf" srcId="{8E77710E-A52C-AB4D-BFFA-B4B007D2A3B8}" destId="{2018088C-0974-2246-90B3-04643E3B993F}" srcOrd="5" destOrd="0" presId="urn:microsoft.com/office/officeart/2005/8/layout/hierarchy2"/>
    <dgm:cxn modelId="{7D6ED70E-D1D8-DB41-9D18-845FA88AD477}" type="presParOf" srcId="{2018088C-0974-2246-90B3-04643E3B993F}" destId="{9C59387D-E86C-0A46-829D-CA2BC51C1C58}" srcOrd="0" destOrd="0" presId="urn:microsoft.com/office/officeart/2005/8/layout/hierarchy2"/>
    <dgm:cxn modelId="{8F696576-698C-3249-85F1-6ADE3C01E5CA}" type="presParOf" srcId="{2018088C-0974-2246-90B3-04643E3B993F}" destId="{5534C5D9-013C-5D4B-8452-7AEC897E8D6B}" srcOrd="1" destOrd="0" presId="urn:microsoft.com/office/officeart/2005/8/layout/hierarchy2"/>
    <dgm:cxn modelId="{A2EE448A-1393-5B4F-9898-FB2F52B00106}" type="presParOf" srcId="{5534C5D9-013C-5D4B-8452-7AEC897E8D6B}" destId="{F81D28AA-68F5-6940-BCDC-574DEFE00089}" srcOrd="0" destOrd="0" presId="urn:microsoft.com/office/officeart/2005/8/layout/hierarchy2"/>
    <dgm:cxn modelId="{08E262C6-E038-D645-A9C1-CE9AAAD2F9F0}" type="presParOf" srcId="{F81D28AA-68F5-6940-BCDC-574DEFE00089}" destId="{BC33F666-A9F1-2A41-B2B9-063ECC0DF3E2}" srcOrd="0" destOrd="0" presId="urn:microsoft.com/office/officeart/2005/8/layout/hierarchy2"/>
    <dgm:cxn modelId="{89B0EB34-70F1-A14E-B727-689F557AF7D4}" type="presParOf" srcId="{5534C5D9-013C-5D4B-8452-7AEC897E8D6B}" destId="{52A2C549-5FB7-6842-9E9C-482D17CFB488}" srcOrd="1" destOrd="0" presId="urn:microsoft.com/office/officeart/2005/8/layout/hierarchy2"/>
    <dgm:cxn modelId="{7F2AB9A5-F7C5-1E4C-A52A-4699B7F984D2}" type="presParOf" srcId="{52A2C549-5FB7-6842-9E9C-482D17CFB488}" destId="{F14AF6C4-852C-5A49-9F48-B47F405D651F}" srcOrd="0" destOrd="0" presId="urn:microsoft.com/office/officeart/2005/8/layout/hierarchy2"/>
    <dgm:cxn modelId="{0BB00557-D009-C74A-8F10-D793E9943281}" type="presParOf" srcId="{52A2C549-5FB7-6842-9E9C-482D17CFB488}" destId="{7B5FF3E8-3410-B044-8078-0509AF79894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6C4A4-2D64-584B-98B7-0563B68AA852}">
      <dsp:nvSpPr>
        <dsp:cNvPr id="0" name=""/>
        <dsp:cNvSpPr/>
      </dsp:nvSpPr>
      <dsp:spPr>
        <a:xfrm rot="5400000">
          <a:off x="-120210" y="259268"/>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1. </a:t>
          </a:r>
          <a:endParaRPr lang="en-US" sz="1400" kern="1200" dirty="0">
            <a:solidFill>
              <a:srgbClr val="FFFFFF"/>
            </a:solidFill>
          </a:endParaRPr>
        </a:p>
      </dsp:txBody>
      <dsp:txXfrm rot="5400000">
        <a:off x="-120210" y="259268"/>
        <a:ext cx="801400" cy="560980"/>
      </dsp:txXfrm>
    </dsp:sp>
    <dsp:sp modelId="{EA4B26B6-F995-9243-9619-3CD6F2334751}">
      <dsp:nvSpPr>
        <dsp:cNvPr id="0" name=""/>
        <dsp:cNvSpPr/>
      </dsp:nvSpPr>
      <dsp:spPr>
        <a:xfrm rot="5400000">
          <a:off x="3182335" y="-2482296"/>
          <a:ext cx="520910"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H can be applied to a block of data of any size.</a:t>
          </a:r>
          <a:endParaRPr lang="en-US" sz="1400" kern="1200" dirty="0"/>
        </a:p>
      </dsp:txBody>
      <dsp:txXfrm rot="5400000">
        <a:off x="3182335" y="-2482296"/>
        <a:ext cx="520910" cy="5763619"/>
      </dsp:txXfrm>
    </dsp:sp>
    <dsp:sp modelId="{D3C83A50-6AC5-9741-9ED2-186F4049AB1A}">
      <dsp:nvSpPr>
        <dsp:cNvPr id="0" name=""/>
        <dsp:cNvSpPr/>
      </dsp:nvSpPr>
      <dsp:spPr>
        <a:xfrm rot="5400000">
          <a:off x="-120210" y="980186"/>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2.</a:t>
          </a:r>
        </a:p>
      </dsp:txBody>
      <dsp:txXfrm rot="5400000">
        <a:off x="-120210" y="980186"/>
        <a:ext cx="801400" cy="560980"/>
      </dsp:txXfrm>
    </dsp:sp>
    <dsp:sp modelId="{2D4DCFF8-A69A-9E4F-841A-55D0B8F03949}">
      <dsp:nvSpPr>
        <dsp:cNvPr id="0" name=""/>
        <dsp:cNvSpPr/>
      </dsp:nvSpPr>
      <dsp:spPr>
        <a:xfrm rot="5400000">
          <a:off x="3182335" y="-1761378"/>
          <a:ext cx="520910"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 H produces a fixed-length output.</a:t>
          </a:r>
        </a:p>
      </dsp:txBody>
      <dsp:txXfrm rot="5400000">
        <a:off x="3182335" y="-1761378"/>
        <a:ext cx="520910" cy="5763619"/>
      </dsp:txXfrm>
    </dsp:sp>
    <dsp:sp modelId="{3CB76504-1FE3-6542-8F0C-8428630B4C24}">
      <dsp:nvSpPr>
        <dsp:cNvPr id="0" name=""/>
        <dsp:cNvSpPr/>
      </dsp:nvSpPr>
      <dsp:spPr>
        <a:xfrm rot="5400000">
          <a:off x="-120210" y="1701103"/>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3. </a:t>
          </a:r>
        </a:p>
      </dsp:txBody>
      <dsp:txXfrm rot="5400000">
        <a:off x="-120210" y="1701103"/>
        <a:ext cx="801400" cy="560980"/>
      </dsp:txXfrm>
    </dsp:sp>
    <dsp:sp modelId="{7431E085-0141-7746-A6A5-4A396BCF3C66}">
      <dsp:nvSpPr>
        <dsp:cNvPr id="0" name=""/>
        <dsp:cNvSpPr/>
      </dsp:nvSpPr>
      <dsp:spPr>
        <a:xfrm rot="5400000">
          <a:off x="3182335" y="-1040461"/>
          <a:ext cx="520910"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H(x) is relatively easy to compute for any given x, making both hardware and software implementations practical.</a:t>
          </a:r>
        </a:p>
      </dsp:txBody>
      <dsp:txXfrm rot="5400000">
        <a:off x="3182335" y="-1040461"/>
        <a:ext cx="520910" cy="5763619"/>
      </dsp:txXfrm>
    </dsp:sp>
    <dsp:sp modelId="{44D24781-B8FA-F448-B59D-CD27768E87ED}">
      <dsp:nvSpPr>
        <dsp:cNvPr id="0" name=""/>
        <dsp:cNvSpPr/>
      </dsp:nvSpPr>
      <dsp:spPr>
        <a:xfrm rot="5400000">
          <a:off x="-120210" y="2519163"/>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4.</a:t>
          </a:r>
        </a:p>
      </dsp:txBody>
      <dsp:txXfrm rot="5400000">
        <a:off x="-120210" y="2519163"/>
        <a:ext cx="801400" cy="560980"/>
      </dsp:txXfrm>
    </dsp:sp>
    <dsp:sp modelId="{23F1BE15-BDA9-3945-94C4-64D1299B023F}">
      <dsp:nvSpPr>
        <dsp:cNvPr id="0" name=""/>
        <dsp:cNvSpPr/>
      </dsp:nvSpPr>
      <dsp:spPr>
        <a:xfrm rot="5400000">
          <a:off x="3085193" y="-222401"/>
          <a:ext cx="715193"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 For any given code h, it is computationally infeasible to find x such that H(x) = h. A hash function with this property is referred to as  one-way or preimage resistant.</a:t>
          </a:r>
        </a:p>
      </dsp:txBody>
      <dsp:txXfrm rot="5400000">
        <a:off x="3085193" y="-222401"/>
        <a:ext cx="715193" cy="5763619"/>
      </dsp:txXfrm>
    </dsp:sp>
    <dsp:sp modelId="{D1E489F5-2F0F-5642-AC3B-E50603C3CCE7}">
      <dsp:nvSpPr>
        <dsp:cNvPr id="0" name=""/>
        <dsp:cNvSpPr/>
      </dsp:nvSpPr>
      <dsp:spPr>
        <a:xfrm rot="5400000">
          <a:off x="-120210" y="3413658"/>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5.</a:t>
          </a:r>
        </a:p>
      </dsp:txBody>
      <dsp:txXfrm rot="5400000">
        <a:off x="-120210" y="3413658"/>
        <a:ext cx="801400" cy="560980"/>
      </dsp:txXfrm>
    </dsp:sp>
    <dsp:sp modelId="{4C1BBB1F-0533-4F47-BEAF-6DC68631565C}">
      <dsp:nvSpPr>
        <dsp:cNvPr id="0" name=""/>
        <dsp:cNvSpPr/>
      </dsp:nvSpPr>
      <dsp:spPr>
        <a:xfrm rot="5400000">
          <a:off x="3008757" y="672093"/>
          <a:ext cx="868065"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 For any given block x, it is computationally infeasible to find y  x with H(y) = H(x). A hash function with this property is referred to as  second preimage resistant. This is sometimes referred to as  weak collision resistant.</a:t>
          </a:r>
        </a:p>
      </dsp:txBody>
      <dsp:txXfrm rot="5400000">
        <a:off x="3008757" y="672093"/>
        <a:ext cx="868065" cy="5763619"/>
      </dsp:txXfrm>
    </dsp:sp>
    <dsp:sp modelId="{35D1E034-A8AE-244D-8321-90BB0B0FAF95}">
      <dsp:nvSpPr>
        <dsp:cNvPr id="0" name=""/>
        <dsp:cNvSpPr/>
      </dsp:nvSpPr>
      <dsp:spPr>
        <a:xfrm rot="5400000">
          <a:off x="-120210" y="4464408"/>
          <a:ext cx="801400" cy="560980"/>
        </a:xfrm>
        <a:prstGeom prst="chevron">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rPr>
            <a:t>6.</a:t>
          </a:r>
        </a:p>
      </dsp:txBody>
      <dsp:txXfrm rot="5400000">
        <a:off x="-120210" y="4464408"/>
        <a:ext cx="801400" cy="560980"/>
      </dsp:txXfrm>
    </dsp:sp>
    <dsp:sp modelId="{0AA3BBC5-1B55-2E47-A516-53363A11081C}">
      <dsp:nvSpPr>
        <dsp:cNvPr id="0" name=""/>
        <dsp:cNvSpPr/>
      </dsp:nvSpPr>
      <dsp:spPr>
        <a:xfrm rot="5400000">
          <a:off x="2852502" y="1722843"/>
          <a:ext cx="1180575" cy="5763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 It is computationally infeasible to find any pair (x, y) such that H(x) = H(y).</a:t>
          </a:r>
        </a:p>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A hash function with this property is referred to as  collision resistant. This is sometimes referred to as strong collision resistant.</a:t>
          </a:r>
        </a:p>
      </dsp:txBody>
      <dsp:txXfrm rot="5400000">
        <a:off x="2852502" y="1722843"/>
        <a:ext cx="1180575" cy="57636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CE18D-BEF6-F64D-A219-08D94A173D95}">
      <dsp:nvSpPr>
        <dsp:cNvPr id="0" name=""/>
        <dsp:cNvSpPr/>
      </dsp:nvSpPr>
      <dsp:spPr>
        <a:xfrm>
          <a:off x="2789991" y="2033807"/>
          <a:ext cx="2573416" cy="2573416"/>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glow rad="101600">
            <a:schemeClr val="tx1">
              <a:alpha val="75000"/>
            </a:schemeClr>
          </a:glow>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sz="2100" kern="1200" dirty="0" smtClean="0"/>
            <a:t>Basic requirements that must be satisfied by any candidate for SHA-3</a:t>
          </a:r>
          <a:endParaRPr lang="en-US" sz="2100" kern="1200" dirty="0"/>
        </a:p>
      </dsp:txBody>
      <dsp:txXfrm>
        <a:off x="2789991" y="2033807"/>
        <a:ext cx="2573416" cy="2573416"/>
      </dsp:txXfrm>
    </dsp:sp>
    <dsp:sp modelId="{DE4043E4-4F93-864F-AB95-5C6BC0C59B17}">
      <dsp:nvSpPr>
        <dsp:cNvPr id="0" name=""/>
        <dsp:cNvSpPr/>
      </dsp:nvSpPr>
      <dsp:spPr>
        <a:xfrm rot="12900000">
          <a:off x="1037377" y="1551752"/>
          <a:ext cx="2073971" cy="733423"/>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solidFill>
            <a:schemeClr val="bg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021628D4-F2CA-9844-9576-3DCD3457AC28}">
      <dsp:nvSpPr>
        <dsp:cNvPr id="0" name=""/>
        <dsp:cNvSpPr/>
      </dsp:nvSpPr>
      <dsp:spPr>
        <a:xfrm>
          <a:off x="2541" y="345775"/>
          <a:ext cx="2444746" cy="19557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glow rad="101600">
            <a:schemeClr val="tx1">
              <a:alpha val="75000"/>
            </a:schemeClr>
          </a:glow>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l" defTabSz="622300" rtl="0">
            <a:lnSpc>
              <a:spcPct val="90000"/>
            </a:lnSpc>
            <a:spcBef>
              <a:spcPct val="0"/>
            </a:spcBef>
            <a:spcAft>
              <a:spcPct val="35000"/>
            </a:spcAft>
          </a:pPr>
          <a:r>
            <a:rPr lang="en-US" sz="1400" kern="1200" dirty="0" smtClean="0"/>
            <a:t>1</a:t>
          </a:r>
          <a:r>
            <a:rPr lang="en-US" sz="1400" kern="1200" dirty="0" smtClean="0"/>
            <a:t>.   </a:t>
          </a:r>
          <a:r>
            <a:rPr lang="en-US" sz="1400" kern="1200" dirty="0" smtClean="0"/>
            <a:t>It must be possible to</a:t>
          </a:r>
          <a:r>
            <a:rPr lang="en-US" sz="1400" kern="1200" dirty="0" smtClean="0"/>
            <a:t>       replace </a:t>
          </a:r>
          <a:r>
            <a:rPr lang="en-US" sz="1400" kern="1200" dirty="0" smtClean="0"/>
            <a:t>SHA-2 with SHA-3 in any application by a simple drop-in substitution. Therefore, SHA-3 must support hash value lengths of 224, 256, 384, and 512 bits.</a:t>
          </a:r>
          <a:endParaRPr lang="en-US" sz="1400" kern="1200" dirty="0"/>
        </a:p>
      </dsp:txBody>
      <dsp:txXfrm>
        <a:off x="2541" y="345775"/>
        <a:ext cx="2444746" cy="1955796"/>
      </dsp:txXfrm>
    </dsp:sp>
    <dsp:sp modelId="{B2A2B753-8D29-5B45-A568-8FF79DC00661}">
      <dsp:nvSpPr>
        <dsp:cNvPr id="0" name=""/>
        <dsp:cNvSpPr/>
      </dsp:nvSpPr>
      <dsp:spPr>
        <a:xfrm rot="19500000">
          <a:off x="5042050" y="1551752"/>
          <a:ext cx="2073971" cy="733423"/>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solidFill>
            <a:schemeClr val="bg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B9F978B3-B9FC-DA40-81F4-C3507FCDDC3D}">
      <dsp:nvSpPr>
        <dsp:cNvPr id="0" name=""/>
        <dsp:cNvSpPr/>
      </dsp:nvSpPr>
      <dsp:spPr>
        <a:xfrm>
          <a:off x="5706112" y="345775"/>
          <a:ext cx="2444746" cy="19557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glow rad="101600">
            <a:schemeClr val="tx1">
              <a:alpha val="75000"/>
            </a:schemeClr>
          </a:glow>
          <a:softEdge rad="63500"/>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l" defTabSz="622300" rtl="0">
            <a:lnSpc>
              <a:spcPct val="90000"/>
            </a:lnSpc>
            <a:spcBef>
              <a:spcPct val="0"/>
            </a:spcBef>
            <a:spcAft>
              <a:spcPct val="35000"/>
            </a:spcAft>
          </a:pPr>
          <a:r>
            <a:rPr lang="en-US" sz="1400" kern="1200" dirty="0" smtClean="0"/>
            <a:t>2.</a:t>
          </a:r>
          <a:r>
            <a:rPr lang="en-US" sz="1400" kern="1200" dirty="0" smtClean="0"/>
            <a:t>   SHA</a:t>
          </a:r>
          <a:r>
            <a:rPr lang="en-US" sz="1400" kern="1200" dirty="0" smtClean="0"/>
            <a:t>-3 must preserve the online nature of SHA-2. That is, the algorithm must process comparatively small blocks (512 or 1024 bits) at a time instead of requiring that the entire message be buffered in memory before processing it.</a:t>
          </a:r>
          <a:endParaRPr lang="en-US" sz="1400" kern="1200" dirty="0"/>
        </a:p>
      </dsp:txBody>
      <dsp:txXfrm>
        <a:off x="5706112" y="345775"/>
        <a:ext cx="2444746" cy="19557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6FBE2B-1300-BC4A-B692-73AD7093C0F9}">
      <dsp:nvSpPr>
        <dsp:cNvPr id="0" name=""/>
        <dsp:cNvSpPr/>
      </dsp:nvSpPr>
      <dsp:spPr>
        <a:xfrm>
          <a:off x="0" y="19379"/>
          <a:ext cx="6096000" cy="460800"/>
        </a:xfrm>
        <a:prstGeom prst="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AU" sz="1600" kern="1200" dirty="0" smtClean="0">
              <a:solidFill>
                <a:srgbClr val="FFFFFF"/>
              </a:solidFill>
            </a:rPr>
            <a:t>HMAC</a:t>
          </a:r>
          <a:endParaRPr lang="en-US" sz="1600" kern="1200" dirty="0">
            <a:solidFill>
              <a:srgbClr val="FFFFFF"/>
            </a:solidFill>
          </a:endParaRPr>
        </a:p>
      </dsp:txBody>
      <dsp:txXfrm>
        <a:off x="0" y="19379"/>
        <a:ext cx="6096000" cy="460800"/>
      </dsp:txXfrm>
    </dsp:sp>
    <dsp:sp modelId="{191D470A-A7C8-8D48-B7B2-86A043B73F85}">
      <dsp:nvSpPr>
        <dsp:cNvPr id="0" name=""/>
        <dsp:cNvSpPr/>
      </dsp:nvSpPr>
      <dsp:spPr>
        <a:xfrm>
          <a:off x="0" y="480179"/>
          <a:ext cx="6096000"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smtClean="0">
              <a:solidFill>
                <a:schemeClr val="tx2">
                  <a:lumMod val="10000"/>
                </a:schemeClr>
              </a:solidFill>
            </a:rPr>
            <a:t>Has </a:t>
          </a:r>
          <a:r>
            <a:rPr lang="en-AU" sz="1600" kern="1200" dirty="0" smtClean="0">
              <a:solidFill>
                <a:schemeClr val="tx2">
                  <a:lumMod val="10000"/>
                </a:schemeClr>
              </a:solidFill>
            </a:rPr>
            <a:t>been issued as RFC 2104</a:t>
          </a:r>
        </a:p>
        <a:p>
          <a:pPr marL="171450" lvl="1" indent="-171450" algn="l" defTabSz="711200">
            <a:lnSpc>
              <a:spcPct val="90000"/>
            </a:lnSpc>
            <a:spcBef>
              <a:spcPct val="0"/>
            </a:spcBef>
            <a:spcAft>
              <a:spcPct val="15000"/>
            </a:spcAft>
            <a:buChar char="••"/>
          </a:pPr>
          <a:r>
            <a:rPr lang="en-AU" sz="1600" kern="1200" dirty="0" smtClean="0">
              <a:solidFill>
                <a:schemeClr val="tx2">
                  <a:lumMod val="10000"/>
                </a:schemeClr>
              </a:solidFill>
            </a:rPr>
            <a:t>Has been chosen as the mandatory-to-implement MAC for IP Security</a:t>
          </a:r>
        </a:p>
        <a:p>
          <a:pPr marL="171450" lvl="1" indent="-171450" algn="l" defTabSz="711200">
            <a:lnSpc>
              <a:spcPct val="90000"/>
            </a:lnSpc>
            <a:spcBef>
              <a:spcPct val="0"/>
            </a:spcBef>
            <a:spcAft>
              <a:spcPct val="15000"/>
            </a:spcAft>
            <a:buChar char="••"/>
          </a:pPr>
          <a:r>
            <a:rPr lang="en-AU" sz="1600" kern="1200" dirty="0" smtClean="0">
              <a:solidFill>
                <a:schemeClr val="tx2">
                  <a:lumMod val="10000"/>
                </a:schemeClr>
              </a:solidFill>
            </a:rPr>
            <a:t>Is used in other Internet protocols, such as Transport Layer Security (TLS) and Secure Electronic Transaction (SET)</a:t>
          </a:r>
        </a:p>
      </dsp:txBody>
      <dsp:txXfrm>
        <a:off x="0" y="480179"/>
        <a:ext cx="6096000" cy="1405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C07FCD-3C91-7040-BD06-6B799BFD8349}">
      <dsp:nvSpPr>
        <dsp:cNvPr id="0" name=""/>
        <dsp:cNvSpPr/>
      </dsp:nvSpPr>
      <dsp:spPr>
        <a:xfrm>
          <a:off x="1219194" y="685806"/>
          <a:ext cx="3870483" cy="13441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55CDB-0889-FE40-95F3-5CEAB85D140C}">
      <dsp:nvSpPr>
        <dsp:cNvPr id="0" name=""/>
        <dsp:cNvSpPr/>
      </dsp:nvSpPr>
      <dsp:spPr>
        <a:xfrm>
          <a:off x="2743199" y="3733801"/>
          <a:ext cx="750093" cy="480060"/>
        </a:xfrm>
        <a:prstGeom prst="downArrow">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sp>
    <dsp:sp modelId="{5A4B9020-EB56-1D48-AA5D-0986CB554B15}">
      <dsp:nvSpPr>
        <dsp:cNvPr id="0" name=""/>
        <dsp:cNvSpPr/>
      </dsp:nvSpPr>
      <dsp:spPr>
        <a:xfrm>
          <a:off x="1295408" y="3900487"/>
          <a:ext cx="3600450" cy="900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2">
                  <a:lumMod val="10000"/>
                </a:schemeClr>
              </a:solidFill>
            </a:rPr>
            <a:t>Key algorithmic ingredients</a:t>
          </a:r>
          <a:endParaRPr lang="en-US" sz="2200" kern="1200" dirty="0"/>
        </a:p>
      </dsp:txBody>
      <dsp:txXfrm>
        <a:off x="1295408" y="3900487"/>
        <a:ext cx="3600450" cy="900112"/>
      </dsp:txXfrm>
    </dsp:sp>
    <dsp:sp modelId="{E96601C8-3962-7642-AECF-A0FF5C5C2656}">
      <dsp:nvSpPr>
        <dsp:cNvPr id="0" name=""/>
        <dsp:cNvSpPr/>
      </dsp:nvSpPr>
      <dsp:spPr>
        <a:xfrm>
          <a:off x="2971795" y="609606"/>
          <a:ext cx="2262275" cy="1635796"/>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90000"/>
                </a:schemeClr>
              </a:solidFill>
            </a:rPr>
            <a:t>CMAC authentication algorithm</a:t>
          </a:r>
        </a:p>
      </dsp:txBody>
      <dsp:txXfrm>
        <a:off x="2971795" y="609606"/>
        <a:ext cx="2262275" cy="1635796"/>
      </dsp:txXfrm>
    </dsp:sp>
    <dsp:sp modelId="{6EC31E37-89C6-9C42-8A14-2CB5254898C0}">
      <dsp:nvSpPr>
        <dsp:cNvPr id="0" name=""/>
        <dsp:cNvSpPr/>
      </dsp:nvSpPr>
      <dsp:spPr>
        <a:xfrm>
          <a:off x="1142998" y="685800"/>
          <a:ext cx="1530186" cy="1530200"/>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90000"/>
                </a:schemeClr>
              </a:solidFill>
            </a:rPr>
            <a:t>CTR mode of operation</a:t>
          </a:r>
        </a:p>
      </dsp:txBody>
      <dsp:txXfrm>
        <a:off x="1142998" y="685800"/>
        <a:ext cx="1530186" cy="1530200"/>
      </dsp:txXfrm>
    </dsp:sp>
    <dsp:sp modelId="{10FDE3B1-4B8A-EE49-B370-3A17ED530773}">
      <dsp:nvSpPr>
        <dsp:cNvPr id="0" name=""/>
        <dsp:cNvSpPr/>
      </dsp:nvSpPr>
      <dsp:spPr>
        <a:xfrm>
          <a:off x="2362196" y="2209806"/>
          <a:ext cx="1590201" cy="1477381"/>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90000"/>
                </a:schemeClr>
              </a:solidFill>
            </a:rPr>
            <a:t>AES encryption algorithm</a:t>
          </a:r>
        </a:p>
      </dsp:txBody>
      <dsp:txXfrm>
        <a:off x="2362196" y="2209806"/>
        <a:ext cx="1590201" cy="1477381"/>
      </dsp:txXfrm>
    </dsp:sp>
    <dsp:sp modelId="{8F3F9E2D-C44D-C245-996F-734697CB3E71}">
      <dsp:nvSpPr>
        <dsp:cNvPr id="0" name=""/>
        <dsp:cNvSpPr/>
      </dsp:nvSpPr>
      <dsp:spPr>
        <a:xfrm>
          <a:off x="1066780" y="533394"/>
          <a:ext cx="4200525" cy="3360420"/>
        </a:xfrm>
        <a:prstGeom prst="funnel">
          <a:avLst/>
        </a:prstGeom>
        <a:solidFill>
          <a:schemeClr val="lt1">
            <a:hueOff val="0"/>
            <a:satOff val="0"/>
            <a:lumOff val="0"/>
            <a:alpha val="12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07EFA0-75D7-BE47-9738-A18CE986A1E5}">
      <dsp:nvSpPr>
        <dsp:cNvPr id="0" name=""/>
        <dsp:cNvSpPr/>
      </dsp:nvSpPr>
      <dsp:spPr>
        <a:xfrm>
          <a:off x="0" y="362299"/>
          <a:ext cx="7848600" cy="289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416560" rIns="6091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Public-key encryption is more secure from cryptanalysis than conventional encryption</a:t>
          </a:r>
        </a:p>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Public-key encryption is a general-purpose technique that has made conventional encryption obsolete</a:t>
          </a:r>
        </a:p>
        <a:p>
          <a:pPr marL="228600" lvl="1" indent="-228600" algn="l" defTabSz="889000">
            <a:lnSpc>
              <a:spcPct val="90000"/>
            </a:lnSpc>
            <a:spcBef>
              <a:spcPct val="0"/>
            </a:spcBef>
            <a:spcAft>
              <a:spcPct val="15000"/>
            </a:spcAft>
            <a:buChar char="••"/>
          </a:pPr>
          <a:r>
            <a:rPr lang="en-US" sz="2000" kern="1200" dirty="0" smtClean="0">
              <a:solidFill>
                <a:schemeClr val="tx2">
                  <a:lumMod val="10000"/>
                </a:schemeClr>
              </a:solidFill>
            </a:rPr>
            <a:t>There is a feeling that key distribution is trivial when using public-key encryption, compared to the rather cumbersome handshaking involved with key distribution centers for conventional encryption</a:t>
          </a:r>
        </a:p>
      </dsp:txBody>
      <dsp:txXfrm>
        <a:off x="0" y="362299"/>
        <a:ext cx="7848600" cy="2898000"/>
      </dsp:txXfrm>
    </dsp:sp>
    <dsp:sp modelId="{2FF598B2-38A5-D546-B459-90779C80D4EA}">
      <dsp:nvSpPr>
        <dsp:cNvPr id="0" name=""/>
        <dsp:cNvSpPr/>
      </dsp:nvSpPr>
      <dsp:spPr>
        <a:xfrm>
          <a:off x="392430" y="67099"/>
          <a:ext cx="3208013" cy="59040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Misconceptions:</a:t>
          </a:r>
          <a:endParaRPr lang="en-US" sz="2000" b="1" kern="1200" dirty="0">
            <a:solidFill>
              <a:schemeClr val="tx1"/>
            </a:solidFill>
          </a:endParaRPr>
        </a:p>
      </dsp:txBody>
      <dsp:txXfrm>
        <a:off x="392430" y="67099"/>
        <a:ext cx="3208013" cy="590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317074-7E4E-1640-86BF-92D26868AEB3}">
      <dsp:nvSpPr>
        <dsp:cNvPr id="0" name=""/>
        <dsp:cNvSpPr/>
      </dsp:nvSpPr>
      <dsp:spPr>
        <a:xfrm>
          <a:off x="1038969" y="1036066"/>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The use of public-key cryptosystems can be classified into three categories:</a:t>
          </a:r>
          <a:endParaRPr lang="en-US" sz="1500" b="0" i="0" kern="1200" dirty="0">
            <a:solidFill>
              <a:schemeClr val="tx1"/>
            </a:solidFill>
          </a:endParaRPr>
        </a:p>
      </dsp:txBody>
      <dsp:txXfrm>
        <a:off x="1038969" y="1036066"/>
        <a:ext cx="1799332" cy="899666"/>
      </dsp:txXfrm>
    </dsp:sp>
    <dsp:sp modelId="{F71DF7E7-8D91-8B44-A74C-92E995DD8351}">
      <dsp:nvSpPr>
        <dsp:cNvPr id="0" name=""/>
        <dsp:cNvSpPr/>
      </dsp:nvSpPr>
      <dsp:spPr>
        <a:xfrm rot="18289469">
          <a:off x="2567999" y="941345"/>
          <a:ext cx="1260335" cy="54492"/>
        </a:xfrm>
        <a:custGeom>
          <a:avLst/>
          <a:gdLst/>
          <a:ahLst/>
          <a:cxnLst/>
          <a:rect l="0" t="0" r="0" b="0"/>
          <a:pathLst>
            <a:path>
              <a:moveTo>
                <a:pt x="0" y="27246"/>
              </a:moveTo>
              <a:lnTo>
                <a:pt x="1260335"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3166659" y="937083"/>
        <a:ext cx="63016" cy="63016"/>
      </dsp:txXfrm>
    </dsp:sp>
    <dsp:sp modelId="{F3FD7585-FA72-FB45-8B09-748DC059D495}">
      <dsp:nvSpPr>
        <dsp:cNvPr id="0" name=""/>
        <dsp:cNvSpPr/>
      </dsp:nvSpPr>
      <dsp:spPr>
        <a:xfrm>
          <a:off x="3558033" y="1451"/>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Encryption/decryption</a:t>
          </a:r>
        </a:p>
      </dsp:txBody>
      <dsp:txXfrm>
        <a:off x="3558033" y="1451"/>
        <a:ext cx="1799332" cy="899666"/>
      </dsp:txXfrm>
    </dsp:sp>
    <dsp:sp modelId="{F0E737A8-9061-0244-A444-584F576FE7C5}">
      <dsp:nvSpPr>
        <dsp:cNvPr id="0" name=""/>
        <dsp:cNvSpPr/>
      </dsp:nvSpPr>
      <dsp:spPr>
        <a:xfrm>
          <a:off x="5357366" y="424037"/>
          <a:ext cx="719732" cy="54492"/>
        </a:xfrm>
        <a:custGeom>
          <a:avLst/>
          <a:gdLst/>
          <a:ahLst/>
          <a:cxnLst/>
          <a:rect l="0" t="0" r="0" b="0"/>
          <a:pathLst>
            <a:path>
              <a:moveTo>
                <a:pt x="0" y="27246"/>
              </a:moveTo>
              <a:lnTo>
                <a:pt x="719732"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9239" y="433290"/>
        <a:ext cx="35986" cy="35986"/>
      </dsp:txXfrm>
    </dsp:sp>
    <dsp:sp modelId="{70A800DC-72BC-AA40-BDEB-5EF377BAE363}">
      <dsp:nvSpPr>
        <dsp:cNvPr id="0" name=""/>
        <dsp:cNvSpPr/>
      </dsp:nvSpPr>
      <dsp:spPr>
        <a:xfrm>
          <a:off x="6077098" y="1451"/>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The sender encrypts a message with the recipient’s public key</a:t>
          </a:r>
        </a:p>
      </dsp:txBody>
      <dsp:txXfrm>
        <a:off x="6077098" y="1451"/>
        <a:ext cx="1799332" cy="899666"/>
      </dsp:txXfrm>
    </dsp:sp>
    <dsp:sp modelId="{2F83DCCC-BC0C-5F4C-9C53-0F23FE1B330C}">
      <dsp:nvSpPr>
        <dsp:cNvPr id="0" name=""/>
        <dsp:cNvSpPr/>
      </dsp:nvSpPr>
      <dsp:spPr>
        <a:xfrm>
          <a:off x="2838301" y="1458653"/>
          <a:ext cx="719732" cy="54492"/>
        </a:xfrm>
        <a:custGeom>
          <a:avLst/>
          <a:gdLst/>
          <a:ahLst/>
          <a:cxnLst/>
          <a:rect l="0" t="0" r="0" b="0"/>
          <a:pathLst>
            <a:path>
              <a:moveTo>
                <a:pt x="0" y="27246"/>
              </a:moveTo>
              <a:lnTo>
                <a:pt x="719732"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0174" y="1467906"/>
        <a:ext cx="35986" cy="35986"/>
      </dsp:txXfrm>
    </dsp:sp>
    <dsp:sp modelId="{E1332030-32E7-C444-B670-F2423325C78A}">
      <dsp:nvSpPr>
        <dsp:cNvPr id="0" name=""/>
        <dsp:cNvSpPr/>
      </dsp:nvSpPr>
      <dsp:spPr>
        <a:xfrm>
          <a:off x="3558033" y="1036066"/>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Digital signature</a:t>
          </a:r>
        </a:p>
      </dsp:txBody>
      <dsp:txXfrm>
        <a:off x="3558033" y="1036066"/>
        <a:ext cx="1799332" cy="899666"/>
      </dsp:txXfrm>
    </dsp:sp>
    <dsp:sp modelId="{D85FA3C9-0AAC-F044-9799-2273BA0E0838}">
      <dsp:nvSpPr>
        <dsp:cNvPr id="0" name=""/>
        <dsp:cNvSpPr/>
      </dsp:nvSpPr>
      <dsp:spPr>
        <a:xfrm>
          <a:off x="5357366" y="1458653"/>
          <a:ext cx="719732" cy="54492"/>
        </a:xfrm>
        <a:custGeom>
          <a:avLst/>
          <a:gdLst/>
          <a:ahLst/>
          <a:cxnLst/>
          <a:rect l="0" t="0" r="0" b="0"/>
          <a:pathLst>
            <a:path>
              <a:moveTo>
                <a:pt x="0" y="27246"/>
              </a:moveTo>
              <a:lnTo>
                <a:pt x="719732"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9239" y="1467906"/>
        <a:ext cx="35986" cy="35986"/>
      </dsp:txXfrm>
    </dsp:sp>
    <dsp:sp modelId="{19BF3F60-223A-1344-ADE1-8BEFD6F334E4}">
      <dsp:nvSpPr>
        <dsp:cNvPr id="0" name=""/>
        <dsp:cNvSpPr/>
      </dsp:nvSpPr>
      <dsp:spPr>
        <a:xfrm>
          <a:off x="6077098" y="1036066"/>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The sender “signs” a message with its private key</a:t>
          </a:r>
        </a:p>
      </dsp:txBody>
      <dsp:txXfrm>
        <a:off x="6077098" y="1036066"/>
        <a:ext cx="1799332" cy="899666"/>
      </dsp:txXfrm>
    </dsp:sp>
    <dsp:sp modelId="{265FC26E-5D46-5548-A66A-8FE265B86E6A}">
      <dsp:nvSpPr>
        <dsp:cNvPr id="0" name=""/>
        <dsp:cNvSpPr/>
      </dsp:nvSpPr>
      <dsp:spPr>
        <a:xfrm rot="3310531">
          <a:off x="2567999" y="1975961"/>
          <a:ext cx="1260335" cy="54492"/>
        </a:xfrm>
        <a:custGeom>
          <a:avLst/>
          <a:gdLst/>
          <a:ahLst/>
          <a:cxnLst/>
          <a:rect l="0" t="0" r="0" b="0"/>
          <a:pathLst>
            <a:path>
              <a:moveTo>
                <a:pt x="0" y="27246"/>
              </a:moveTo>
              <a:lnTo>
                <a:pt x="1260335"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3166659" y="1971699"/>
        <a:ext cx="63016" cy="63016"/>
      </dsp:txXfrm>
    </dsp:sp>
    <dsp:sp modelId="{9C59387D-E86C-0A46-829D-CA2BC51C1C58}">
      <dsp:nvSpPr>
        <dsp:cNvPr id="0" name=""/>
        <dsp:cNvSpPr/>
      </dsp:nvSpPr>
      <dsp:spPr>
        <a:xfrm>
          <a:off x="3558033" y="2070682"/>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Key exchange </a:t>
          </a:r>
        </a:p>
      </dsp:txBody>
      <dsp:txXfrm>
        <a:off x="3558033" y="2070682"/>
        <a:ext cx="1799332" cy="899666"/>
      </dsp:txXfrm>
    </dsp:sp>
    <dsp:sp modelId="{F81D28AA-68F5-6940-BCDC-574DEFE00089}">
      <dsp:nvSpPr>
        <dsp:cNvPr id="0" name=""/>
        <dsp:cNvSpPr/>
      </dsp:nvSpPr>
      <dsp:spPr>
        <a:xfrm>
          <a:off x="5357366" y="2493269"/>
          <a:ext cx="719732" cy="54492"/>
        </a:xfrm>
        <a:custGeom>
          <a:avLst/>
          <a:gdLst/>
          <a:ahLst/>
          <a:cxnLst/>
          <a:rect l="0" t="0" r="0" b="0"/>
          <a:pathLst>
            <a:path>
              <a:moveTo>
                <a:pt x="0" y="27246"/>
              </a:moveTo>
              <a:lnTo>
                <a:pt x="719732" y="27246"/>
              </a:lnTo>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9239" y="2502522"/>
        <a:ext cx="35986" cy="35986"/>
      </dsp:txXfrm>
    </dsp:sp>
    <dsp:sp modelId="{F14AF6C4-852C-5A49-9F48-B47F405D651F}">
      <dsp:nvSpPr>
        <dsp:cNvPr id="0" name=""/>
        <dsp:cNvSpPr/>
      </dsp:nvSpPr>
      <dsp:spPr>
        <a:xfrm>
          <a:off x="6077098" y="2070682"/>
          <a:ext cx="1799332" cy="89966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i="0" kern="1200" dirty="0" smtClean="0">
              <a:solidFill>
                <a:schemeClr val="tx1"/>
              </a:solidFill>
            </a:rPr>
            <a:t>Two sides cooperate to exchange a session key</a:t>
          </a:r>
          <a:endParaRPr lang="en-US" sz="1500" b="0" i="0" kern="1200" dirty="0">
            <a:solidFill>
              <a:schemeClr val="tx1"/>
            </a:solidFill>
          </a:endParaRPr>
        </a:p>
      </dsp:txBody>
      <dsp:txXfrm>
        <a:off x="6077098" y="2070682"/>
        <a:ext cx="1799332" cy="8996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55F70061-053D-7C41-ACA2-89F3E01BB9A5}"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 Chapter</a:t>
            </a:r>
            <a:r>
              <a:rPr lang="en-US" dirty="0" smtClean="0">
                <a:latin typeface="Arial" pitchFamily="-1" charset="0"/>
                <a:ea typeface="ＭＳ Ｐゴシック" pitchFamily="-1" charset="-128"/>
                <a:cs typeface="ＭＳ Ｐゴシック" pitchFamily="-1" charset="-128"/>
              </a:rPr>
              <a:t> 3</a:t>
            </a:r>
            <a:r>
              <a:rPr lang="en-US" baseline="0" dirty="0" smtClean="0">
                <a:latin typeface="Arial" pitchFamily="-1" charset="0"/>
                <a:ea typeface="ＭＳ Ｐゴシック" pitchFamily="-1" charset="-128"/>
                <a:cs typeface="ＭＳ Ｐゴシック" pitchFamily="-1" charset="-128"/>
              </a:rPr>
              <a:t> –  “</a:t>
            </a:r>
            <a:r>
              <a:rPr lang="en-AU" dirty="0" smtClean="0">
                <a:latin typeface="Arial" pitchFamily="-84" charset="0"/>
                <a:ea typeface="ＭＳ Ｐゴシック" pitchFamily="-84" charset="-128"/>
                <a:cs typeface="ＭＳ Ｐゴシック" pitchFamily="-84" charset="-128"/>
              </a:rPr>
              <a:t>Public Key Cryptography and Message Authentication</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All hash functions operate using the following general principles. The input (message,</a:t>
            </a:r>
          </a:p>
          <a:p>
            <a:r>
              <a:rPr lang="en-US" sz="1200" b="0" kern="1200" baseline="0" dirty="0" smtClean="0">
                <a:solidFill>
                  <a:schemeClr val="tx1"/>
                </a:solidFill>
                <a:latin typeface="Arial" charset="0"/>
                <a:ea typeface="ＭＳ Ｐゴシック" pitchFamily="-107" charset="-128"/>
                <a:cs typeface="ＭＳ Ｐゴシック" pitchFamily="-107" charset="-128"/>
              </a:rPr>
              <a:t>file, etc.) is viewed as a sequence of n -bit blocks. The input is processed one</a:t>
            </a:r>
          </a:p>
          <a:p>
            <a:r>
              <a:rPr lang="en-US" sz="1200" b="0" kern="1200" baseline="0" dirty="0" smtClean="0">
                <a:solidFill>
                  <a:schemeClr val="tx1"/>
                </a:solidFill>
                <a:latin typeface="Arial" charset="0"/>
                <a:ea typeface="ＭＳ Ｐゴシック" pitchFamily="-107" charset="-128"/>
                <a:cs typeface="ＭＳ Ｐゴシック" pitchFamily="-107" charset="-128"/>
              </a:rPr>
              <a:t>block at a time in an iterative fashion to produce an n -bit hash function.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One of the simplest hash functions is the bit-by-bit exclusive-OR (XOR) of</a:t>
            </a:r>
          </a:p>
          <a:p>
            <a:r>
              <a:rPr lang="en-US" sz="1200" kern="1200" baseline="0" dirty="0" smtClean="0">
                <a:solidFill>
                  <a:schemeClr val="tx1"/>
                </a:solidFill>
                <a:latin typeface="Arial" charset="0"/>
                <a:ea typeface="ＭＳ Ｐゴシック" pitchFamily="-107" charset="-128"/>
                <a:cs typeface="ＭＳ Ｐゴシック" pitchFamily="-107" charset="-128"/>
              </a:rPr>
              <a:t>every block.</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3.3 illustrates this operation; it produces a simple parity for each bit</a:t>
            </a:r>
          </a:p>
          <a:p>
            <a:r>
              <a:rPr lang="en-US" sz="1200" kern="1200" baseline="0" dirty="0" smtClean="0">
                <a:solidFill>
                  <a:schemeClr val="tx1"/>
                </a:solidFill>
                <a:latin typeface="Arial" charset="0"/>
                <a:ea typeface="ＭＳ Ｐゴシック" pitchFamily="-107" charset="-128"/>
                <a:cs typeface="ＭＳ Ｐゴシック" pitchFamily="-107" charset="-128"/>
              </a:rPr>
              <a:t>position and is known as a longitudinal redundancy check.</a:t>
            </a:r>
            <a:endParaRPr lang="en-US" b="0"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A1A1DB1F-7563-5A47-ADA0-F4B0B1770E26}" type="slidenum">
              <a:rPr lang="en-AU">
                <a:latin typeface="Arial" pitchFamily="-84" charset="0"/>
              </a:rPr>
              <a:pPr/>
              <a:t>11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In recent years, the most widely used hash function has been the Secure Hash</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(SHA). Indeed, because virtually every other widely used hash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had been found to have substantial cryptanalytic weaknesses, SHA was more or</a:t>
            </a:r>
          </a:p>
          <a:p>
            <a:r>
              <a:rPr lang="en-US" sz="1200" kern="1200" baseline="0" dirty="0" smtClean="0">
                <a:solidFill>
                  <a:schemeClr val="tx1"/>
                </a:solidFill>
                <a:latin typeface="Arial" charset="0"/>
                <a:ea typeface="ＭＳ Ｐゴシック" pitchFamily="-107" charset="-128"/>
                <a:cs typeface="ＭＳ Ｐゴシック" pitchFamily="-107" charset="-128"/>
              </a:rPr>
              <a:t>less the last remaining standardized hash algorithm by 2005. SHA was developed</a:t>
            </a:r>
          </a:p>
          <a:p>
            <a:r>
              <a:rPr lang="en-US" sz="1200" kern="1200" baseline="0" dirty="0" smtClean="0">
                <a:solidFill>
                  <a:schemeClr val="tx1"/>
                </a:solidFill>
                <a:latin typeface="Arial" charset="0"/>
                <a:ea typeface="ＭＳ Ｐゴシック" pitchFamily="-107" charset="-128"/>
                <a:cs typeface="ＭＳ Ｐゴシック" pitchFamily="-107" charset="-128"/>
              </a:rPr>
              <a:t> by the National Institute of Standards and Technology (NIST) and published as a</a:t>
            </a:r>
          </a:p>
          <a:p>
            <a:r>
              <a:rPr lang="en-US" sz="1200" kern="1200" baseline="0" dirty="0" smtClean="0">
                <a:solidFill>
                  <a:schemeClr val="tx1"/>
                </a:solidFill>
                <a:latin typeface="Arial" charset="0"/>
                <a:ea typeface="ＭＳ Ｐゴシック" pitchFamily="-107" charset="-128"/>
                <a:cs typeface="ＭＳ Ｐゴシック" pitchFamily="-107" charset="-128"/>
              </a:rPr>
              <a:t>federal information processing standard (FIPS 180) in 1993. When weaknesses were</a:t>
            </a:r>
          </a:p>
          <a:p>
            <a:r>
              <a:rPr lang="en-US" sz="1200" kern="1200" baseline="0" dirty="0" smtClean="0">
                <a:solidFill>
                  <a:schemeClr val="tx1"/>
                </a:solidFill>
                <a:latin typeface="Arial" charset="0"/>
                <a:ea typeface="ＭＳ Ｐゴシック" pitchFamily="-107" charset="-128"/>
                <a:cs typeface="ＭＳ Ｐゴシック" pitchFamily="-107" charset="-128"/>
              </a:rPr>
              <a:t>discovered in SHA (now known as SHA-0), a revised version was issued as FIPS</a:t>
            </a:r>
          </a:p>
          <a:p>
            <a:r>
              <a:rPr lang="en-US" sz="1200" kern="1200" baseline="0" dirty="0" smtClean="0">
                <a:solidFill>
                  <a:schemeClr val="tx1"/>
                </a:solidFill>
                <a:latin typeface="Arial" charset="0"/>
                <a:ea typeface="ＭＳ Ｐゴシック" pitchFamily="-107" charset="-128"/>
                <a:cs typeface="ＭＳ Ｐゴシック" pitchFamily="-107" charset="-128"/>
              </a:rPr>
              <a:t>180-1 in 1995 and is referred to as SHA-1 . The actual standards document is entitled</a:t>
            </a:r>
          </a:p>
          <a:p>
            <a:r>
              <a:rPr lang="en-US" sz="1200" kern="1200" baseline="0" dirty="0" smtClean="0">
                <a:solidFill>
                  <a:schemeClr val="tx1"/>
                </a:solidFill>
                <a:latin typeface="Arial" charset="0"/>
                <a:ea typeface="ＭＳ Ｐゴシック" pitchFamily="-107" charset="-128"/>
                <a:cs typeface="ＭＳ Ｐゴシック" pitchFamily="-107" charset="-128"/>
              </a:rPr>
              <a:t>“Secure Hash Standard.” SHA is based on the hash function MD4, and its design</a:t>
            </a:r>
          </a:p>
          <a:p>
            <a:r>
              <a:rPr lang="en-US" sz="1200" kern="1200" baseline="0" dirty="0" smtClean="0">
                <a:solidFill>
                  <a:schemeClr val="tx1"/>
                </a:solidFill>
                <a:latin typeface="Arial" charset="0"/>
                <a:ea typeface="ＭＳ Ｐゴシック" pitchFamily="-107" charset="-128"/>
                <a:cs typeface="ＭＳ Ｐゴシック" pitchFamily="-107" charset="-128"/>
              </a:rPr>
              <a:t>closely models MD4.</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SHA-1 produces a hash value of 160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2005, NIST announced the intention to phase out approval of SHA-1 and</a:t>
            </a:r>
          </a:p>
          <a:p>
            <a:r>
              <a:rPr lang="en-US" sz="1200" kern="1200" baseline="0" dirty="0" smtClean="0">
                <a:solidFill>
                  <a:schemeClr val="tx1"/>
                </a:solidFill>
                <a:latin typeface="Arial" charset="0"/>
                <a:ea typeface="ＭＳ Ｐゴシック" pitchFamily="-107" charset="-128"/>
                <a:cs typeface="ＭＳ Ｐゴシック" pitchFamily="-107" charset="-128"/>
              </a:rPr>
              <a:t>move to a reliance on SHA-2 by 2010.</a:t>
            </a:r>
            <a:endParaRPr lang="en-AU"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In 2002, NIST produced a revised</a:t>
            </a:r>
          </a:p>
          <a:p>
            <a:r>
              <a:rPr lang="en-US" sz="1200" kern="1200" baseline="0" dirty="0" smtClean="0">
                <a:solidFill>
                  <a:schemeClr val="tx1"/>
                </a:solidFill>
                <a:latin typeface="Arial" charset="0"/>
                <a:ea typeface="ＭＳ Ｐゴシック" pitchFamily="-107" charset="-128"/>
                <a:cs typeface="ＭＳ Ｐゴシック" pitchFamily="-107" charset="-128"/>
              </a:rPr>
              <a:t>version of the standard, FIPS 180-2, that defined three new versions of SHA with</a:t>
            </a:r>
          </a:p>
          <a:p>
            <a:r>
              <a:rPr lang="en-US" sz="1200" kern="1200" baseline="0" dirty="0" smtClean="0">
                <a:solidFill>
                  <a:schemeClr val="tx1"/>
                </a:solidFill>
                <a:latin typeface="Arial" charset="0"/>
                <a:ea typeface="ＭＳ Ｐゴシック" pitchFamily="-107" charset="-128"/>
                <a:cs typeface="ＭＳ Ｐゴシック" pitchFamily="-107" charset="-128"/>
              </a:rPr>
              <a:t>hash value lengths of 256, 384, and 512 bits known as SHA-256, SHA-384, and</a:t>
            </a:r>
          </a:p>
          <a:p>
            <a:r>
              <a:rPr lang="en-US" sz="1200" kern="1200" baseline="0" dirty="0" smtClean="0">
                <a:solidFill>
                  <a:schemeClr val="tx1"/>
                </a:solidFill>
                <a:latin typeface="Arial" charset="0"/>
                <a:ea typeface="ＭＳ Ｐゴシック" pitchFamily="-107" charset="-128"/>
                <a:cs typeface="ＭＳ Ｐゴシック" pitchFamily="-107" charset="-128"/>
              </a:rPr>
              <a:t>SHA-512, respectively. Collectively, these hash algorithms are known as SHA-2 .</a:t>
            </a:r>
          </a:p>
          <a:p>
            <a:r>
              <a:rPr lang="en-US" sz="1200" kern="1200" baseline="0" dirty="0" smtClean="0">
                <a:solidFill>
                  <a:schemeClr val="tx1"/>
                </a:solidFill>
                <a:latin typeface="Arial" charset="0"/>
                <a:ea typeface="ＭＳ Ｐゴシック" pitchFamily="-107" charset="-128"/>
                <a:cs typeface="ＭＳ Ｐゴシック" pitchFamily="-107" charset="-128"/>
              </a:rPr>
              <a:t>These new versions have the same underlying structure and use the same types of</a:t>
            </a:r>
          </a:p>
          <a:p>
            <a:r>
              <a:rPr lang="en-US" sz="1200" kern="1200" baseline="0" dirty="0" smtClean="0">
                <a:solidFill>
                  <a:schemeClr val="tx1"/>
                </a:solidFill>
                <a:latin typeface="Arial" charset="0"/>
                <a:ea typeface="ＭＳ Ｐゴシック" pitchFamily="-107" charset="-128"/>
                <a:cs typeface="ＭＳ Ｐゴシック" pitchFamily="-107" charset="-128"/>
              </a:rPr>
              <a:t>modular arithmetic and logical binary operations as SHA-1. A revised document</a:t>
            </a:r>
          </a:p>
          <a:p>
            <a:r>
              <a:rPr lang="en-US" sz="1200" kern="1200" baseline="0" dirty="0" smtClean="0">
                <a:solidFill>
                  <a:schemeClr val="tx1"/>
                </a:solidFill>
                <a:latin typeface="Arial" charset="0"/>
                <a:ea typeface="ＭＳ Ｐゴシック" pitchFamily="-107" charset="-128"/>
                <a:cs typeface="ＭＳ Ｐゴシック" pitchFamily="-107" charset="-128"/>
              </a:rPr>
              <a:t>was issued as FIP PUB 180-3 in 2008, which added a 224-bit version (Table 3.1).</a:t>
            </a:r>
          </a:p>
          <a:p>
            <a:r>
              <a:rPr lang="en-US" sz="1200" kern="1200" baseline="0" dirty="0" smtClean="0">
                <a:solidFill>
                  <a:schemeClr val="tx1"/>
                </a:solidFill>
                <a:latin typeface="Arial" charset="0"/>
                <a:ea typeface="ＭＳ Ｐゴシック" pitchFamily="-107" charset="-128"/>
                <a:cs typeface="ＭＳ Ｐゴシック" pitchFamily="-107" charset="-128"/>
              </a:rPr>
              <a:t>SHA-1 and SHA-2 are also specified in RFC 6234, which essentially duplicates the</a:t>
            </a:r>
          </a:p>
          <a:p>
            <a:r>
              <a:rPr lang="en-US" sz="1200" kern="1200" baseline="0" dirty="0" smtClean="0">
                <a:solidFill>
                  <a:schemeClr val="tx1"/>
                </a:solidFill>
                <a:latin typeface="Arial" charset="0"/>
                <a:ea typeface="ＭＳ Ｐゴシック" pitchFamily="-107" charset="-128"/>
                <a:cs typeface="ＭＳ Ｐゴシック" pitchFamily="-107" charset="-128"/>
              </a:rPr>
              <a:t>material in FIPS 180-3 but adds a C code implementation.</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78BB0E49-8081-4F43-996A-AE2FFFDB51EA}" type="slidenum">
              <a:rPr lang="en-AU">
                <a:latin typeface="Arial" pitchFamily="-84" charset="0"/>
              </a:rPr>
              <a:pPr/>
              <a:t>13</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algorithm takes as input a message with a maximum length of less than</a:t>
            </a:r>
          </a:p>
          <a:p>
            <a:r>
              <a:rPr lang="en-US" sz="1200" kern="1200" baseline="0" dirty="0" smtClean="0">
                <a:solidFill>
                  <a:schemeClr val="tx1"/>
                </a:solidFill>
                <a:latin typeface="Arial" charset="0"/>
                <a:ea typeface="ＭＳ Ｐゴシック" pitchFamily="-107" charset="-128"/>
                <a:cs typeface="ＭＳ Ｐゴシック" pitchFamily="-107" charset="-128"/>
              </a:rPr>
              <a:t>2</a:t>
            </a:r>
            <a:r>
              <a:rPr lang="en-US" sz="1200" kern="1200" baseline="30000" dirty="0" smtClean="0">
                <a:solidFill>
                  <a:schemeClr val="tx1"/>
                </a:solidFill>
                <a:latin typeface="Arial" charset="0"/>
                <a:ea typeface="ＭＳ Ｐゴシック" pitchFamily="-107" charset="-128"/>
                <a:cs typeface="ＭＳ Ｐゴシック" pitchFamily="-107" charset="-128"/>
              </a:rPr>
              <a:t>128</a:t>
            </a:r>
            <a:r>
              <a:rPr lang="en-US" sz="1200" kern="1200" baseline="0" dirty="0" smtClean="0">
                <a:solidFill>
                  <a:schemeClr val="tx1"/>
                </a:solidFill>
                <a:latin typeface="Arial" charset="0"/>
                <a:ea typeface="ＭＳ Ｐゴシック" pitchFamily="-107" charset="-128"/>
                <a:cs typeface="ＭＳ Ｐゴシック" pitchFamily="-107" charset="-128"/>
              </a:rPr>
              <a:t>  bits and produces as output a 512-bit message digest. The input is processed in</a:t>
            </a:r>
          </a:p>
          <a:p>
            <a:r>
              <a:rPr lang="en-US" sz="1200" kern="1200" baseline="0" dirty="0" smtClean="0">
                <a:solidFill>
                  <a:schemeClr val="tx1"/>
                </a:solidFill>
                <a:latin typeface="Arial" charset="0"/>
                <a:ea typeface="ＭＳ Ｐゴシック" pitchFamily="-107" charset="-128"/>
                <a:cs typeface="ＭＳ Ｐゴシック" pitchFamily="-107" charset="-128"/>
              </a:rPr>
              <a:t>1024-bit blocks. Figure 3.4 depicts the overall processing of a message to produce a</a:t>
            </a:r>
          </a:p>
          <a:p>
            <a:r>
              <a:rPr lang="en-US" sz="1200" kern="1200" baseline="0" dirty="0" smtClean="0">
                <a:solidFill>
                  <a:schemeClr val="tx1"/>
                </a:solidFill>
                <a:latin typeface="Arial" charset="0"/>
                <a:ea typeface="ＭＳ Ｐゴシック" pitchFamily="-107" charset="-128"/>
                <a:cs typeface="ＭＳ Ｐゴシック" pitchFamily="-107" charset="-128"/>
              </a:rPr>
              <a:t>digest.</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heart of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is a module that consists of 80 rounds; this module is labeled F in Figure 3.4.</a:t>
            </a:r>
          </a:p>
          <a:p>
            <a:r>
              <a:rPr lang="en-US" sz="1200" kern="1200" baseline="0" dirty="0" smtClean="0">
                <a:solidFill>
                  <a:schemeClr val="tx1"/>
                </a:solidFill>
                <a:latin typeface="Arial" charset="0"/>
                <a:ea typeface="ＭＳ Ｐゴシック" pitchFamily="-107" charset="-128"/>
                <a:cs typeface="ＭＳ Ｐゴシック" pitchFamily="-107" charset="-128"/>
              </a:rPr>
              <a:t>The logic is illustrated in Figure 3.5.</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SHA-2, particularly the 512-bit version, would appear to provide unassailable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However, SHA-2 shares the same structure and mathematical operations</a:t>
            </a:r>
          </a:p>
          <a:p>
            <a:r>
              <a:rPr lang="en-US" sz="1200" kern="1200" baseline="0" dirty="0" smtClean="0">
                <a:solidFill>
                  <a:schemeClr val="tx1"/>
                </a:solidFill>
                <a:latin typeface="Arial" charset="0"/>
                <a:ea typeface="ＭＳ Ｐゴシック" pitchFamily="-107" charset="-128"/>
                <a:cs typeface="ＭＳ Ｐゴシック" pitchFamily="-107" charset="-128"/>
              </a:rPr>
              <a:t>as its</a:t>
            </a:r>
          </a:p>
          <a:p>
            <a:r>
              <a:rPr lang="en-US" sz="1200" kern="1200" baseline="0" dirty="0" smtClean="0">
                <a:solidFill>
                  <a:schemeClr val="tx1"/>
                </a:solidFill>
                <a:latin typeface="Arial" charset="0"/>
                <a:ea typeface="ＭＳ Ｐゴシック" pitchFamily="-107" charset="-128"/>
                <a:cs typeface="ＭＳ Ｐゴシック" pitchFamily="-107" charset="-128"/>
              </a:rPr>
              <a:t>predecessors, and this is a cause for concern. Because it would take years to find a</a:t>
            </a:r>
          </a:p>
          <a:p>
            <a:r>
              <a:rPr lang="en-US" sz="1200" kern="1200" baseline="0" dirty="0" smtClean="0">
                <a:solidFill>
                  <a:schemeClr val="tx1"/>
                </a:solidFill>
                <a:latin typeface="Arial" charset="0"/>
                <a:ea typeface="ＭＳ Ｐゴシック" pitchFamily="-107" charset="-128"/>
                <a:cs typeface="ＭＳ Ｐゴシック" pitchFamily="-107" charset="-128"/>
              </a:rPr>
              <a:t>suitable replacement for SHA-2, should it become vulnerable, NIST announced in</a:t>
            </a:r>
          </a:p>
          <a:p>
            <a:r>
              <a:rPr lang="en-US" sz="1200" kern="1200" baseline="0" dirty="0" smtClean="0">
                <a:solidFill>
                  <a:schemeClr val="tx1"/>
                </a:solidFill>
                <a:latin typeface="Arial" charset="0"/>
                <a:ea typeface="ＭＳ Ｐゴシック" pitchFamily="-107" charset="-128"/>
                <a:cs typeface="ＭＳ Ｐゴシック" pitchFamily="-107" charset="-128"/>
              </a:rPr>
              <a:t>2007 a competition to produce the next-generation NIST hash function, which is to</a:t>
            </a:r>
          </a:p>
          <a:p>
            <a:r>
              <a:rPr lang="en-US" sz="1200" kern="1200" baseline="0" dirty="0" smtClean="0">
                <a:solidFill>
                  <a:schemeClr val="tx1"/>
                </a:solidFill>
                <a:latin typeface="Arial" charset="0"/>
                <a:ea typeface="ＭＳ Ｐゴシック" pitchFamily="-107" charset="-128"/>
                <a:cs typeface="ＭＳ Ｐゴシック" pitchFamily="-107" charset="-128"/>
              </a:rPr>
              <a:t>be called SHA-3. Following are the basic requirements that must be satisfied by any</a:t>
            </a:r>
          </a:p>
          <a:p>
            <a:r>
              <a:rPr lang="en-US" sz="1200" kern="1200" baseline="0" dirty="0" smtClean="0">
                <a:solidFill>
                  <a:schemeClr val="tx1"/>
                </a:solidFill>
                <a:latin typeface="Arial" charset="0"/>
                <a:ea typeface="ＭＳ Ｐゴシック" pitchFamily="-107" charset="-128"/>
                <a:cs typeface="ＭＳ Ｐゴシック" pitchFamily="-107" charset="-128"/>
              </a:rPr>
              <a:t>candidate for SHA-3:</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It must be possible to replace SHA-2 with SHA-3 in any application by a simple</a:t>
            </a:r>
          </a:p>
          <a:p>
            <a:r>
              <a:rPr lang="en-US" sz="1200" kern="1200" baseline="0" dirty="0" smtClean="0">
                <a:solidFill>
                  <a:schemeClr val="tx1"/>
                </a:solidFill>
                <a:latin typeface="Arial" charset="0"/>
                <a:ea typeface="ＭＳ Ｐゴシック" pitchFamily="-107" charset="-128"/>
                <a:cs typeface="ＭＳ Ｐゴシック" pitchFamily="-107" charset="-128"/>
              </a:rPr>
              <a:t>drop-in substitution. Therefore, SHA-3 must support hash value lengths of</a:t>
            </a:r>
          </a:p>
          <a:p>
            <a:r>
              <a:rPr lang="en-US" sz="1200" kern="1200" baseline="0" dirty="0" smtClean="0">
                <a:solidFill>
                  <a:schemeClr val="tx1"/>
                </a:solidFill>
                <a:latin typeface="Arial" charset="0"/>
                <a:ea typeface="ＭＳ Ｐゴシック" pitchFamily="-107" charset="-128"/>
                <a:cs typeface="ＭＳ Ｐゴシック" pitchFamily="-107" charset="-128"/>
              </a:rPr>
              <a:t>224, 256, 384, and 512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SHA-3 must preserve the online nature of SHA-2. That is, the algorithm must</a:t>
            </a:r>
          </a:p>
          <a:p>
            <a:r>
              <a:rPr lang="en-US" sz="1200" kern="1200" baseline="0" dirty="0" smtClean="0">
                <a:solidFill>
                  <a:schemeClr val="tx1"/>
                </a:solidFill>
                <a:latin typeface="Arial" charset="0"/>
                <a:ea typeface="ＭＳ Ｐゴシック" pitchFamily="-107" charset="-128"/>
                <a:cs typeface="ＭＳ Ｐゴシック" pitchFamily="-107" charset="-128"/>
              </a:rPr>
              <a:t>process comparatively small blocks (512 or 1024 bits) at a time instead of</a:t>
            </a:r>
          </a:p>
          <a:p>
            <a:r>
              <a:rPr lang="en-US" sz="1200" kern="1200" baseline="0" dirty="0" smtClean="0">
                <a:solidFill>
                  <a:schemeClr val="tx1"/>
                </a:solidFill>
                <a:latin typeface="Arial" charset="0"/>
                <a:ea typeface="ＭＳ Ｐゴシック" pitchFamily="-107" charset="-128"/>
                <a:cs typeface="ＭＳ Ｐゴシック" pitchFamily="-107" charset="-128"/>
              </a:rPr>
              <a:t>requiring that the entire message be buffered in memory before processing it.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2012, NIST selected a winning submission and formally published SHA-3.</a:t>
            </a:r>
          </a:p>
          <a:p>
            <a:r>
              <a:rPr lang="en-US" sz="1200" kern="1200" baseline="0" dirty="0" smtClean="0">
                <a:solidFill>
                  <a:schemeClr val="tx1"/>
                </a:solidFill>
                <a:latin typeface="Arial" charset="0"/>
                <a:ea typeface="ＭＳ Ｐゴシック" pitchFamily="-107" charset="-128"/>
                <a:cs typeface="ＭＳ Ｐゴシック" pitchFamily="-107" charset="-128"/>
              </a:rPr>
              <a:t>A detailed presentation of SHA-3 is provided in Chapter 15.</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9FB6A568-74E0-D345-B167-CC403CE9F1DF}" type="slidenum">
              <a:rPr lang="en-AU">
                <a:latin typeface="Arial" pitchFamily="-84" charset="0"/>
              </a:rPr>
              <a:pPr/>
              <a:t>16</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In recent years, there has been increased interest in developing a MAC derived</a:t>
            </a:r>
          </a:p>
          <a:p>
            <a:r>
              <a:rPr lang="en-US" sz="1200" kern="1200" baseline="0" dirty="0" smtClean="0">
                <a:solidFill>
                  <a:schemeClr val="tx1"/>
                </a:solidFill>
                <a:latin typeface="Arial" charset="0"/>
                <a:ea typeface="ＭＳ Ｐゴシック" pitchFamily="-107" charset="-128"/>
                <a:cs typeface="ＭＳ Ｐゴシック" pitchFamily="-107" charset="-128"/>
              </a:rPr>
              <a:t>from a cryptographic hash code, such as SHA-1. The motivations for this interest</a:t>
            </a:r>
          </a:p>
          <a:p>
            <a:r>
              <a:rPr lang="en-US" sz="1200" kern="1200" baseline="0" dirty="0" smtClean="0">
                <a:solidFill>
                  <a:schemeClr val="tx1"/>
                </a:solidFill>
                <a:latin typeface="Arial" charset="0"/>
                <a:ea typeface="ＭＳ Ｐゴシック" pitchFamily="-107" charset="-128"/>
                <a:cs typeface="ＭＳ Ｐゴシック" pitchFamily="-107" charset="-128"/>
              </a:rPr>
              <a:t>are as 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Cryptographic hash functions generally execute faster in software than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algorithms such as 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Library code for cryptographic hash functions is widely available.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hash function such as SHA-1 was not designed for use as a MAC and cannot</a:t>
            </a:r>
          </a:p>
          <a:p>
            <a:r>
              <a:rPr lang="en-US" sz="1200" kern="1200" baseline="0" dirty="0" smtClean="0">
                <a:solidFill>
                  <a:schemeClr val="tx1"/>
                </a:solidFill>
                <a:latin typeface="Arial" charset="0"/>
                <a:ea typeface="ＭＳ Ｐゴシック" pitchFamily="-107" charset="-128"/>
                <a:cs typeface="ＭＳ Ｐゴシック" pitchFamily="-107" charset="-128"/>
              </a:rPr>
              <a:t>be used directly for that purpose because it does not rely on a secret key. There have</a:t>
            </a:r>
          </a:p>
          <a:p>
            <a:r>
              <a:rPr lang="en-US" sz="1200" kern="1200" baseline="0" dirty="0" smtClean="0">
                <a:solidFill>
                  <a:schemeClr val="tx1"/>
                </a:solidFill>
                <a:latin typeface="Arial" charset="0"/>
                <a:ea typeface="ＭＳ Ｐゴシック" pitchFamily="-107" charset="-128"/>
                <a:cs typeface="ＭＳ Ｐゴシック" pitchFamily="-107" charset="-128"/>
              </a:rPr>
              <a:t>been a number of proposals for the incorporation of a secret key into an existing hash</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The approach that has received the most support is HMAC [BELL96a,</a:t>
            </a:r>
          </a:p>
          <a:p>
            <a:r>
              <a:rPr lang="en-US" sz="1200" kern="1200" baseline="0" dirty="0" smtClean="0">
                <a:solidFill>
                  <a:schemeClr val="tx1"/>
                </a:solidFill>
                <a:latin typeface="Arial" charset="0"/>
                <a:ea typeface="ＭＳ Ｐゴシック" pitchFamily="-107" charset="-128"/>
                <a:cs typeface="ＭＳ Ｐゴシック" pitchFamily="-107" charset="-128"/>
              </a:rPr>
              <a:t>BELL96b]. HMAC has been issued as RFC 2104, has been chosen as the mandatory-to-</a:t>
            </a:r>
          </a:p>
          <a:p>
            <a:r>
              <a:rPr lang="en-US" sz="1200" kern="1200" baseline="0" dirty="0" smtClean="0">
                <a:solidFill>
                  <a:schemeClr val="tx1"/>
                </a:solidFill>
                <a:latin typeface="Arial" charset="0"/>
                <a:ea typeface="ＭＳ Ｐゴシック" pitchFamily="-107" charset="-128"/>
                <a:cs typeface="ＭＳ Ｐゴシック" pitchFamily="-107" charset="-128"/>
              </a:rPr>
              <a:t>implement MAC for IP Security, and is used in other Internet protocols, such as</a:t>
            </a:r>
          </a:p>
          <a:p>
            <a:r>
              <a:rPr lang="en-US" sz="1200" kern="1200" baseline="0" dirty="0" smtClean="0">
                <a:solidFill>
                  <a:schemeClr val="tx1"/>
                </a:solidFill>
                <a:latin typeface="Arial" charset="0"/>
                <a:ea typeface="ＭＳ Ｐゴシック" pitchFamily="-107" charset="-128"/>
                <a:cs typeface="ＭＳ Ｐゴシック" pitchFamily="-107" charset="-128"/>
              </a:rPr>
              <a:t>Transport Layer Security (TLS) and Secure Electronic Transaction (SET).</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 RFC 2104 lists the following design objectives for</a:t>
            </a:r>
          </a:p>
          <a:p>
            <a:r>
              <a:rPr lang="en-US" sz="1200" b="0" kern="1200" baseline="0" dirty="0" smtClean="0">
                <a:solidFill>
                  <a:schemeClr val="tx1"/>
                </a:solidFill>
                <a:latin typeface="Arial" charset="0"/>
                <a:ea typeface="ＭＳ Ｐゴシック" pitchFamily="-107" charset="-128"/>
                <a:cs typeface="ＭＳ Ｐゴシック" pitchFamily="-107" charset="-128"/>
              </a:rPr>
              <a:t>HMAC.</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To use, without modifications, available hash functions. In particular, hash</a:t>
            </a:r>
          </a:p>
          <a:p>
            <a:r>
              <a:rPr lang="en-US" sz="1200" b="0" kern="1200" baseline="0" dirty="0" smtClean="0">
                <a:solidFill>
                  <a:schemeClr val="tx1"/>
                </a:solidFill>
                <a:latin typeface="Arial" charset="0"/>
                <a:ea typeface="ＭＳ Ｐゴシック" pitchFamily="-107" charset="-128"/>
                <a:cs typeface="ＭＳ Ｐゴシック" pitchFamily="-107" charset="-128"/>
              </a:rPr>
              <a:t>functions that perform well in software, and for which code is freely and</a:t>
            </a:r>
          </a:p>
          <a:p>
            <a:r>
              <a:rPr lang="en-US" sz="1200" b="0" kern="1200" baseline="0" dirty="0" smtClean="0">
                <a:solidFill>
                  <a:schemeClr val="tx1"/>
                </a:solidFill>
                <a:latin typeface="Arial" charset="0"/>
                <a:ea typeface="ＭＳ Ｐゴシック" pitchFamily="-107" charset="-128"/>
                <a:cs typeface="ＭＳ Ｐゴシック" pitchFamily="-107" charset="-128"/>
              </a:rPr>
              <a:t>widely available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To allow for easy replaceability of the embedded hash function in case faster</a:t>
            </a:r>
          </a:p>
          <a:p>
            <a:r>
              <a:rPr lang="en-US" sz="1200" b="0" kern="1200" baseline="0" dirty="0" smtClean="0">
                <a:solidFill>
                  <a:schemeClr val="tx1"/>
                </a:solidFill>
                <a:latin typeface="Arial" charset="0"/>
                <a:ea typeface="ＭＳ Ｐゴシック" pitchFamily="-107" charset="-128"/>
                <a:cs typeface="ＭＳ Ｐゴシック" pitchFamily="-107" charset="-128"/>
              </a:rPr>
              <a:t>or more secure hash functions are found or required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To preserve the original performance of the hash function without incurring a</a:t>
            </a:r>
          </a:p>
          <a:p>
            <a:r>
              <a:rPr lang="en-US" sz="1200" b="0" kern="1200" baseline="0" dirty="0" smtClean="0">
                <a:solidFill>
                  <a:schemeClr val="tx1"/>
                </a:solidFill>
                <a:latin typeface="Arial" charset="0"/>
                <a:ea typeface="ＭＳ Ｐゴシック" pitchFamily="-107" charset="-128"/>
                <a:cs typeface="ＭＳ Ｐゴシック" pitchFamily="-107" charset="-128"/>
              </a:rPr>
              <a:t>significant degradation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To use and handle keys in a simple way</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To have a well-understood cryptographic analysis of the strength of the</a:t>
            </a:r>
          </a:p>
          <a:p>
            <a:r>
              <a:rPr lang="en-US" sz="1200" b="0" kern="1200" baseline="0" dirty="0" smtClean="0">
                <a:solidFill>
                  <a:schemeClr val="tx1"/>
                </a:solidFill>
                <a:latin typeface="Arial" charset="0"/>
                <a:ea typeface="ＭＳ Ｐゴシック" pitchFamily="-107" charset="-128"/>
                <a:cs typeface="ＭＳ Ｐゴシック" pitchFamily="-107" charset="-128"/>
              </a:rPr>
              <a:t>authentication mechanism based on reasonable assumptions on the embedded</a:t>
            </a:r>
          </a:p>
          <a:p>
            <a:r>
              <a:rPr lang="en-US" sz="1200" b="0" kern="1200" baseline="0" dirty="0" smtClean="0">
                <a:solidFill>
                  <a:schemeClr val="tx1"/>
                </a:solidFill>
                <a:latin typeface="Arial" charset="0"/>
                <a:ea typeface="ＭＳ Ｐゴシック" pitchFamily="-107" charset="-128"/>
                <a:cs typeface="ＭＳ Ｐゴシック" pitchFamily="-107" charset="-128"/>
              </a:rPr>
              <a:t>hash function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The first two objectives are important to the acceptability of HMAC. HMAC</a:t>
            </a:r>
          </a:p>
          <a:p>
            <a:r>
              <a:rPr lang="en-US" sz="1200" b="0" kern="1200" baseline="0" dirty="0" smtClean="0">
                <a:solidFill>
                  <a:schemeClr val="tx1"/>
                </a:solidFill>
                <a:latin typeface="Arial" charset="0"/>
                <a:ea typeface="ＭＳ Ｐゴシック" pitchFamily="-107" charset="-128"/>
                <a:cs typeface="ＭＳ Ｐゴシック" pitchFamily="-107" charset="-128"/>
              </a:rPr>
              <a:t>treats the hash function as a “black box.” This has two benefits. First, an existing</a:t>
            </a:r>
          </a:p>
          <a:p>
            <a:r>
              <a:rPr lang="en-US" sz="1200" b="0" kern="1200" baseline="0" dirty="0" smtClean="0">
                <a:solidFill>
                  <a:schemeClr val="tx1"/>
                </a:solidFill>
                <a:latin typeface="Arial" charset="0"/>
                <a:ea typeface="ＭＳ Ｐゴシック" pitchFamily="-107" charset="-128"/>
                <a:cs typeface="ＭＳ Ｐゴシック" pitchFamily="-107" charset="-128"/>
              </a:rPr>
              <a:t>implementation of a hash function can be used as a module in implementing</a:t>
            </a:r>
          </a:p>
          <a:p>
            <a:r>
              <a:rPr lang="en-US" sz="1200" b="0" kern="1200" baseline="0" dirty="0" smtClean="0">
                <a:solidFill>
                  <a:schemeClr val="tx1"/>
                </a:solidFill>
                <a:latin typeface="Arial" charset="0"/>
                <a:ea typeface="ＭＳ Ｐゴシック" pitchFamily="-107" charset="-128"/>
                <a:cs typeface="ＭＳ Ｐゴシック" pitchFamily="-107" charset="-128"/>
              </a:rPr>
              <a:t>HMAC. In this way, the bulk of the HMAC code is prepackaged and ready to use</a:t>
            </a:r>
          </a:p>
          <a:p>
            <a:r>
              <a:rPr lang="en-US" sz="1200" b="0" kern="1200" baseline="0" dirty="0" smtClean="0">
                <a:solidFill>
                  <a:schemeClr val="tx1"/>
                </a:solidFill>
                <a:latin typeface="Arial" charset="0"/>
                <a:ea typeface="ＭＳ Ｐゴシック" pitchFamily="-107" charset="-128"/>
                <a:cs typeface="ＭＳ Ｐゴシック" pitchFamily="-107" charset="-128"/>
              </a:rPr>
              <a:t>without modification. Second, if it is ever desired to replace a given hash function</a:t>
            </a:r>
          </a:p>
          <a:p>
            <a:r>
              <a:rPr lang="en-US" sz="1200" b="0" kern="1200" baseline="0" dirty="0" smtClean="0">
                <a:solidFill>
                  <a:schemeClr val="tx1"/>
                </a:solidFill>
                <a:latin typeface="Arial" charset="0"/>
                <a:ea typeface="ＭＳ Ｐゴシック" pitchFamily="-107" charset="-128"/>
                <a:cs typeface="ＭＳ Ｐゴシック" pitchFamily="-107" charset="-128"/>
              </a:rPr>
              <a:t>in an HMAC implementation, all that is required is to remove the existing hash</a:t>
            </a:r>
          </a:p>
          <a:p>
            <a:r>
              <a:rPr lang="en-US" sz="1200" b="0" kern="1200" baseline="0" dirty="0" smtClean="0">
                <a:solidFill>
                  <a:schemeClr val="tx1"/>
                </a:solidFill>
                <a:latin typeface="Arial" charset="0"/>
                <a:ea typeface="ＭＳ Ｐゴシック" pitchFamily="-107" charset="-128"/>
                <a:cs typeface="ＭＳ Ｐゴシック" pitchFamily="-107" charset="-128"/>
              </a:rPr>
              <a:t>function module and drop in the new module. This could be done if a faster hash</a:t>
            </a:r>
          </a:p>
          <a:p>
            <a:r>
              <a:rPr lang="en-US" sz="1200" b="0" kern="1200" baseline="0" dirty="0" smtClean="0">
                <a:solidFill>
                  <a:schemeClr val="tx1"/>
                </a:solidFill>
                <a:latin typeface="Arial" charset="0"/>
                <a:ea typeface="ＭＳ Ｐゴシック" pitchFamily="-107" charset="-128"/>
                <a:cs typeface="ＭＳ Ｐゴシック" pitchFamily="-107" charset="-128"/>
              </a:rPr>
              <a:t>function were desired. More important, if the security of the embedded hash function</a:t>
            </a:r>
          </a:p>
          <a:p>
            <a:r>
              <a:rPr lang="en-US" sz="1200" b="0" kern="1200" baseline="0" dirty="0" smtClean="0">
                <a:solidFill>
                  <a:schemeClr val="tx1"/>
                </a:solidFill>
                <a:latin typeface="Arial" charset="0"/>
                <a:ea typeface="ＭＳ Ｐゴシック" pitchFamily="-107" charset="-128"/>
                <a:cs typeface="ＭＳ Ｐゴシック" pitchFamily="-107" charset="-128"/>
              </a:rPr>
              <a:t>were compromised, the security of HMAC could be retained simply by replacing</a:t>
            </a:r>
          </a:p>
          <a:p>
            <a:r>
              <a:rPr lang="en-US" sz="1200" b="0" kern="1200" baseline="0" dirty="0" smtClean="0">
                <a:solidFill>
                  <a:schemeClr val="tx1"/>
                </a:solidFill>
                <a:latin typeface="Arial" charset="0"/>
                <a:ea typeface="ＭＳ Ｐゴシック" pitchFamily="-107" charset="-128"/>
                <a:cs typeface="ＭＳ Ｐゴシック" pitchFamily="-107" charset="-128"/>
              </a:rPr>
              <a:t>the embedded hash function with a more secure one</a:t>
            </a:r>
          </a:p>
          <a:p>
            <a:r>
              <a:rPr lang="en-US" sz="1200" b="0" kern="1200" baseline="0" dirty="0" smtClean="0">
                <a:solidFill>
                  <a:schemeClr val="tx1"/>
                </a:solidFill>
                <a:latin typeface="Arial" charset="0"/>
                <a:ea typeface="ＭＳ Ｐゴシック" pitchFamily="-107" charset="-128"/>
                <a:cs typeface="ＭＳ Ｐゴシック" pitchFamily="-107" charset="-128"/>
              </a:rPr>
              <a:t>.</a:t>
            </a:r>
          </a:p>
          <a:p>
            <a:r>
              <a:rPr lang="en-US" sz="1200" b="0" kern="1200" baseline="0" dirty="0" smtClean="0">
                <a:solidFill>
                  <a:schemeClr val="tx1"/>
                </a:solidFill>
                <a:latin typeface="Arial" charset="0"/>
                <a:ea typeface="ＭＳ Ｐゴシック" pitchFamily="-107" charset="-128"/>
                <a:cs typeface="ＭＳ Ｐゴシック" pitchFamily="-107" charset="-128"/>
              </a:rPr>
              <a:t>The last design objective in the preceding list is, in fact, the main advantage</a:t>
            </a:r>
          </a:p>
          <a:p>
            <a:r>
              <a:rPr lang="en-US" sz="1200" b="0" kern="1200" baseline="0" dirty="0" smtClean="0">
                <a:solidFill>
                  <a:schemeClr val="tx1"/>
                </a:solidFill>
                <a:latin typeface="Arial" charset="0"/>
                <a:ea typeface="ＭＳ Ｐゴシック" pitchFamily="-107" charset="-128"/>
                <a:cs typeface="ＭＳ Ｐゴシック" pitchFamily="-107" charset="-128"/>
              </a:rPr>
              <a:t>of HMAC over other proposed hash-based schemes. HMAC can be proven secure</a:t>
            </a:r>
          </a:p>
          <a:p>
            <a:r>
              <a:rPr lang="en-US" sz="1200" b="0" kern="1200" baseline="0" dirty="0" smtClean="0">
                <a:solidFill>
                  <a:schemeClr val="tx1"/>
                </a:solidFill>
                <a:latin typeface="Arial" charset="0"/>
                <a:ea typeface="ＭＳ Ｐゴシック" pitchFamily="-107" charset="-128"/>
                <a:cs typeface="ＭＳ Ｐゴシック" pitchFamily="-107" charset="-128"/>
              </a:rPr>
              <a:t>provided that the embedded hash function has some reasonable cryptographic</a:t>
            </a:r>
          </a:p>
          <a:p>
            <a:r>
              <a:rPr lang="en-US" sz="1200" b="0" kern="1200" baseline="0" dirty="0" smtClean="0">
                <a:solidFill>
                  <a:schemeClr val="tx1"/>
                </a:solidFill>
                <a:latin typeface="Arial" charset="0"/>
                <a:ea typeface="ＭＳ Ｐゴシック" pitchFamily="-107" charset="-128"/>
                <a:cs typeface="ＭＳ Ｐゴシック" pitchFamily="-107" charset="-128"/>
              </a:rPr>
              <a:t>strengths. We return to this point later in this section, but first we examine the structure</a:t>
            </a:r>
          </a:p>
          <a:p>
            <a:r>
              <a:rPr lang="en-US" sz="1200" b="0" kern="1200" baseline="0" dirty="0" smtClean="0">
                <a:solidFill>
                  <a:schemeClr val="tx1"/>
                </a:solidFill>
                <a:latin typeface="Arial" charset="0"/>
                <a:ea typeface="ＭＳ Ｐゴシック" pitchFamily="-107" charset="-128"/>
                <a:cs typeface="ＭＳ Ｐゴシック" pitchFamily="-107" charset="-128"/>
              </a:rPr>
              <a:t>of HMAC.</a:t>
            </a:r>
            <a:endParaRPr lang="en-US" b="0" dirty="0" smtClean="0">
              <a:latin typeface="Arial" pitchFamily="-84" charset="0"/>
              <a:ea typeface="ＭＳ Ｐゴシック" pitchFamily="-84" charset="-128"/>
              <a:cs typeface="ＭＳ Ｐゴシック" pitchFamily="-84" charset="-128"/>
            </a:endParaRPr>
          </a:p>
        </p:txBody>
      </p:sp>
      <p:sp>
        <p:nvSpPr>
          <p:cNvPr id="41988" name="Slide Number Placeholder 3"/>
          <p:cNvSpPr>
            <a:spLocks noGrp="1"/>
          </p:cNvSpPr>
          <p:nvPr>
            <p:ph type="sldNum" sz="quarter" idx="5"/>
          </p:nvPr>
        </p:nvSpPr>
        <p:spPr>
          <a:noFill/>
        </p:spPr>
        <p:txBody>
          <a:bodyPr/>
          <a:lstStyle/>
          <a:p>
            <a:fld id="{9134BF47-FB65-A54D-953C-7CB1FA8AF50F}" type="slidenum">
              <a:rPr lang="en-AU" smtClean="0">
                <a:latin typeface="Arial" pitchFamily="-84" charset="0"/>
              </a:rPr>
              <a:pPr/>
              <a:t>17</a:t>
            </a:fld>
            <a:endParaRPr lang="en-AU" dirty="0" smtClean="0">
              <a:latin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84C6A08C-40D5-F640-8CCA-98EB45DB6E7F}" type="slidenum">
              <a:rPr lang="en-AU">
                <a:latin typeface="Arial" pitchFamily="-84" charset="0"/>
              </a:rPr>
              <a:pPr/>
              <a:t>18</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457200" y="4343400"/>
            <a:ext cx="5867400" cy="4114800"/>
          </a:xfrm>
          <a:noFill/>
          <a:ln/>
        </p:spPr>
        <p:txBody>
          <a:bodyPr/>
          <a:lstStyle/>
          <a:p>
            <a:pPr eaLnBrk="1" hangingPunct="1"/>
            <a:r>
              <a:rPr lang="en-US" sz="1200" kern="1200" baseline="0" dirty="0" smtClean="0">
                <a:solidFill>
                  <a:schemeClr val="tx1"/>
                </a:solidFill>
                <a:latin typeface="Arial" charset="0"/>
                <a:ea typeface="ＭＳ Ｐゴシック" pitchFamily="-107" charset="-128"/>
                <a:cs typeface="ＭＳ Ｐゴシック" pitchFamily="-107" charset="-128"/>
              </a:rPr>
              <a:t> Figure 3.6 illustrates the overall operation of HMAC.</a:t>
            </a:r>
            <a:endParaRPr lang="en-US" dirty="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8F0FC31E-7FB6-7A49-A205-B1D04C1C0AF1}" type="slidenum">
              <a:rPr lang="en-AU">
                <a:latin typeface="Arial" pitchFamily="-84" charset="0"/>
              </a:rPr>
              <a:pPr/>
              <a:t>19</a:t>
            </a:fld>
            <a:endParaRPr lang="en-AU" dirty="0">
              <a:latin typeface="Arial"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Cipher-based</a:t>
            </a:r>
          </a:p>
          <a:p>
            <a:r>
              <a:rPr lang="en-US" sz="1200" kern="1200" baseline="0" dirty="0" smtClean="0">
                <a:solidFill>
                  <a:schemeClr val="tx1"/>
                </a:solidFill>
                <a:latin typeface="Arial" charset="0"/>
                <a:ea typeface="ＭＳ Ｐゴシック" pitchFamily="-107" charset="-128"/>
                <a:cs typeface="ＭＳ Ｐゴシック" pitchFamily="-107" charset="-128"/>
              </a:rPr>
              <a:t>Message Authentication Code mode of operation is for use with AES and triple</a:t>
            </a:r>
          </a:p>
          <a:p>
            <a:r>
              <a:rPr lang="en-US" sz="1200" kern="1200" baseline="0" dirty="0" smtClean="0">
                <a:solidFill>
                  <a:schemeClr val="tx1"/>
                </a:solidFill>
                <a:latin typeface="Arial" charset="0"/>
                <a:ea typeface="ＭＳ Ｐゴシック" pitchFamily="-107" charset="-128"/>
                <a:cs typeface="ＭＳ Ｐゴシック" pitchFamily="-107" charset="-128"/>
              </a:rPr>
              <a:t>DES. It is specified in NIST Special Publication 800-38B.</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In addition to message confidentiality, message authentication is an important network</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function. This chapter examines three aspects of message authentication.</a:t>
            </a:r>
          </a:p>
          <a:p>
            <a:r>
              <a:rPr lang="en-US" sz="1200" kern="1200" baseline="0" dirty="0" smtClean="0">
                <a:solidFill>
                  <a:schemeClr val="tx1"/>
                </a:solidFill>
                <a:latin typeface="Arial" charset="0"/>
                <a:ea typeface="ＭＳ Ｐゴシック" pitchFamily="-107" charset="-128"/>
                <a:cs typeface="ＭＳ Ｐゴシック" pitchFamily="-107" charset="-128"/>
              </a:rPr>
              <a:t>First, we look at the use of message authentication codes and hash functions to</a:t>
            </a:r>
          </a:p>
          <a:p>
            <a:r>
              <a:rPr lang="en-US" sz="1200" kern="1200" baseline="0" dirty="0" smtClean="0">
                <a:solidFill>
                  <a:schemeClr val="tx1"/>
                </a:solidFill>
                <a:latin typeface="Arial" charset="0"/>
                <a:ea typeface="ＭＳ Ｐゴシック" pitchFamily="-107" charset="-128"/>
                <a:cs typeface="ＭＳ Ｐゴシック" pitchFamily="-107" charset="-128"/>
              </a:rPr>
              <a:t>provide message authentication. Then we look at public-key encryption principles</a:t>
            </a:r>
          </a:p>
          <a:p>
            <a:r>
              <a:rPr lang="en-US" sz="1200" kern="1200" baseline="0" dirty="0" smtClean="0">
                <a:solidFill>
                  <a:schemeClr val="tx1"/>
                </a:solidFill>
                <a:latin typeface="Arial" charset="0"/>
                <a:ea typeface="ＭＳ Ｐゴシック" pitchFamily="-107" charset="-128"/>
                <a:cs typeface="ＭＳ Ｐゴシック" pitchFamily="-107" charset="-128"/>
              </a:rPr>
              <a:t>and two specific public-key algorithms. These algorithms are useful in the exchange</a:t>
            </a:r>
          </a:p>
          <a:p>
            <a:r>
              <a:rPr lang="en-US" sz="1200" kern="1200" baseline="0" dirty="0" smtClean="0">
                <a:solidFill>
                  <a:schemeClr val="tx1"/>
                </a:solidFill>
                <a:latin typeface="Arial" charset="0"/>
                <a:ea typeface="ＭＳ Ｐゴシック" pitchFamily="-107" charset="-128"/>
                <a:cs typeface="ＭＳ Ｐゴシック" pitchFamily="-107" charset="-128"/>
              </a:rPr>
              <a:t>of conventional encryption keys. Then we look at the use of public-key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to produce digital signatures, which provides an enhanced form of message</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authentication.</a:t>
            </a:r>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a:t>
            </a:r>
          </a:p>
          <a:p>
            <a:r>
              <a:rPr lang="en-US" sz="1200" kern="1200" baseline="0" dirty="0" smtClean="0">
                <a:solidFill>
                  <a:schemeClr val="tx1"/>
                </a:solidFill>
                <a:latin typeface="Arial" charset="0"/>
                <a:ea typeface="ＭＳ Ｐゴシック" pitchFamily="-107" charset="-128"/>
                <a:cs typeface="ＭＳ Ｐゴシック" pitchFamily="-107" charset="-128"/>
              </a:rPr>
              <a:t>Counter with Cipher Block Chaining-Message Authentication Code (CCM)</a:t>
            </a:r>
          </a:p>
          <a:p>
            <a:r>
              <a:rPr lang="en-US" sz="1200" kern="1200" baseline="0" dirty="0" smtClean="0">
                <a:solidFill>
                  <a:schemeClr val="tx1"/>
                </a:solidFill>
                <a:latin typeface="Arial" charset="0"/>
                <a:ea typeface="ＭＳ Ｐゴシック" pitchFamily="-107" charset="-128"/>
                <a:cs typeface="ＭＳ Ｐゴシック" pitchFamily="-107" charset="-128"/>
              </a:rPr>
              <a:t>mode of operation, defined in NIST SP 800-38C, is referred to as an authenticated</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 mode. “Authenticated encryption” is a term used to describe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systems that simultaneously protect confidentiality and authenticity (integrity) of</a:t>
            </a:r>
          </a:p>
          <a:p>
            <a:r>
              <a:rPr lang="en-US" sz="1200" kern="1200" baseline="0" dirty="0" smtClean="0">
                <a:solidFill>
                  <a:schemeClr val="tx1"/>
                </a:solidFill>
                <a:latin typeface="Arial" charset="0"/>
                <a:ea typeface="ＭＳ Ｐゴシック" pitchFamily="-107" charset="-128"/>
                <a:cs typeface="ＭＳ Ｐゴシック" pitchFamily="-107" charset="-128"/>
              </a:rPr>
              <a:t>communications. Many applications and protocols require both forms of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but until recently the two services have been designed separately.</a:t>
            </a:r>
          </a:p>
          <a:p>
            <a:r>
              <a:rPr lang="en-US" sz="1200" kern="1200" baseline="0" dirty="0" smtClean="0">
                <a:solidFill>
                  <a:schemeClr val="tx1"/>
                </a:solidFill>
                <a:latin typeface="Arial" charset="0"/>
                <a:ea typeface="ＭＳ Ｐゴシック" pitchFamily="-107" charset="-128"/>
                <a:cs typeface="ＭＳ Ｐゴシック" pitchFamily="-107" charset="-128"/>
              </a:rPr>
              <a:t> The key algorithmic ingredients of CCM are the AES encryption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(Section 2.2), the CTR mode of operation (Section 2.5), and the CMAC authentication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A single key K  is used for both encryption and MAC algorithms.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endParaRPr lang="en-US" dirty="0" smtClean="0">
              <a:latin typeface="Arial" pitchFamily="-84" charset="0"/>
              <a:ea typeface="ＭＳ Ｐゴシック" pitchFamily="-84" charset="-128"/>
              <a:cs typeface="ＭＳ Ｐゴシック" pitchFamily="-84" charset="-128"/>
            </a:endParaRPr>
          </a:p>
        </p:txBody>
      </p:sp>
      <p:sp>
        <p:nvSpPr>
          <p:cNvPr id="56324" name="Slide Number Placeholder 3"/>
          <p:cNvSpPr>
            <a:spLocks noGrp="1"/>
          </p:cNvSpPr>
          <p:nvPr>
            <p:ph type="sldNum" sz="quarter" idx="5"/>
          </p:nvPr>
        </p:nvSpPr>
        <p:spPr>
          <a:noFill/>
        </p:spPr>
        <p:txBody>
          <a:bodyPr/>
          <a:lstStyle/>
          <a:p>
            <a:fld id="{240D541F-B107-0C44-B8CC-2062BF6E0367}" type="slidenum">
              <a:rPr lang="en-AU" smtClean="0">
                <a:latin typeface="Arial" pitchFamily="-84" charset="0"/>
              </a:rPr>
              <a:pPr/>
              <a:t>20</a:t>
            </a:fld>
            <a:endParaRPr lang="en-AU" dirty="0" smtClean="0">
              <a:latin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xfrm>
            <a:off x="685800" y="4343400"/>
            <a:ext cx="5486400" cy="4341813"/>
          </a:xfrm>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 Figure 3.8 illustrates the operation of CCM. For authentication, the input</a:t>
            </a:r>
          </a:p>
          <a:p>
            <a:r>
              <a:rPr lang="en-US" sz="1200" b="0" kern="1200" baseline="0" dirty="0" smtClean="0">
                <a:solidFill>
                  <a:schemeClr val="tx1"/>
                </a:solidFill>
                <a:latin typeface="Arial" charset="0"/>
                <a:ea typeface="ＭＳ Ｐゴシック" pitchFamily="-107" charset="-128"/>
                <a:cs typeface="ＭＳ Ｐゴシック" pitchFamily="-107" charset="-128"/>
              </a:rPr>
              <a:t>includes the nonce, the associated data, and the plaintext. This input is formatted as</a:t>
            </a:r>
          </a:p>
          <a:p>
            <a:r>
              <a:rPr lang="en-US" sz="1200" b="0" kern="1200" baseline="0" dirty="0" smtClean="0">
                <a:solidFill>
                  <a:schemeClr val="tx1"/>
                </a:solidFill>
                <a:latin typeface="Arial" charset="0"/>
                <a:ea typeface="ＭＳ Ｐゴシック" pitchFamily="-107" charset="-128"/>
                <a:cs typeface="ＭＳ Ｐゴシック" pitchFamily="-107" charset="-128"/>
              </a:rPr>
              <a:t>a sequence of blocks B</a:t>
            </a:r>
            <a:r>
              <a:rPr lang="en-US" sz="1200" b="0" kern="1200" baseline="-25000" dirty="0" smtClean="0">
                <a:solidFill>
                  <a:schemeClr val="tx1"/>
                </a:solidFill>
                <a:latin typeface="Arial" charset="0"/>
                <a:ea typeface="ＭＳ Ｐゴシック" pitchFamily="-107" charset="-128"/>
                <a:cs typeface="ＭＳ Ｐゴシック" pitchFamily="-107" charset="-128"/>
              </a:rPr>
              <a:t>0</a:t>
            </a:r>
            <a:r>
              <a:rPr lang="en-US" sz="1200" b="0" kern="1200" baseline="0" dirty="0" smtClean="0">
                <a:solidFill>
                  <a:schemeClr val="tx1"/>
                </a:solidFill>
                <a:latin typeface="Arial" charset="0"/>
                <a:ea typeface="ＭＳ Ｐゴシック" pitchFamily="-107" charset="-128"/>
                <a:cs typeface="ＭＳ Ｐゴシック" pitchFamily="-107" charset="-128"/>
              </a:rPr>
              <a:t>  through B</a:t>
            </a:r>
            <a:r>
              <a:rPr lang="en-US" sz="1200" b="0" kern="1200" baseline="-25000" dirty="0" smtClean="0">
                <a:solidFill>
                  <a:schemeClr val="tx1"/>
                </a:solidFill>
                <a:latin typeface="Arial" charset="0"/>
                <a:ea typeface="ＭＳ Ｐゴシック" pitchFamily="-107" charset="-128"/>
                <a:cs typeface="ＭＳ Ｐゴシック" pitchFamily="-107" charset="-128"/>
              </a:rPr>
              <a:t>r </a:t>
            </a:r>
            <a:r>
              <a:rPr lang="en-US" sz="1200" b="0" kern="1200" baseline="0" dirty="0" smtClean="0">
                <a:solidFill>
                  <a:schemeClr val="tx1"/>
                </a:solidFill>
                <a:latin typeface="Arial" charset="0"/>
                <a:ea typeface="ＭＳ Ｐゴシック" pitchFamily="-107" charset="-128"/>
                <a:cs typeface="ＭＳ Ｐゴシック" pitchFamily="-107" charset="-128"/>
              </a:rPr>
              <a:t>.  The first block contains the nonce plus some</a:t>
            </a:r>
          </a:p>
          <a:p>
            <a:r>
              <a:rPr lang="en-US" sz="1200" b="0" kern="1200" baseline="0" dirty="0" smtClean="0">
                <a:solidFill>
                  <a:schemeClr val="tx1"/>
                </a:solidFill>
                <a:latin typeface="Arial" charset="0"/>
                <a:ea typeface="ＭＳ Ｐゴシック" pitchFamily="-107" charset="-128"/>
                <a:cs typeface="ＭＳ Ｐゴシック" pitchFamily="-107" charset="-128"/>
              </a:rPr>
              <a:t>formatting bits that indicate the lengths of the N , A , and P  elements. This is followed</a:t>
            </a:r>
          </a:p>
          <a:p>
            <a:r>
              <a:rPr lang="en-US" sz="1200" b="0" kern="1200" baseline="0" dirty="0" smtClean="0">
                <a:solidFill>
                  <a:schemeClr val="tx1"/>
                </a:solidFill>
                <a:latin typeface="Arial" charset="0"/>
                <a:ea typeface="ＭＳ Ｐゴシック" pitchFamily="-107" charset="-128"/>
                <a:cs typeface="ＭＳ Ｐゴシック" pitchFamily="-107" charset="-128"/>
              </a:rPr>
              <a:t>by zero or more blocks that contain A , followed by zero of more blocks that</a:t>
            </a:r>
          </a:p>
          <a:p>
            <a:r>
              <a:rPr lang="en-US" sz="1200" b="0" kern="1200" baseline="0" dirty="0" smtClean="0">
                <a:solidFill>
                  <a:schemeClr val="tx1"/>
                </a:solidFill>
                <a:latin typeface="Arial" charset="0"/>
                <a:ea typeface="ＭＳ Ｐゴシック" pitchFamily="-107" charset="-128"/>
                <a:cs typeface="ＭＳ Ｐゴシック" pitchFamily="-107" charset="-128"/>
              </a:rPr>
              <a:t>contain P.  The resulting sequence of blocks serves as input to the CMAC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 which produces a MAC value with length </a:t>
            </a:r>
            <a:r>
              <a:rPr lang="en-US" sz="1200" i="1" kern="1200" baseline="0" dirty="0" smtClean="0">
                <a:solidFill>
                  <a:schemeClr val="tx1"/>
                </a:solidFill>
                <a:latin typeface="Arial" charset="0"/>
                <a:ea typeface="ＭＳ Ｐゴシック" pitchFamily="-107" charset="-128"/>
                <a:cs typeface="ＭＳ Ｐゴシック" pitchFamily="-107" charset="-128"/>
              </a:rPr>
              <a:t>Tlen</a:t>
            </a:r>
            <a:r>
              <a:rPr lang="en-US" sz="1200" kern="1200" baseline="0" dirty="0" smtClean="0">
                <a:solidFill>
                  <a:schemeClr val="tx1"/>
                </a:solidFill>
                <a:latin typeface="Arial" charset="0"/>
                <a:ea typeface="ＭＳ Ｐゴシック" pitchFamily="-107" charset="-128"/>
                <a:cs typeface="ＭＳ Ｐゴシック" pitchFamily="-107" charset="-128"/>
              </a:rPr>
              <a:t> , which is less than or equal to the</a:t>
            </a:r>
          </a:p>
          <a:p>
            <a:r>
              <a:rPr lang="en-US" sz="1200" kern="1200" baseline="0" dirty="0" smtClean="0">
                <a:solidFill>
                  <a:schemeClr val="tx1"/>
                </a:solidFill>
                <a:latin typeface="Arial" charset="0"/>
                <a:ea typeface="ＭＳ Ｐゴシック" pitchFamily="-107" charset="-128"/>
                <a:cs typeface="ＭＳ Ｐゴシック" pitchFamily="-107" charset="-128"/>
              </a:rPr>
              <a:t>block length (Figure 3.8a).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 encryption, a sequence of counters is generated that must be independent</a:t>
            </a:r>
          </a:p>
          <a:p>
            <a:r>
              <a:rPr lang="en-US" sz="1200" kern="1200" baseline="0" dirty="0" smtClean="0">
                <a:solidFill>
                  <a:schemeClr val="tx1"/>
                </a:solidFill>
                <a:latin typeface="Arial" charset="0"/>
                <a:ea typeface="ＭＳ Ｐゴシック" pitchFamily="-107" charset="-128"/>
                <a:cs typeface="ＭＳ Ｐゴシック" pitchFamily="-107" charset="-128"/>
              </a:rPr>
              <a:t>of the nonce. The authentication tag is encrypted in CTR mode using the single</a:t>
            </a:r>
          </a:p>
          <a:p>
            <a:r>
              <a:rPr lang="en-US" sz="1200" kern="1200" baseline="0" dirty="0" smtClean="0">
                <a:solidFill>
                  <a:schemeClr val="tx1"/>
                </a:solidFill>
                <a:latin typeface="Arial" charset="0"/>
                <a:ea typeface="ＭＳ Ｐゴシック" pitchFamily="-107" charset="-128"/>
                <a:cs typeface="ＭＳ Ｐゴシック" pitchFamily="-107" charset="-128"/>
              </a:rPr>
              <a:t>counter Ctr</a:t>
            </a:r>
            <a:r>
              <a:rPr lang="en-US" sz="1200" kern="1200" baseline="-25000" dirty="0" smtClean="0">
                <a:solidFill>
                  <a:schemeClr val="tx1"/>
                </a:solidFill>
                <a:latin typeface="Arial" charset="0"/>
                <a:ea typeface="ＭＳ Ｐゴシック" pitchFamily="-107" charset="-128"/>
                <a:cs typeface="ＭＳ Ｐゴシック" pitchFamily="-107" charset="-128"/>
              </a:rPr>
              <a:t>0</a:t>
            </a:r>
            <a:r>
              <a:rPr lang="en-US" sz="1200" kern="1200" baseline="0" dirty="0" smtClean="0">
                <a:solidFill>
                  <a:schemeClr val="tx1"/>
                </a:solidFill>
                <a:latin typeface="Arial" charset="0"/>
                <a:ea typeface="ＭＳ Ｐゴシック" pitchFamily="-107" charset="-128"/>
                <a:cs typeface="ＭＳ Ｐゴシック" pitchFamily="-107" charset="-128"/>
              </a:rPr>
              <a:t> . The </a:t>
            </a:r>
            <a:r>
              <a:rPr lang="en-US" sz="1200" i="1" kern="1200" baseline="0" dirty="0" smtClean="0">
                <a:solidFill>
                  <a:schemeClr val="tx1"/>
                </a:solidFill>
                <a:latin typeface="Arial" charset="0"/>
                <a:ea typeface="ＭＳ Ｐゴシック" pitchFamily="-107" charset="-128"/>
                <a:cs typeface="ＭＳ Ｐゴシック" pitchFamily="-107" charset="-128"/>
              </a:rPr>
              <a:t>Tlen</a:t>
            </a:r>
            <a:r>
              <a:rPr lang="en-US" sz="1200" kern="1200" baseline="0" dirty="0" smtClean="0">
                <a:solidFill>
                  <a:schemeClr val="tx1"/>
                </a:solidFill>
                <a:latin typeface="Arial" charset="0"/>
                <a:ea typeface="ＭＳ Ｐゴシック" pitchFamily="-107" charset="-128"/>
                <a:cs typeface="ＭＳ Ｐゴシック" pitchFamily="-107" charset="-128"/>
              </a:rPr>
              <a:t>  most significant bits of the output are XORed with the tag</a:t>
            </a:r>
          </a:p>
          <a:p>
            <a:r>
              <a:rPr lang="en-US" sz="1200" kern="1200" baseline="0" dirty="0" smtClean="0">
                <a:solidFill>
                  <a:schemeClr val="tx1"/>
                </a:solidFill>
                <a:latin typeface="Arial" charset="0"/>
                <a:ea typeface="ＭＳ Ｐゴシック" pitchFamily="-107" charset="-128"/>
                <a:cs typeface="ＭＳ Ｐゴシック" pitchFamily="-107" charset="-128"/>
              </a:rPr>
              <a:t>to produce an encrypted tag. The remaining counters are used for the CTR mode</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of the plaintext (Figure 2.11). The encrypted plaintext is concatenated</a:t>
            </a:r>
          </a:p>
          <a:p>
            <a:r>
              <a:rPr lang="en-US" sz="1200" kern="1200" baseline="0" dirty="0" smtClean="0">
                <a:solidFill>
                  <a:schemeClr val="tx1"/>
                </a:solidFill>
                <a:latin typeface="Arial" charset="0"/>
                <a:ea typeface="ＭＳ Ｐゴシック" pitchFamily="-107" charset="-128"/>
                <a:cs typeface="ＭＳ Ｐゴシック" pitchFamily="-107" charset="-128"/>
              </a:rPr>
              <a:t>with the encrypted tag to form the ciphertext output (Figure 3.8b).</a:t>
            </a:r>
            <a:endParaRPr lang="en-US" b="0" dirty="0" smtClean="0">
              <a:latin typeface="Arial" pitchFamily="-84" charset="0"/>
              <a:ea typeface="ＭＳ Ｐゴシック" pitchFamily="-84" charset="-128"/>
              <a:cs typeface="ＭＳ Ｐゴシック" pitchFamily="-84" charset="-128"/>
            </a:endParaRPr>
          </a:p>
        </p:txBody>
      </p:sp>
      <p:sp>
        <p:nvSpPr>
          <p:cNvPr id="58372" name="Slide Number Placeholder 3"/>
          <p:cNvSpPr>
            <a:spLocks noGrp="1"/>
          </p:cNvSpPr>
          <p:nvPr>
            <p:ph type="sldNum" sz="quarter" idx="5"/>
          </p:nvPr>
        </p:nvSpPr>
        <p:spPr>
          <a:noFill/>
        </p:spPr>
        <p:txBody>
          <a:bodyPr/>
          <a:lstStyle/>
          <a:p>
            <a:fld id="{EF4F4419-5451-FB44-B5E2-4E900DF3F9B3}" type="slidenum">
              <a:rPr lang="en-AU" smtClean="0">
                <a:latin typeface="Arial" pitchFamily="-84" charset="0"/>
              </a:rPr>
              <a:pPr/>
              <a:t>21</a:t>
            </a:fld>
            <a:endParaRPr lang="en-AU" dirty="0" smtClean="0">
              <a:latin typeface="Arial"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E989178-91B2-F54D-88B3-6DC459D50296}" type="slidenum">
              <a:rPr lang="en-AU">
                <a:latin typeface="Arial" pitchFamily="-84" charset="0"/>
              </a:rPr>
              <a:pPr/>
              <a:t>22</a:t>
            </a:fld>
            <a:endParaRPr lang="en-AU" dirty="0">
              <a:latin typeface="Arial" pitchFamily="-8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Public-key encryption, first publicly proposed by Diffie and Hellman in 1976</a:t>
            </a:r>
          </a:p>
          <a:p>
            <a:r>
              <a:rPr lang="en-US" sz="1200" kern="1200" baseline="0" dirty="0" smtClean="0">
                <a:solidFill>
                  <a:schemeClr val="tx1"/>
                </a:solidFill>
                <a:latin typeface="Arial" charset="0"/>
                <a:ea typeface="ＭＳ Ｐゴシック" pitchFamily="-107" charset="-128"/>
                <a:cs typeface="ＭＳ Ｐゴシック" pitchFamily="-107" charset="-128"/>
              </a:rPr>
              <a:t>[DIFF76], is the first truly revolutionary advance in encryption in literally thousands</a:t>
            </a:r>
          </a:p>
          <a:p>
            <a:r>
              <a:rPr lang="en-US" sz="1200" kern="1200" baseline="0" dirty="0" smtClean="0">
                <a:solidFill>
                  <a:schemeClr val="tx1"/>
                </a:solidFill>
                <a:latin typeface="Arial" charset="0"/>
                <a:ea typeface="ＭＳ Ｐゴシック" pitchFamily="-107" charset="-128"/>
                <a:cs typeface="ＭＳ Ｐゴシック" pitchFamily="-107" charset="-128"/>
              </a:rPr>
              <a:t>of years. Public-key algorithms are based on mathematical functions rather</a:t>
            </a:r>
          </a:p>
          <a:p>
            <a:r>
              <a:rPr lang="en-US" sz="1200" kern="1200" baseline="0" dirty="0" smtClean="0">
                <a:solidFill>
                  <a:schemeClr val="tx1"/>
                </a:solidFill>
                <a:latin typeface="Arial" charset="0"/>
                <a:ea typeface="ＭＳ Ｐゴシック" pitchFamily="-107" charset="-128"/>
                <a:cs typeface="ＭＳ Ｐゴシック" pitchFamily="-107" charset="-128"/>
              </a:rPr>
              <a:t>than on simple operations on bit patterns, such as are used in symmetric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 More important, public-key cryptography is asymmetric, involving the</a:t>
            </a:r>
          </a:p>
          <a:p>
            <a:r>
              <a:rPr lang="en-US" sz="1200" kern="1200" baseline="0" dirty="0" smtClean="0">
                <a:solidFill>
                  <a:schemeClr val="tx1"/>
                </a:solidFill>
                <a:latin typeface="Arial" charset="0"/>
                <a:ea typeface="ＭＳ Ｐゴシック" pitchFamily="-107" charset="-128"/>
                <a:cs typeface="ＭＳ Ｐゴシック" pitchFamily="-107" charset="-128"/>
              </a:rPr>
              <a:t>use of two separate keys—in contrast to the symmetric conventional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which uses only one key. The use of two keys has profound consequences in the</a:t>
            </a:r>
          </a:p>
          <a:p>
            <a:r>
              <a:rPr lang="en-US" sz="1200" kern="1200" baseline="0" dirty="0" smtClean="0">
                <a:solidFill>
                  <a:schemeClr val="tx1"/>
                </a:solidFill>
                <a:latin typeface="Arial" charset="0"/>
                <a:ea typeface="ＭＳ Ｐゴシック" pitchFamily="-107" charset="-128"/>
                <a:cs typeface="ＭＳ Ｐゴシック" pitchFamily="-107" charset="-128"/>
              </a:rPr>
              <a:t>areas of confidentiality, key distribution, and authentication.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Before proceeding, we should first mention several common misconceptions</a:t>
            </a:r>
          </a:p>
          <a:p>
            <a:r>
              <a:rPr lang="en-US" sz="1200" kern="1200" baseline="0" dirty="0" smtClean="0">
                <a:solidFill>
                  <a:schemeClr val="tx1"/>
                </a:solidFill>
                <a:latin typeface="Arial" charset="0"/>
                <a:ea typeface="ＭＳ Ｐゴシック" pitchFamily="-107" charset="-128"/>
                <a:cs typeface="ＭＳ Ｐゴシック" pitchFamily="-107" charset="-128"/>
              </a:rPr>
              <a:t>concerning public-key encryption. One is that public-key encryption is more</a:t>
            </a:r>
          </a:p>
          <a:p>
            <a:r>
              <a:rPr lang="en-US" sz="1200" kern="1200" baseline="0" dirty="0" smtClean="0">
                <a:solidFill>
                  <a:schemeClr val="tx1"/>
                </a:solidFill>
                <a:latin typeface="Arial" charset="0"/>
                <a:ea typeface="ＭＳ Ｐゴシック" pitchFamily="-107" charset="-128"/>
                <a:cs typeface="ＭＳ Ｐゴシック" pitchFamily="-107" charset="-128"/>
              </a:rPr>
              <a:t>secure from cryptanalysis than conventional encryption. In fact, the security of any</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scheme depends on (1) the length of the key and (2) the computational</a:t>
            </a:r>
          </a:p>
          <a:p>
            <a:r>
              <a:rPr lang="en-US" sz="1200" kern="1200" baseline="0" dirty="0" smtClean="0">
                <a:solidFill>
                  <a:schemeClr val="tx1"/>
                </a:solidFill>
                <a:latin typeface="Arial" charset="0"/>
                <a:ea typeface="ＭＳ Ｐゴシック" pitchFamily="-107" charset="-128"/>
                <a:cs typeface="ＭＳ Ｐゴシック" pitchFamily="-107" charset="-128"/>
              </a:rPr>
              <a:t>work involved in breaking a cipher. There is nothing in principle about either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or public-key encryption that makes one superior to another from the</a:t>
            </a:r>
          </a:p>
          <a:p>
            <a:r>
              <a:rPr lang="en-US" sz="1200" kern="1200" baseline="0" dirty="0" smtClean="0">
                <a:solidFill>
                  <a:schemeClr val="tx1"/>
                </a:solidFill>
                <a:latin typeface="Arial" charset="0"/>
                <a:ea typeface="ＭＳ Ｐゴシック" pitchFamily="-107" charset="-128"/>
                <a:cs typeface="ＭＳ Ｐゴシック" pitchFamily="-107" charset="-128"/>
              </a:rPr>
              <a:t>point of view of resisting cryptanalysis. A second misconception is that public-key</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is a general-purpose technique that has made conventional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obsolete. On the contrary, because of the computational overhead of current public-</a:t>
            </a:r>
          </a:p>
          <a:p>
            <a:r>
              <a:rPr lang="en-US" sz="1200" kern="1200" baseline="0" dirty="0" smtClean="0">
                <a:solidFill>
                  <a:schemeClr val="tx1"/>
                </a:solidFill>
                <a:latin typeface="Arial" charset="0"/>
                <a:ea typeface="ＭＳ Ｐゴシック" pitchFamily="-107" charset="-128"/>
                <a:cs typeface="ＭＳ Ｐゴシック" pitchFamily="-107" charset="-128"/>
              </a:rPr>
              <a:t>key encryption schemes, there seems no foreseeable likelihood that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will be abandoned. Finally, there is a feeling that key distribution</a:t>
            </a:r>
          </a:p>
          <a:p>
            <a:r>
              <a:rPr lang="en-US" sz="1200" kern="1200" baseline="0" dirty="0" smtClean="0">
                <a:solidFill>
                  <a:schemeClr val="tx1"/>
                </a:solidFill>
                <a:latin typeface="Arial" charset="0"/>
                <a:ea typeface="ＭＳ Ｐゴシック" pitchFamily="-107" charset="-128"/>
                <a:cs typeface="ＭＳ Ｐゴシック" pitchFamily="-107" charset="-128"/>
              </a:rPr>
              <a:t>is trivial when using public-key encryption, compared to the rather cumbersome</a:t>
            </a:r>
          </a:p>
          <a:p>
            <a:r>
              <a:rPr lang="en-US" sz="1200" kern="1200" baseline="0" dirty="0" smtClean="0">
                <a:solidFill>
                  <a:schemeClr val="tx1"/>
                </a:solidFill>
                <a:latin typeface="Arial" charset="0"/>
                <a:ea typeface="ＭＳ Ｐゴシック" pitchFamily="-107" charset="-128"/>
                <a:cs typeface="ＭＳ Ｐゴシック" pitchFamily="-107" charset="-128"/>
              </a:rPr>
              <a:t>handshaking involved with key distribution centers for conventional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In fact, some form of protocol is needed, often involving a central agent, and the</a:t>
            </a:r>
          </a:p>
          <a:p>
            <a:r>
              <a:rPr lang="en-US" sz="1200" kern="1200" baseline="0" dirty="0" smtClean="0">
                <a:solidFill>
                  <a:schemeClr val="tx1"/>
                </a:solidFill>
                <a:latin typeface="Arial" charset="0"/>
                <a:ea typeface="ＭＳ Ｐゴシック" pitchFamily="-107" charset="-128"/>
                <a:cs typeface="ＭＳ Ｐゴシック" pitchFamily="-107" charset="-128"/>
              </a:rPr>
              <a:t>procedures involved are no simpler or any more efficient than those required for</a:t>
            </a:r>
          </a:p>
          <a:p>
            <a:r>
              <a:rPr lang="en-US" sz="1200" kern="1200" baseline="0" dirty="0" smtClean="0">
                <a:solidFill>
                  <a:schemeClr val="tx1"/>
                </a:solidFill>
                <a:latin typeface="Arial" charset="0"/>
                <a:ea typeface="ＭＳ Ｐゴシック" pitchFamily="-107" charset="-128"/>
                <a:cs typeface="ＭＳ Ｐゴシック" pitchFamily="-107" charset="-128"/>
              </a:rPr>
              <a:t>conventional encryption.</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A public-key encryption scheme has six ingredients (Figure 3.9a).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Plaintext:  This is the readable message or data that is fed into the algorithm as</a:t>
            </a:r>
          </a:p>
          <a:p>
            <a:r>
              <a:rPr lang="en-US" sz="1200" kern="1200" baseline="0" dirty="0" smtClean="0">
                <a:solidFill>
                  <a:schemeClr val="tx1"/>
                </a:solidFill>
                <a:latin typeface="Arial" charset="0"/>
                <a:ea typeface="ＭＳ Ｐゴシック" pitchFamily="-107" charset="-128"/>
                <a:cs typeface="ＭＳ Ｐゴシック" pitchFamily="-107" charset="-128"/>
              </a:rPr>
              <a:t>input.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Encryption algorithm:  The encryption algorithm performs various transformations</a:t>
            </a:r>
          </a:p>
          <a:p>
            <a:r>
              <a:rPr lang="en-US" sz="1200" kern="1200" baseline="0" dirty="0" smtClean="0">
                <a:solidFill>
                  <a:schemeClr val="tx1"/>
                </a:solidFill>
                <a:latin typeface="Arial" charset="0"/>
                <a:ea typeface="ＭＳ Ｐゴシック" pitchFamily="-107" charset="-128"/>
                <a:cs typeface="ＭＳ Ｐゴシック" pitchFamily="-107" charset="-128"/>
              </a:rPr>
              <a:t>on the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Public and private key:  This is a pair of keys that have been selected so that if</a:t>
            </a:r>
          </a:p>
          <a:p>
            <a:r>
              <a:rPr lang="en-US" sz="1200" kern="1200" baseline="0" dirty="0" smtClean="0">
                <a:solidFill>
                  <a:schemeClr val="tx1"/>
                </a:solidFill>
                <a:latin typeface="Arial" charset="0"/>
                <a:ea typeface="ＭＳ Ｐゴシック" pitchFamily="-107" charset="-128"/>
                <a:cs typeface="ＭＳ Ｐゴシック" pitchFamily="-107" charset="-128"/>
              </a:rPr>
              <a:t>one is used for encryption, the other is used for decryption. The exact transformations</a:t>
            </a:r>
          </a:p>
          <a:p>
            <a:r>
              <a:rPr lang="en-US" sz="1200" kern="1200" baseline="0" dirty="0" smtClean="0">
                <a:solidFill>
                  <a:schemeClr val="tx1"/>
                </a:solidFill>
                <a:latin typeface="Arial" charset="0"/>
                <a:ea typeface="ＭＳ Ｐゴシック" pitchFamily="-107" charset="-128"/>
                <a:cs typeface="ＭＳ Ｐゴシック" pitchFamily="-107" charset="-128"/>
              </a:rPr>
              <a:t>performed by the encryption algorithm depend on the public or</a:t>
            </a:r>
          </a:p>
          <a:p>
            <a:r>
              <a:rPr lang="en-US" sz="1200" kern="1200" baseline="0" dirty="0" smtClean="0">
                <a:solidFill>
                  <a:schemeClr val="tx1"/>
                </a:solidFill>
                <a:latin typeface="Arial" charset="0"/>
                <a:ea typeface="ＭＳ Ｐゴシック" pitchFamily="-107" charset="-128"/>
                <a:cs typeface="ＭＳ Ｐゴシック" pitchFamily="-107" charset="-128"/>
              </a:rPr>
              <a:t>private key that is provided as input.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smtClean="0">
                <a:solidFill>
                  <a:schemeClr val="tx1"/>
                </a:solidFill>
                <a:latin typeface="Arial" charset="0"/>
                <a:ea typeface="ＭＳ Ｐゴシック" pitchFamily="-107" charset="-128"/>
                <a:cs typeface="ＭＳ Ｐゴシック" pitchFamily="-107" charset="-128"/>
              </a:rPr>
              <a:t>the plaintext and the key. For a given message, two different keys will produce</a:t>
            </a:r>
          </a:p>
          <a:p>
            <a:r>
              <a:rPr lang="en-US" sz="1200" kern="1200" baseline="0" dirty="0" smtClean="0">
                <a:solidFill>
                  <a:schemeClr val="tx1"/>
                </a:solidFill>
                <a:latin typeface="Arial" charset="0"/>
                <a:ea typeface="ＭＳ Ｐゴシック" pitchFamily="-107" charset="-128"/>
                <a:cs typeface="ＭＳ Ｐゴシック" pitchFamily="-107" charset="-128"/>
              </a:rPr>
              <a:t>two different ciphertexts.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Decryption algorithm: This algorithm accepts the ciphertext and the matching</a:t>
            </a:r>
          </a:p>
          <a:p>
            <a:r>
              <a:rPr lang="en-US" sz="1200" kern="1200" baseline="0" dirty="0" smtClean="0">
                <a:solidFill>
                  <a:schemeClr val="tx1"/>
                </a:solidFill>
                <a:latin typeface="Arial" charset="0"/>
                <a:ea typeface="ＭＳ Ｐゴシック" pitchFamily="-107" charset="-128"/>
                <a:cs typeface="ＭＳ Ｐゴシック" pitchFamily="-107" charset="-128"/>
              </a:rPr>
              <a:t>key and produces the original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key used in conventional encryption is typically referred to as a secret</a:t>
            </a:r>
          </a:p>
          <a:p>
            <a:r>
              <a:rPr lang="en-US" sz="1200" kern="1200" baseline="0" dirty="0" smtClean="0">
                <a:solidFill>
                  <a:schemeClr val="tx1"/>
                </a:solidFill>
                <a:latin typeface="Arial" charset="0"/>
                <a:ea typeface="ＭＳ Ｐゴシック" pitchFamily="-107" charset="-128"/>
                <a:cs typeface="ＭＳ Ｐゴシック" pitchFamily="-107" charset="-128"/>
              </a:rPr>
              <a:t>key . The two keys used for public-key encryption are referred to as the public key</a:t>
            </a:r>
          </a:p>
          <a:p>
            <a:r>
              <a:rPr lang="en-US" sz="1200" kern="1200" baseline="0" dirty="0" smtClean="0">
                <a:solidFill>
                  <a:schemeClr val="tx1"/>
                </a:solidFill>
                <a:latin typeface="Arial" charset="0"/>
                <a:ea typeface="ＭＳ Ｐゴシック" pitchFamily="-107" charset="-128"/>
                <a:cs typeface="ＭＳ Ｐゴシック" pitchFamily="-107" charset="-128"/>
              </a:rPr>
              <a:t> and the private key . Invariably, the private key is kept secret, but it is referred</a:t>
            </a:r>
          </a:p>
          <a:p>
            <a:r>
              <a:rPr lang="en-US" sz="1200" kern="1200" baseline="0" dirty="0" smtClean="0">
                <a:solidFill>
                  <a:schemeClr val="tx1"/>
                </a:solidFill>
                <a:latin typeface="Arial" charset="0"/>
                <a:ea typeface="ＭＳ Ｐゴシック" pitchFamily="-107" charset="-128"/>
                <a:cs typeface="ＭＳ Ｐゴシック" pitchFamily="-107" charset="-128"/>
              </a:rPr>
              <a:t>to as a private key rather than a secret key to avoid confusion with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F6B14BF-28A6-4849-9F1E-745140A1BF2D}" type="slidenum">
              <a:rPr lang="en-AU">
                <a:latin typeface="Arial" pitchFamily="-84" charset="0"/>
              </a:rPr>
              <a:pPr/>
              <a:t>24</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Before proceeding, we need to clarify one aspect of public-key cryptosystems that</a:t>
            </a:r>
          </a:p>
          <a:p>
            <a:r>
              <a:rPr lang="en-US" sz="1200" kern="1200" baseline="0" dirty="0" smtClean="0">
                <a:solidFill>
                  <a:schemeClr val="tx1"/>
                </a:solidFill>
                <a:latin typeface="Arial" charset="0"/>
                <a:ea typeface="ＭＳ Ｐゴシック" pitchFamily="-107" charset="-128"/>
                <a:cs typeface="ＭＳ Ｐゴシック" pitchFamily="-107" charset="-128"/>
              </a:rPr>
              <a:t>is otherwise likely to lead to confusion. Public-key systems are characterized by</a:t>
            </a:r>
          </a:p>
          <a:p>
            <a:r>
              <a:rPr lang="en-US" sz="1200" kern="1200" baseline="0" dirty="0" smtClean="0">
                <a:solidFill>
                  <a:schemeClr val="tx1"/>
                </a:solidFill>
                <a:latin typeface="Arial" charset="0"/>
                <a:ea typeface="ＭＳ Ｐゴシック" pitchFamily="-107" charset="-128"/>
                <a:cs typeface="ＭＳ Ｐゴシック" pitchFamily="-107" charset="-128"/>
              </a:rPr>
              <a:t>the use of a cryptographic type of algorithm with two keys, one held private and</a:t>
            </a:r>
          </a:p>
          <a:p>
            <a:r>
              <a:rPr lang="en-US" sz="1200" kern="1200" baseline="0" dirty="0" smtClean="0">
                <a:solidFill>
                  <a:schemeClr val="tx1"/>
                </a:solidFill>
                <a:latin typeface="Arial" charset="0"/>
                <a:ea typeface="ＭＳ Ｐゴシック" pitchFamily="-107" charset="-128"/>
                <a:cs typeface="ＭＳ Ｐゴシック" pitchFamily="-107" charset="-128"/>
              </a:rPr>
              <a:t>one available publicly. Depending on the application, the sender uses either the</a:t>
            </a:r>
          </a:p>
          <a:p>
            <a:r>
              <a:rPr lang="en-US" sz="1200" kern="1200" baseline="0" dirty="0" smtClean="0">
                <a:solidFill>
                  <a:schemeClr val="tx1"/>
                </a:solidFill>
                <a:latin typeface="Arial" charset="0"/>
                <a:ea typeface="ＭＳ Ｐゴシック" pitchFamily="-107" charset="-128"/>
                <a:cs typeface="ＭＳ Ｐゴシック" pitchFamily="-107" charset="-128"/>
              </a:rPr>
              <a:t>sender’s private key, the receiver’s public key, or both to perform some type of</a:t>
            </a:r>
          </a:p>
          <a:p>
            <a:r>
              <a:rPr lang="en-US" sz="1200" kern="1200" baseline="0" dirty="0" smtClean="0">
                <a:solidFill>
                  <a:schemeClr val="tx1"/>
                </a:solidFill>
                <a:latin typeface="Arial" charset="0"/>
                <a:ea typeface="ＭＳ Ｐゴシック" pitchFamily="-107" charset="-128"/>
                <a:cs typeface="ＭＳ Ｐゴシック" pitchFamily="-107" charset="-128"/>
              </a:rPr>
              <a:t>cryptographic function. In broad terms, we can classify the use of public-key cryptosystems</a:t>
            </a:r>
          </a:p>
          <a:p>
            <a:r>
              <a:rPr lang="en-US" sz="1200" kern="1200" baseline="0" dirty="0" smtClean="0">
                <a:solidFill>
                  <a:schemeClr val="tx1"/>
                </a:solidFill>
                <a:latin typeface="Arial" charset="0"/>
                <a:ea typeface="ＭＳ Ｐゴシック" pitchFamily="-107" charset="-128"/>
                <a:cs typeface="ＭＳ Ｐゴシック" pitchFamily="-107" charset="-128"/>
              </a:rPr>
              <a:t>into three categories: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Encryption/decryption:  The sender encrypts a message with the recipient’s</a:t>
            </a:r>
          </a:p>
          <a:p>
            <a:r>
              <a:rPr lang="en-US" sz="1200" kern="1200" baseline="0" dirty="0" smtClean="0">
                <a:solidFill>
                  <a:schemeClr val="tx1"/>
                </a:solidFill>
                <a:latin typeface="Arial" charset="0"/>
                <a:ea typeface="ＭＳ Ｐゴシック" pitchFamily="-107" charset="-128"/>
                <a:cs typeface="ＭＳ Ｐゴシック" pitchFamily="-107" charset="-128"/>
              </a:rPr>
              <a:t>public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Digital signature:  The sender “signs” a message with its private key. Signing</a:t>
            </a:r>
          </a:p>
          <a:p>
            <a:r>
              <a:rPr lang="en-US" sz="1200" kern="1200" baseline="0" dirty="0" smtClean="0">
                <a:solidFill>
                  <a:schemeClr val="tx1"/>
                </a:solidFill>
                <a:latin typeface="Arial" charset="0"/>
                <a:ea typeface="ＭＳ Ｐゴシック" pitchFamily="-107" charset="-128"/>
                <a:cs typeface="ＭＳ Ｐゴシック" pitchFamily="-107" charset="-128"/>
              </a:rPr>
              <a:t>is achieved by a cryptographic algorithm applied to the message or to a small</a:t>
            </a:r>
          </a:p>
          <a:p>
            <a:r>
              <a:rPr lang="en-US" sz="1200" kern="1200" baseline="0" dirty="0" smtClean="0">
                <a:solidFill>
                  <a:schemeClr val="tx1"/>
                </a:solidFill>
                <a:latin typeface="Arial" charset="0"/>
                <a:ea typeface="ＭＳ Ｐゴシック" pitchFamily="-107" charset="-128"/>
                <a:cs typeface="ＭＳ Ｐゴシック" pitchFamily="-107" charset="-128"/>
              </a:rPr>
              <a:t>block of data that is a function of the message.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Key exchange:  Two sides cooperate to exchange a session key. Several different</a:t>
            </a:r>
          </a:p>
          <a:p>
            <a:r>
              <a:rPr lang="en-US" sz="1200" kern="1200" baseline="0" dirty="0" smtClean="0">
                <a:solidFill>
                  <a:schemeClr val="tx1"/>
                </a:solidFill>
                <a:latin typeface="Arial" charset="0"/>
                <a:ea typeface="ＭＳ Ｐゴシック" pitchFamily="-107" charset="-128"/>
                <a:cs typeface="ＭＳ Ｐゴシック" pitchFamily="-107" charset="-128"/>
              </a:rPr>
              <a:t>approaches are possible, involving the private key(s) of one or both</a:t>
            </a:r>
          </a:p>
          <a:p>
            <a:r>
              <a:rPr lang="en-US" sz="1200" kern="1200" baseline="0" dirty="0" smtClean="0">
                <a:solidFill>
                  <a:schemeClr val="tx1"/>
                </a:solidFill>
                <a:latin typeface="Arial" charset="0"/>
                <a:ea typeface="ＭＳ Ｐゴシック" pitchFamily="-107" charset="-128"/>
                <a:cs typeface="ＭＳ Ｐゴシック" pitchFamily="-107" charset="-128"/>
              </a:rPr>
              <a:t>parties.</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Some algorithms are suitable for all three applications, whereas others can be</a:t>
            </a:r>
          </a:p>
          <a:p>
            <a:r>
              <a:rPr lang="en-US" sz="1200" kern="1200" baseline="0" dirty="0" smtClean="0">
                <a:solidFill>
                  <a:schemeClr val="tx1"/>
                </a:solidFill>
                <a:latin typeface="Arial" charset="0"/>
                <a:ea typeface="ＭＳ Ｐゴシック" pitchFamily="-107" charset="-128"/>
                <a:cs typeface="ＭＳ Ｐゴシック" pitchFamily="-107" charset="-128"/>
              </a:rPr>
              <a:t>used only for one or two of these applications. Table 3.2 indicates the applications</a:t>
            </a:r>
          </a:p>
          <a:p>
            <a:r>
              <a:rPr lang="en-US" sz="1200" kern="1200" baseline="0" dirty="0" smtClean="0">
                <a:solidFill>
                  <a:schemeClr val="tx1"/>
                </a:solidFill>
                <a:latin typeface="Arial" charset="0"/>
                <a:ea typeface="ＭＳ Ｐゴシック" pitchFamily="-107" charset="-128"/>
                <a:cs typeface="ＭＳ Ｐゴシック" pitchFamily="-107" charset="-128"/>
              </a:rPr>
              <a:t>supported by the algorithms discussed in this chapter: RSA and Diffie–Hellman.</a:t>
            </a:r>
          </a:p>
          <a:p>
            <a:r>
              <a:rPr lang="en-US" sz="1200" kern="1200" baseline="0" dirty="0" smtClean="0">
                <a:solidFill>
                  <a:schemeClr val="tx1"/>
                </a:solidFill>
                <a:latin typeface="Arial" charset="0"/>
                <a:ea typeface="ＭＳ Ｐゴシック" pitchFamily="-107" charset="-128"/>
                <a:cs typeface="ＭＳ Ｐゴシック" pitchFamily="-107" charset="-128"/>
              </a:rPr>
              <a:t>This table also includes the Digital Signature Standard (DSS) and elliptic-curve</a:t>
            </a:r>
          </a:p>
          <a:p>
            <a:r>
              <a:rPr lang="en-US" sz="1200" kern="1200" baseline="0" dirty="0" smtClean="0">
                <a:solidFill>
                  <a:schemeClr val="tx1"/>
                </a:solidFill>
                <a:latin typeface="Arial" charset="0"/>
                <a:ea typeface="ＭＳ Ｐゴシック" pitchFamily="-107" charset="-128"/>
                <a:cs typeface="ＭＳ Ｐゴシック" pitchFamily="-107" charset="-128"/>
              </a:rPr>
              <a:t>cryptography, also mentioned later in this chapter.</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641D70A-CF9B-A944-A820-7CE1B2FDB681}" type="slidenum">
              <a:rPr lang="en-AU">
                <a:latin typeface="Arial" pitchFamily="-84" charset="0"/>
              </a:rPr>
              <a:pPr/>
              <a:t>26</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two most widely used public-key algorithms are RSA and Diffie–Hellman.</a:t>
            </a:r>
          </a:p>
          <a:p>
            <a:r>
              <a:rPr lang="en-US" sz="1200" kern="1200" baseline="0" dirty="0" smtClean="0">
                <a:solidFill>
                  <a:schemeClr val="tx1"/>
                </a:solidFill>
                <a:latin typeface="Arial" charset="0"/>
                <a:ea typeface="ＭＳ Ｐゴシック" pitchFamily="-107" charset="-128"/>
                <a:cs typeface="ＭＳ Ｐゴシック" pitchFamily="-107" charset="-128"/>
              </a:rPr>
              <a:t>We look at both of these in this section and then briefly introduce two other</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One of the first public-key schemes was developed in 1977 by Ron Rivest, Adi</a:t>
            </a:r>
          </a:p>
          <a:p>
            <a:r>
              <a:rPr lang="en-US" sz="1200" kern="1200" baseline="0" dirty="0" smtClean="0">
                <a:solidFill>
                  <a:schemeClr val="tx1"/>
                </a:solidFill>
                <a:latin typeface="Arial" charset="0"/>
                <a:ea typeface="ＭＳ Ｐゴシック" pitchFamily="-107" charset="-128"/>
                <a:cs typeface="ＭＳ Ｐゴシック" pitchFamily="-107" charset="-128"/>
              </a:rPr>
              <a:t>Shamir, and Len Adleman at MIT and first published in 1978 [RIVE78]. The</a:t>
            </a:r>
          </a:p>
          <a:p>
            <a:r>
              <a:rPr lang="en-US" sz="1200" kern="1200" baseline="0" dirty="0" smtClean="0">
                <a:solidFill>
                  <a:schemeClr val="tx1"/>
                </a:solidFill>
                <a:latin typeface="Arial" charset="0"/>
                <a:ea typeface="ＭＳ Ｐゴシック" pitchFamily="-107" charset="-128"/>
                <a:cs typeface="ＭＳ Ｐゴシック" pitchFamily="-107" charset="-128"/>
              </a:rPr>
              <a:t>RSA scheme has since that time reigned supreme as the most widely accepted and</a:t>
            </a:r>
          </a:p>
          <a:p>
            <a:r>
              <a:rPr lang="en-US" sz="1200" kern="1200" baseline="0" dirty="0" smtClean="0">
                <a:solidFill>
                  <a:schemeClr val="tx1"/>
                </a:solidFill>
                <a:latin typeface="Arial" charset="0"/>
                <a:ea typeface="ＭＳ Ｐゴシック" pitchFamily="-107" charset="-128"/>
                <a:cs typeface="ＭＳ Ｐゴシック" pitchFamily="-107" charset="-128"/>
              </a:rPr>
              <a:t>implemented approach to public-key encryption. RSA  is a block cipher in which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and ciphertext are integers between 0 and n -  1 for some 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3.10 summarizes the RSA algorithm.</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An example, from [SING99], is shown in Figure 3.11.</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040C421-2337-DC4A-8090-4314EA1F753F}" type="slidenum">
              <a:rPr lang="en-AU">
                <a:latin typeface="Arial" pitchFamily="-84" charset="0"/>
              </a:rPr>
              <a:pPr/>
              <a:t>28</a:t>
            </a:fld>
            <a:endParaRPr lang="en-AU" dirty="0">
              <a:latin typeface="Arial" pitchFamily="-8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first published public-key algorithm appeared in the seminal paper by Diffie</a:t>
            </a:r>
          </a:p>
          <a:p>
            <a:r>
              <a:rPr lang="en-US" sz="1200" kern="1200" baseline="0" dirty="0" smtClean="0">
                <a:solidFill>
                  <a:schemeClr val="tx1"/>
                </a:solidFill>
                <a:latin typeface="Arial" charset="0"/>
                <a:ea typeface="ＭＳ Ｐゴシック" pitchFamily="-107" charset="-128"/>
                <a:cs typeface="ＭＳ Ｐゴシック" pitchFamily="-107" charset="-128"/>
              </a:rPr>
              <a:t>and Hellman that defined public-key cryptography [DIFF76] and is generally</a:t>
            </a:r>
          </a:p>
          <a:p>
            <a:r>
              <a:rPr lang="en-US" sz="1200" kern="1200" baseline="0" dirty="0" smtClean="0">
                <a:solidFill>
                  <a:schemeClr val="tx1"/>
                </a:solidFill>
                <a:latin typeface="Arial" charset="0"/>
                <a:ea typeface="ＭＳ Ｐゴシック" pitchFamily="-107" charset="-128"/>
                <a:cs typeface="ＭＳ Ｐゴシック" pitchFamily="-107" charset="-128"/>
              </a:rPr>
              <a:t>referred to as the Diffie–Hellman key exchange . A number of commercial products</a:t>
            </a:r>
          </a:p>
          <a:p>
            <a:r>
              <a:rPr lang="en-US" sz="1200" kern="1200" baseline="0" dirty="0" smtClean="0">
                <a:solidFill>
                  <a:schemeClr val="tx1"/>
                </a:solidFill>
                <a:latin typeface="Arial" charset="0"/>
                <a:ea typeface="ＭＳ Ｐゴシック" pitchFamily="-107" charset="-128"/>
                <a:cs typeface="ＭＳ Ｐゴシック" pitchFamily="-107" charset="-128"/>
              </a:rPr>
              <a:t>employ this key exchange technique.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purpose of the algorithm is to enable two users to exchange a secret key</a:t>
            </a:r>
          </a:p>
          <a:p>
            <a:r>
              <a:rPr lang="en-US" sz="1200" kern="1200" baseline="0" dirty="0" smtClean="0">
                <a:solidFill>
                  <a:schemeClr val="tx1"/>
                </a:solidFill>
                <a:latin typeface="Arial" charset="0"/>
                <a:ea typeface="ＭＳ Ｐゴシック" pitchFamily="-107" charset="-128"/>
                <a:cs typeface="ＭＳ Ｐゴシック" pitchFamily="-107" charset="-128"/>
              </a:rPr>
              <a:t>securely that then can be used for subsequent encryption of messages.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itself is limited to the exchange of the keys.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Diffie–Hellman algorithm depends for its effectiveness on the difficulty</a:t>
            </a:r>
          </a:p>
          <a:p>
            <a:r>
              <a:rPr lang="en-US" sz="1200" kern="1200" baseline="0" dirty="0" smtClean="0">
                <a:solidFill>
                  <a:schemeClr val="tx1"/>
                </a:solidFill>
                <a:latin typeface="Arial" charset="0"/>
                <a:ea typeface="ＭＳ Ｐゴシック" pitchFamily="-107" charset="-128"/>
                <a:cs typeface="ＭＳ Ｐゴシック" pitchFamily="-107" charset="-128"/>
              </a:rPr>
              <a:t>of computing discrete logarithms.</a:t>
            </a:r>
            <a:endParaRPr lang="en-AU" dirty="0" smtClean="0">
              <a:latin typeface="Arial" pitchFamily="-84" charset="0"/>
              <a:ea typeface="Arial" pitchFamily="-84" charset="0"/>
              <a:cs typeface="Arial"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Diffie–Hellman key exchange is summarized in Figure 3.12.</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5382DB67-DDBC-CB49-BA07-89DC3A31AB89}" type="slidenum">
              <a:rPr lang="en-AU">
                <a:latin typeface="Arial" pitchFamily="-1" charset="0"/>
              </a:rPr>
              <a:pPr/>
              <a:t>3</a:t>
            </a:fld>
            <a:endParaRPr lang="en-AU" dirty="0">
              <a:latin typeface="Arial" pitchFamily="-1" charset="0"/>
            </a:endParaRPr>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Encryption protects against passive attack (eavesdropping). A different requirement</a:t>
            </a:r>
          </a:p>
          <a:p>
            <a:r>
              <a:rPr lang="en-US" sz="1200" kern="1200" baseline="0" dirty="0" smtClean="0">
                <a:solidFill>
                  <a:schemeClr val="tx1"/>
                </a:solidFill>
                <a:latin typeface="Arial" charset="0"/>
                <a:ea typeface="ＭＳ Ｐゴシック" pitchFamily="-107" charset="-128"/>
                <a:cs typeface="ＭＳ Ｐゴシック" pitchFamily="-107" charset="-128"/>
              </a:rPr>
              <a:t>is to protect against active attack (falsification of data and transactions).</a:t>
            </a:r>
          </a:p>
          <a:p>
            <a:r>
              <a:rPr lang="en-US" sz="1200" kern="1200" baseline="0" dirty="0" smtClean="0">
                <a:solidFill>
                  <a:schemeClr val="tx1"/>
                </a:solidFill>
                <a:latin typeface="Arial" charset="0"/>
                <a:ea typeface="ＭＳ Ｐゴシック" pitchFamily="-107" charset="-128"/>
                <a:cs typeface="ＭＳ Ｐゴシック" pitchFamily="-107" charset="-128"/>
              </a:rPr>
              <a:t>Protection against such attacks is known as message authentication.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message, file, document, or other collection of data is said to be authentic</a:t>
            </a:r>
          </a:p>
          <a:p>
            <a:r>
              <a:rPr lang="en-US" sz="1200" kern="1200" baseline="0" dirty="0" smtClean="0">
                <a:solidFill>
                  <a:schemeClr val="tx1"/>
                </a:solidFill>
                <a:latin typeface="Arial" charset="0"/>
                <a:ea typeface="ＭＳ Ｐゴシック" pitchFamily="-107" charset="-128"/>
                <a:cs typeface="ＭＳ Ｐゴシック" pitchFamily="-107" charset="-128"/>
              </a:rPr>
              <a:t>when it is genuine and comes from its alleged source. Message authentication is a</a:t>
            </a:r>
          </a:p>
          <a:p>
            <a:r>
              <a:rPr lang="en-US" sz="1200" kern="1200" baseline="0" dirty="0" smtClean="0">
                <a:solidFill>
                  <a:schemeClr val="tx1"/>
                </a:solidFill>
                <a:latin typeface="Arial" charset="0"/>
                <a:ea typeface="ＭＳ Ｐゴシック" pitchFamily="-107" charset="-128"/>
                <a:cs typeface="ＭＳ Ｐゴシック" pitchFamily="-107" charset="-128"/>
              </a:rPr>
              <a:t>procedure that allows communicating parties to verify that received messages are</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  The two important aspects are to verify that the contents of the message</a:t>
            </a:r>
          </a:p>
          <a:p>
            <a:r>
              <a:rPr lang="en-US" sz="1200" kern="1200" baseline="0" dirty="0" smtClean="0">
                <a:solidFill>
                  <a:schemeClr val="tx1"/>
                </a:solidFill>
                <a:latin typeface="Arial" charset="0"/>
                <a:ea typeface="ＭＳ Ｐゴシック" pitchFamily="-107" charset="-128"/>
                <a:cs typeface="ＭＳ Ｐゴシック" pitchFamily="-107" charset="-128"/>
              </a:rPr>
              <a:t>have not been altered and that the source is authentic. We may also wish to</a:t>
            </a:r>
          </a:p>
          <a:p>
            <a:r>
              <a:rPr lang="en-US" sz="1200" kern="1200" baseline="0" dirty="0" smtClean="0">
                <a:solidFill>
                  <a:schemeClr val="tx1"/>
                </a:solidFill>
                <a:latin typeface="Arial" charset="0"/>
                <a:ea typeface="ＭＳ Ｐゴシック" pitchFamily="-107" charset="-128"/>
                <a:cs typeface="ＭＳ Ｐゴシック" pitchFamily="-107" charset="-128"/>
              </a:rPr>
              <a:t>verify a message’s timeliness (it has not been artificially delayed and replayed) and</a:t>
            </a:r>
          </a:p>
          <a:p>
            <a:r>
              <a:rPr lang="en-US" sz="1200" kern="1200" baseline="0" dirty="0" smtClean="0">
                <a:solidFill>
                  <a:schemeClr val="tx1"/>
                </a:solidFill>
                <a:latin typeface="Arial" charset="0"/>
                <a:ea typeface="ＭＳ Ｐゴシック" pitchFamily="-107" charset="-128"/>
                <a:cs typeface="ＭＳ Ｐゴシック" pitchFamily="-107" charset="-128"/>
              </a:rPr>
              <a:t>sequence relative to other messages flowing between two parties. All of these concerns</a:t>
            </a:r>
          </a:p>
          <a:p>
            <a:r>
              <a:rPr lang="en-US" sz="1200" kern="1200" baseline="0" dirty="0" smtClean="0">
                <a:solidFill>
                  <a:schemeClr val="tx1"/>
                </a:solidFill>
                <a:latin typeface="Arial" charset="0"/>
                <a:ea typeface="ＭＳ Ｐゴシック" pitchFamily="-107" charset="-128"/>
                <a:cs typeface="ＭＳ Ｐゴシック" pitchFamily="-107" charset="-128"/>
              </a:rPr>
              <a:t>come under the category of data integrity as described in Chapter 1.</a:t>
            </a:r>
            <a:endParaRPr lang="en-US"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protocol depicted in Figure 3.12 is insecure</a:t>
            </a:r>
          </a:p>
          <a:p>
            <a:r>
              <a:rPr lang="en-US" sz="1200" kern="1200" baseline="0" dirty="0" smtClean="0">
                <a:solidFill>
                  <a:schemeClr val="tx1"/>
                </a:solidFill>
                <a:latin typeface="Arial" charset="0"/>
                <a:ea typeface="ＭＳ Ｐゴシック" pitchFamily="-107" charset="-128"/>
                <a:cs typeface="ＭＳ Ｐゴシック" pitchFamily="-107" charset="-128"/>
              </a:rPr>
              <a:t>against a man-in-the-middle attack. Suppose Alice and Bob wish to exchange keys,</a:t>
            </a:r>
          </a:p>
          <a:p>
            <a:r>
              <a:rPr lang="en-US" sz="1200" kern="1200" baseline="0" dirty="0" smtClean="0">
                <a:solidFill>
                  <a:schemeClr val="tx1"/>
                </a:solidFill>
                <a:latin typeface="Arial" charset="0"/>
                <a:ea typeface="ＭＳ Ｐゴシック" pitchFamily="-107" charset="-128"/>
                <a:cs typeface="ＭＳ Ｐゴシック" pitchFamily="-107" charset="-128"/>
              </a:rPr>
              <a:t>and Darth is the adversary. The attack proceeds as follows (Figure 3.13).</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688A27F-776C-024F-BE3F-07795E44E434}" type="slidenum">
              <a:rPr lang="en-AU">
                <a:latin typeface="Arial" pitchFamily="-84" charset="0"/>
              </a:rPr>
              <a:pPr/>
              <a:t>31</a:t>
            </a:fld>
            <a:endParaRPr lang="en-AU" dirty="0">
              <a:latin typeface="Arial" pitchFamily="-84" charset="0"/>
            </a:endParaRPr>
          </a:p>
        </p:txBody>
      </p:sp>
      <p:sp>
        <p:nvSpPr>
          <p:cNvPr id="99331" name="Rectangle 1026"/>
          <p:cNvSpPr>
            <a:spLocks noGrp="1" noRot="1" noChangeAspect="1" noChangeArrowheads="1" noTextEdit="1"/>
          </p:cNvSpPr>
          <p:nvPr>
            <p:ph type="sldImg"/>
          </p:nvPr>
        </p:nvSpPr>
        <p:spPr>
          <a:ln/>
        </p:spPr>
      </p:sp>
      <p:sp>
        <p:nvSpPr>
          <p:cNvPr id="9933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National Institute of Standards and Technology</a:t>
            </a:r>
          </a:p>
          <a:p>
            <a:r>
              <a:rPr lang="en-US" sz="1200" kern="1200" baseline="0" dirty="0" smtClean="0">
                <a:solidFill>
                  <a:schemeClr val="tx1"/>
                </a:solidFill>
                <a:latin typeface="Arial" charset="0"/>
                <a:ea typeface="ＭＳ Ｐゴシック" pitchFamily="-107" charset="-128"/>
                <a:cs typeface="ＭＳ Ｐゴシック" pitchFamily="-107" charset="-128"/>
              </a:rPr>
              <a:t>(NIST) has published Federal Information Processing Standard FIPS PUB 186,</a:t>
            </a:r>
          </a:p>
          <a:p>
            <a:r>
              <a:rPr lang="en-US" sz="1200" kern="1200" baseline="0" dirty="0" smtClean="0">
                <a:solidFill>
                  <a:schemeClr val="tx1"/>
                </a:solidFill>
                <a:latin typeface="Arial" charset="0"/>
                <a:ea typeface="ＭＳ Ｐゴシック" pitchFamily="-107" charset="-128"/>
                <a:cs typeface="ＭＳ Ｐゴシック" pitchFamily="-107" charset="-128"/>
              </a:rPr>
              <a:t>known as the Digital Signature Standard (DSS) . The DSS makes use of the SHA-1</a:t>
            </a:r>
          </a:p>
          <a:p>
            <a:r>
              <a:rPr lang="en-US" sz="1200" kern="1200" baseline="0" dirty="0" smtClean="0">
                <a:solidFill>
                  <a:schemeClr val="tx1"/>
                </a:solidFill>
                <a:latin typeface="Arial" charset="0"/>
                <a:ea typeface="ＭＳ Ｐゴシック" pitchFamily="-107" charset="-128"/>
                <a:cs typeface="ＭＳ Ｐゴシック" pitchFamily="-107" charset="-128"/>
              </a:rPr>
              <a:t>and presents a new digital signature technique, the Digital Signature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(DSA). The DSS was originally proposed in 1991 and revised in 1993 in response to</a:t>
            </a:r>
          </a:p>
          <a:p>
            <a:r>
              <a:rPr lang="en-US" sz="1200" kern="1200" baseline="0" dirty="0" smtClean="0">
                <a:solidFill>
                  <a:schemeClr val="tx1"/>
                </a:solidFill>
                <a:latin typeface="Arial" charset="0"/>
                <a:ea typeface="ＭＳ Ｐゴシック" pitchFamily="-107" charset="-128"/>
                <a:cs typeface="ＭＳ Ｐゴシック" pitchFamily="-107" charset="-128"/>
              </a:rPr>
              <a:t>public feedback concerning the security of the scheme. There was a further minor revision</a:t>
            </a:r>
          </a:p>
          <a:p>
            <a:r>
              <a:rPr lang="en-US" sz="1200" kern="1200" baseline="0" dirty="0" smtClean="0">
                <a:solidFill>
                  <a:schemeClr val="tx1"/>
                </a:solidFill>
                <a:latin typeface="Arial" charset="0"/>
                <a:ea typeface="ＭＳ Ｐゴシック" pitchFamily="-107" charset="-128"/>
                <a:cs typeface="ＭＳ Ｐゴシック" pitchFamily="-107" charset="-128"/>
              </a:rPr>
              <a:t>in 1996. The DSS uses an algorithm that is designed to provide only the digital</a:t>
            </a:r>
          </a:p>
          <a:p>
            <a:r>
              <a:rPr lang="en-US" sz="1200" kern="1200" baseline="0" dirty="0" smtClean="0">
                <a:solidFill>
                  <a:schemeClr val="tx1"/>
                </a:solidFill>
                <a:latin typeface="Arial" charset="0"/>
                <a:ea typeface="ＭＳ Ｐゴシック" pitchFamily="-107" charset="-128"/>
                <a:cs typeface="ＭＳ Ｐゴシック" pitchFamily="-107" charset="-128"/>
              </a:rPr>
              <a:t>signature function. Unlike RSA, it cannot be used for encryption or key exchange.</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vast majority of the products and standards</a:t>
            </a:r>
          </a:p>
          <a:p>
            <a:r>
              <a:rPr lang="en-US" sz="1200" kern="1200" baseline="0" dirty="0" smtClean="0">
                <a:solidFill>
                  <a:schemeClr val="tx1"/>
                </a:solidFill>
                <a:latin typeface="Arial" charset="0"/>
                <a:ea typeface="ＭＳ Ｐゴシック" pitchFamily="-107" charset="-128"/>
                <a:cs typeface="ＭＳ Ｐゴシック" pitchFamily="-107" charset="-128"/>
              </a:rPr>
              <a:t>that use public-key cryptography for encryption and digital signatures use RSA.</a:t>
            </a:r>
          </a:p>
          <a:p>
            <a:r>
              <a:rPr lang="en-US" sz="1200" kern="1200" baseline="0" dirty="0" smtClean="0">
                <a:solidFill>
                  <a:schemeClr val="tx1"/>
                </a:solidFill>
                <a:latin typeface="Arial" charset="0"/>
                <a:ea typeface="ＭＳ Ｐゴシック" pitchFamily="-107" charset="-128"/>
                <a:cs typeface="ＭＳ Ｐゴシック" pitchFamily="-107" charset="-128"/>
              </a:rPr>
              <a:t>The bit length for secure RSA use has increased over recent years, and this has</a:t>
            </a:r>
          </a:p>
          <a:p>
            <a:r>
              <a:rPr lang="en-US" sz="1200" kern="1200" baseline="0" dirty="0" smtClean="0">
                <a:solidFill>
                  <a:schemeClr val="tx1"/>
                </a:solidFill>
                <a:latin typeface="Arial" charset="0"/>
                <a:ea typeface="ＭＳ Ｐゴシック" pitchFamily="-107" charset="-128"/>
                <a:cs typeface="ＭＳ Ｐゴシック" pitchFamily="-107" charset="-128"/>
              </a:rPr>
              <a:t>put a heavier processing load on applications using RSA. This burden has ramifications,</a:t>
            </a:r>
          </a:p>
          <a:p>
            <a:r>
              <a:rPr lang="en-US" sz="1200" kern="1200" baseline="0" dirty="0" smtClean="0">
                <a:solidFill>
                  <a:schemeClr val="tx1"/>
                </a:solidFill>
                <a:latin typeface="Arial" charset="0"/>
                <a:ea typeface="ＭＳ Ｐゴシック" pitchFamily="-107" charset="-128"/>
                <a:cs typeface="ＭＳ Ｐゴシック" pitchFamily="-107" charset="-128"/>
              </a:rPr>
              <a:t>especially for electronic commerce sites that conduct large numbers of secure</a:t>
            </a:r>
          </a:p>
          <a:p>
            <a:r>
              <a:rPr lang="en-US" sz="1200" kern="1200" baseline="0" dirty="0" smtClean="0">
                <a:solidFill>
                  <a:schemeClr val="tx1"/>
                </a:solidFill>
                <a:latin typeface="Arial" charset="0"/>
                <a:ea typeface="ＭＳ Ｐゴシック" pitchFamily="-107" charset="-128"/>
                <a:cs typeface="ＭＳ Ｐゴシック" pitchFamily="-107" charset="-128"/>
              </a:rPr>
              <a:t>transactions. Recently, a competing system has begun to challenge RSA: elliptic</a:t>
            </a:r>
          </a:p>
          <a:p>
            <a:r>
              <a:rPr lang="en-US" sz="1200" kern="1200" baseline="0" dirty="0" smtClean="0">
                <a:solidFill>
                  <a:schemeClr val="tx1"/>
                </a:solidFill>
                <a:latin typeface="Arial" charset="0"/>
                <a:ea typeface="ＭＳ Ｐゴシック" pitchFamily="-107" charset="-128"/>
                <a:cs typeface="ＭＳ Ｐゴシック" pitchFamily="-107" charset="-128"/>
              </a:rPr>
              <a:t>curve cryptography (ECC) . Already, ECC is showing up in standardization efforts,</a:t>
            </a:r>
          </a:p>
          <a:p>
            <a:r>
              <a:rPr lang="en-US" sz="1200" kern="1200" baseline="0" dirty="0" smtClean="0">
                <a:solidFill>
                  <a:schemeClr val="tx1"/>
                </a:solidFill>
                <a:latin typeface="Arial" charset="0"/>
                <a:ea typeface="ＭＳ Ｐゴシック" pitchFamily="-107" charset="-128"/>
                <a:cs typeface="ＭＳ Ｐゴシック" pitchFamily="-107" charset="-128"/>
              </a:rPr>
              <a:t>including the IEEE P1363 Standard for Public-Key Cryptography.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principal attraction of ECC compared to RSA is that it appears to offer</a:t>
            </a:r>
          </a:p>
          <a:p>
            <a:r>
              <a:rPr lang="en-US" sz="1200" kern="1200" baseline="0" dirty="0" smtClean="0">
                <a:solidFill>
                  <a:schemeClr val="tx1"/>
                </a:solidFill>
                <a:latin typeface="Arial" charset="0"/>
                <a:ea typeface="ＭＳ Ｐゴシック" pitchFamily="-107" charset="-128"/>
                <a:cs typeface="ＭＳ Ｐゴシック" pitchFamily="-107" charset="-128"/>
              </a:rPr>
              <a:t>equal security for a far smaller bit size, thereby reducing processing overhead. On</a:t>
            </a:r>
          </a:p>
          <a:p>
            <a:r>
              <a:rPr lang="en-US" sz="1200" kern="1200" baseline="0" dirty="0" smtClean="0">
                <a:solidFill>
                  <a:schemeClr val="tx1"/>
                </a:solidFill>
                <a:latin typeface="Arial" charset="0"/>
                <a:ea typeface="ＭＳ Ｐゴシック" pitchFamily="-107" charset="-128"/>
                <a:cs typeface="ＭＳ Ｐゴシック" pitchFamily="-107" charset="-128"/>
              </a:rPr>
              <a:t>the other hand, although the theory of ECC has been around for some time, it is</a:t>
            </a:r>
          </a:p>
          <a:p>
            <a:r>
              <a:rPr lang="en-US" sz="1200" kern="1200" baseline="0" dirty="0" smtClean="0">
                <a:solidFill>
                  <a:schemeClr val="tx1"/>
                </a:solidFill>
                <a:latin typeface="Arial" charset="0"/>
                <a:ea typeface="ＭＳ Ｐゴシック" pitchFamily="-107" charset="-128"/>
                <a:cs typeface="ＭＳ Ｐゴシック" pitchFamily="-107" charset="-128"/>
              </a:rPr>
              <a:t>only recently that products have begun to appear and that there has been sustained</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cryptanalytic interest in probing for weaknesses. Thus, the confidence level in ECC</a:t>
            </a:r>
          </a:p>
          <a:p>
            <a:r>
              <a:rPr lang="en-US" sz="1200" kern="1200" baseline="0" dirty="0" smtClean="0">
                <a:solidFill>
                  <a:schemeClr val="tx1"/>
                </a:solidFill>
                <a:latin typeface="Arial" charset="0"/>
                <a:ea typeface="ＭＳ Ｐゴシック" pitchFamily="-107" charset="-128"/>
                <a:cs typeface="ＭＳ Ｐゴシック" pitchFamily="-107" charset="-128"/>
              </a:rPr>
              <a:t>is not yet as high as that in RSA.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ECC is fundamentally more difficult to explain than either RSA or Diffie–</a:t>
            </a:r>
          </a:p>
          <a:p>
            <a:r>
              <a:rPr lang="en-US" sz="1200" kern="1200" baseline="0" dirty="0" smtClean="0">
                <a:solidFill>
                  <a:schemeClr val="tx1"/>
                </a:solidFill>
                <a:latin typeface="Arial" charset="0"/>
                <a:ea typeface="ＭＳ Ｐゴシック" pitchFamily="-107" charset="-128"/>
                <a:cs typeface="ＭＳ Ｐゴシック" pitchFamily="-107" charset="-128"/>
              </a:rPr>
              <a:t>Hellman, and a full mathematical description is beyond the scope of this book.</a:t>
            </a:r>
          </a:p>
          <a:p>
            <a:r>
              <a:rPr lang="en-US" sz="1200" kern="1200" baseline="0" dirty="0" smtClean="0">
                <a:solidFill>
                  <a:schemeClr val="tx1"/>
                </a:solidFill>
                <a:latin typeface="Arial" charset="0"/>
                <a:ea typeface="ＭＳ Ｐゴシック" pitchFamily="-107" charset="-128"/>
                <a:cs typeface="ＭＳ Ｐゴシック" pitchFamily="-107" charset="-128"/>
              </a:rPr>
              <a:t>The technique is based on the use of a mathematical construct known as the</a:t>
            </a:r>
          </a:p>
          <a:p>
            <a:r>
              <a:rPr lang="en-US" sz="1200" kern="1200" baseline="0" dirty="0" smtClean="0">
                <a:solidFill>
                  <a:schemeClr val="tx1"/>
                </a:solidFill>
                <a:latin typeface="Arial" charset="0"/>
                <a:ea typeface="ＭＳ Ｐゴシック" pitchFamily="-107" charset="-128"/>
                <a:cs typeface="ＭＳ Ｐゴシック" pitchFamily="-107" charset="-128"/>
              </a:rPr>
              <a:t>elliptic curve.</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A53F3990-6FDE-6B4F-8BD1-A8E22DC5497A}" type="slidenum">
              <a:rPr lang="en-AU">
                <a:latin typeface="Arial" pitchFamily="-1" charset="0"/>
              </a:rPr>
              <a:pPr/>
              <a:t>33</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a:t>
            </a:r>
            <a:r>
              <a:rPr lang="en-US" dirty="0" smtClean="0">
                <a:latin typeface="Arial" pitchFamily="-1" charset="0"/>
                <a:ea typeface="ＭＳ Ｐゴシック" pitchFamily="-1" charset="-128"/>
                <a:cs typeface="ＭＳ Ｐゴシック" pitchFamily="-1" charset="-128"/>
              </a:rPr>
              <a:t> 3 </a:t>
            </a:r>
            <a:r>
              <a:rPr lang="en-US" dirty="0">
                <a:latin typeface="Arial" pitchFamily="-1" charset="0"/>
                <a:ea typeface="ＭＳ Ｐゴシック" pitchFamily="-1" charset="-128"/>
                <a:cs typeface="ＭＳ Ｐゴシック" pitchFamily="-1"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C599145-B612-8A4E-B214-ACD726C16CA2}" type="slidenum">
              <a:rPr lang="en-AU">
                <a:latin typeface="Arial" pitchFamily="-84" charset="0"/>
              </a:rPr>
              <a:pPr/>
              <a:t>4</a:t>
            </a:fld>
            <a:endParaRPr lang="en-AU" dirty="0">
              <a:latin typeface="Arial" pitchFamily="-8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 It would seem possible to perform authentication simply by the use of symmetric</a:t>
            </a:r>
          </a:p>
          <a:p>
            <a:r>
              <a:rPr lang="en-US" sz="1200" b="0" kern="1200" baseline="0" dirty="0" smtClean="0">
                <a:solidFill>
                  <a:schemeClr val="tx1"/>
                </a:solidFill>
                <a:latin typeface="Arial" charset="0"/>
                <a:ea typeface="ＭＳ Ｐゴシック" pitchFamily="-107" charset="-128"/>
                <a:cs typeface="ＭＳ Ｐゴシック" pitchFamily="-107" charset="-128"/>
              </a:rPr>
              <a:t>encryption. If we assume that only the sender and receiver share a key (which</a:t>
            </a:r>
          </a:p>
          <a:p>
            <a:r>
              <a:rPr lang="en-US" sz="1200" b="0" kern="1200" baseline="0" dirty="0" smtClean="0">
                <a:solidFill>
                  <a:schemeClr val="tx1"/>
                </a:solidFill>
                <a:latin typeface="Arial" charset="0"/>
                <a:ea typeface="ＭＳ Ｐゴシック" pitchFamily="-107" charset="-128"/>
                <a:cs typeface="ＭＳ Ｐゴシック" pitchFamily="-107" charset="-128"/>
              </a:rPr>
              <a:t>is as it should be), then only the genuine sender would be able to encrypt a message</a:t>
            </a:r>
          </a:p>
          <a:p>
            <a:r>
              <a:rPr lang="en-US" sz="1200" b="0" kern="1200" baseline="0" dirty="0" smtClean="0">
                <a:solidFill>
                  <a:schemeClr val="tx1"/>
                </a:solidFill>
                <a:latin typeface="Arial" charset="0"/>
                <a:ea typeface="ＭＳ Ｐゴシック" pitchFamily="-107" charset="-128"/>
                <a:cs typeface="ＭＳ Ｐゴシック" pitchFamily="-107" charset="-128"/>
              </a:rPr>
              <a:t>successfully for the other participant, provided the receiver can recognize a</a:t>
            </a:r>
          </a:p>
          <a:p>
            <a:r>
              <a:rPr lang="en-US" sz="1200" b="0" kern="1200" baseline="0" dirty="0" smtClean="0">
                <a:solidFill>
                  <a:schemeClr val="tx1"/>
                </a:solidFill>
                <a:latin typeface="Arial" charset="0"/>
                <a:ea typeface="ＭＳ Ｐゴシック" pitchFamily="-107" charset="-128"/>
                <a:cs typeface="ＭＳ Ｐゴシック" pitchFamily="-107" charset="-128"/>
              </a:rPr>
              <a:t>valid message. Furthermore, if the message includes an error-detection code and a</a:t>
            </a:r>
          </a:p>
          <a:p>
            <a:r>
              <a:rPr lang="en-US" sz="1200" b="0" kern="1200" baseline="0" dirty="0" smtClean="0">
                <a:solidFill>
                  <a:schemeClr val="tx1"/>
                </a:solidFill>
                <a:latin typeface="Arial" charset="0"/>
                <a:ea typeface="ＭＳ Ｐゴシック" pitchFamily="-107" charset="-128"/>
                <a:cs typeface="ＭＳ Ｐゴシック" pitchFamily="-107" charset="-128"/>
              </a:rPr>
              <a:t>sequence number, the receiver is assured that no alterations have been made and</a:t>
            </a:r>
          </a:p>
          <a:p>
            <a:r>
              <a:rPr lang="en-US" sz="1200" b="0" kern="1200" baseline="0" dirty="0" smtClean="0">
                <a:solidFill>
                  <a:schemeClr val="tx1"/>
                </a:solidFill>
                <a:latin typeface="Arial" charset="0"/>
                <a:ea typeface="ＭＳ Ｐゴシック" pitchFamily="-107" charset="-128"/>
                <a:cs typeface="ＭＳ Ｐゴシック" pitchFamily="-107" charset="-128"/>
              </a:rPr>
              <a:t>that sequencing is proper. If the message also includes a timestamp, the receiver is</a:t>
            </a:r>
          </a:p>
          <a:p>
            <a:r>
              <a:rPr lang="en-US" sz="1200" b="0" kern="1200" baseline="0" dirty="0" smtClean="0">
                <a:solidFill>
                  <a:schemeClr val="tx1"/>
                </a:solidFill>
                <a:latin typeface="Arial" charset="0"/>
                <a:ea typeface="ＭＳ Ｐゴシック" pitchFamily="-107" charset="-128"/>
                <a:cs typeface="ＭＳ Ｐゴシック" pitchFamily="-107" charset="-128"/>
              </a:rPr>
              <a:t>assured that the message has not been delayed beyond that normally expected for</a:t>
            </a:r>
          </a:p>
          <a:p>
            <a:r>
              <a:rPr lang="en-US" sz="1200" b="0" kern="1200" baseline="0" dirty="0" smtClean="0">
                <a:solidFill>
                  <a:schemeClr val="tx1"/>
                </a:solidFill>
                <a:latin typeface="Arial" charset="0"/>
                <a:ea typeface="ＭＳ Ｐゴシック" pitchFamily="-107" charset="-128"/>
                <a:cs typeface="ＭＳ Ｐゴシック" pitchFamily="-107" charset="-128"/>
              </a:rPr>
              <a:t>network transit.</a:t>
            </a:r>
          </a:p>
          <a:p>
            <a:r>
              <a:rPr lang="en-US" sz="1200" b="0" kern="1200" baseline="0" dirty="0" smtClean="0">
                <a:solidFill>
                  <a:schemeClr val="tx1"/>
                </a:solidFill>
                <a:latin typeface="Arial" charset="0"/>
                <a:ea typeface="ＭＳ Ｐゴシック" pitchFamily="-107" charset="-128"/>
                <a:cs typeface="ＭＳ Ｐゴシック" pitchFamily="-107" charset="-128"/>
              </a:rPr>
              <a:t>\</a:t>
            </a:r>
          </a:p>
          <a:p>
            <a:r>
              <a:rPr lang="en-US" sz="1200" b="0" kern="1200" baseline="0" dirty="0" smtClean="0">
                <a:solidFill>
                  <a:schemeClr val="tx1"/>
                </a:solidFill>
                <a:latin typeface="Arial" charset="0"/>
                <a:ea typeface="ＭＳ Ｐゴシック" pitchFamily="-107" charset="-128"/>
                <a:cs typeface="ＭＳ Ｐゴシック" pitchFamily="-107" charset="-128"/>
              </a:rPr>
              <a:t>In fact, symmetric encryption alone is not a suitable tool for data authentication.</a:t>
            </a:r>
          </a:p>
          <a:p>
            <a:r>
              <a:rPr lang="en-US" sz="1200" b="0" kern="1200" baseline="0" dirty="0" smtClean="0">
                <a:solidFill>
                  <a:schemeClr val="tx1"/>
                </a:solidFill>
                <a:latin typeface="Arial" charset="0"/>
                <a:ea typeface="ＭＳ Ｐゴシック" pitchFamily="-107" charset="-128"/>
                <a:cs typeface="ＭＳ Ｐゴシック" pitchFamily="-107" charset="-128"/>
              </a:rPr>
              <a:t>To give one simple example, in the ECB mode of encryption, if an attacker</a:t>
            </a:r>
          </a:p>
          <a:p>
            <a:r>
              <a:rPr lang="en-US" sz="1200" b="0" kern="1200" baseline="0" dirty="0" smtClean="0">
                <a:solidFill>
                  <a:schemeClr val="tx1"/>
                </a:solidFill>
                <a:latin typeface="Arial" charset="0"/>
                <a:ea typeface="ＭＳ Ｐゴシック" pitchFamily="-107" charset="-128"/>
                <a:cs typeface="ＭＳ Ｐゴシック" pitchFamily="-107" charset="-128"/>
              </a:rPr>
              <a:t>reorders the blocks of ciphertext, then each block will still decrypt successfully.</a:t>
            </a:r>
          </a:p>
          <a:p>
            <a:r>
              <a:rPr lang="en-US" sz="1200" b="0" kern="1200" baseline="0" dirty="0" smtClean="0">
                <a:solidFill>
                  <a:schemeClr val="tx1"/>
                </a:solidFill>
                <a:latin typeface="Arial" charset="0"/>
                <a:ea typeface="ＭＳ Ｐゴシック" pitchFamily="-107" charset="-128"/>
                <a:cs typeface="ＭＳ Ｐゴシック" pitchFamily="-107" charset="-128"/>
              </a:rPr>
              <a:t>However, the reordering may alter the meaning of the overall data sequence.</a:t>
            </a:r>
          </a:p>
          <a:p>
            <a:r>
              <a:rPr lang="en-US" sz="1200" b="0" kern="1200" baseline="0" dirty="0" smtClean="0">
                <a:solidFill>
                  <a:schemeClr val="tx1"/>
                </a:solidFill>
                <a:latin typeface="Arial" charset="0"/>
                <a:ea typeface="ＭＳ Ｐゴシック" pitchFamily="-107" charset="-128"/>
                <a:cs typeface="ＭＳ Ｐゴシック" pitchFamily="-107" charset="-128"/>
              </a:rPr>
              <a:t>Although sequence numbers may be used at some level (e.g., each IP packet), it is</a:t>
            </a:r>
          </a:p>
          <a:p>
            <a:r>
              <a:rPr lang="en-US" sz="1200" b="0" kern="1200" baseline="0" dirty="0" smtClean="0">
                <a:solidFill>
                  <a:schemeClr val="tx1"/>
                </a:solidFill>
                <a:latin typeface="Arial" charset="0"/>
                <a:ea typeface="ＭＳ Ｐゴシック" pitchFamily="-107" charset="-128"/>
                <a:cs typeface="ＭＳ Ｐゴシック" pitchFamily="-107" charset="-128"/>
              </a:rPr>
              <a:t>typically not the case that a separate sequence number will be associated with each</a:t>
            </a:r>
          </a:p>
          <a:p>
            <a:r>
              <a:rPr lang="en-US" sz="1200" b="0" kern="1200" baseline="0" dirty="0" smtClean="0">
                <a:solidFill>
                  <a:schemeClr val="tx1"/>
                </a:solidFill>
                <a:latin typeface="Arial" charset="0"/>
                <a:ea typeface="ＭＳ Ｐゴシック" pitchFamily="-107" charset="-128"/>
                <a:cs typeface="ＭＳ Ｐゴシック" pitchFamily="-107" charset="-128"/>
              </a:rPr>
              <a:t>b -bit block of plaintext. Thus, block reordering is a threat.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this section, we examine several approaches to message authentication that do</a:t>
            </a:r>
          </a:p>
          <a:p>
            <a:r>
              <a:rPr lang="en-US" sz="1200" kern="1200" baseline="0" dirty="0" smtClean="0">
                <a:solidFill>
                  <a:schemeClr val="tx1"/>
                </a:solidFill>
                <a:latin typeface="Arial" charset="0"/>
                <a:ea typeface="ＭＳ Ｐゴシック" pitchFamily="-107" charset="-128"/>
                <a:cs typeface="ＭＳ Ｐゴシック" pitchFamily="-107" charset="-128"/>
              </a:rPr>
              <a:t>not rely on encryption. In all of these approaches, an authentication tag is generated</a:t>
            </a:r>
          </a:p>
          <a:p>
            <a:r>
              <a:rPr lang="en-US" sz="1200" kern="1200" baseline="0" dirty="0" smtClean="0">
                <a:solidFill>
                  <a:schemeClr val="tx1"/>
                </a:solidFill>
                <a:latin typeface="Arial" charset="0"/>
                <a:ea typeface="ＭＳ Ｐゴシック" pitchFamily="-107" charset="-128"/>
                <a:cs typeface="ＭＳ Ｐゴシック" pitchFamily="-107" charset="-128"/>
              </a:rPr>
              <a:t>and appended to each message for transmission. The message itself is not encrypted</a:t>
            </a:r>
          </a:p>
          <a:p>
            <a:r>
              <a:rPr lang="en-US" sz="1200" kern="1200" baseline="0" dirty="0" smtClean="0">
                <a:solidFill>
                  <a:schemeClr val="tx1"/>
                </a:solidFill>
                <a:latin typeface="Arial" charset="0"/>
                <a:ea typeface="ＭＳ Ｐゴシック" pitchFamily="-107" charset="-128"/>
                <a:cs typeface="ＭＳ Ｐゴシック" pitchFamily="-107" charset="-128"/>
              </a:rPr>
              <a:t>and can be read at the destination independent of the authentication function at the</a:t>
            </a:r>
          </a:p>
          <a:p>
            <a:r>
              <a:rPr lang="en-US" sz="1200" kern="1200" baseline="0" dirty="0" smtClean="0">
                <a:solidFill>
                  <a:schemeClr val="tx1"/>
                </a:solidFill>
                <a:latin typeface="Arial" charset="0"/>
                <a:ea typeface="ＭＳ Ｐゴシック" pitchFamily="-107" charset="-128"/>
                <a:cs typeface="ＭＳ Ｐゴシック" pitchFamily="-107" charset="-128"/>
              </a:rPr>
              <a:t>destination.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Because the approaches discussed in this section do not encrypt the message,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confidentiality is not provided. As was mentioned, message encryption by</a:t>
            </a:r>
          </a:p>
          <a:p>
            <a:r>
              <a:rPr lang="en-US" sz="1200" kern="1200" baseline="0" dirty="0" smtClean="0">
                <a:solidFill>
                  <a:schemeClr val="tx1"/>
                </a:solidFill>
                <a:latin typeface="Arial" charset="0"/>
                <a:ea typeface="ＭＳ Ｐゴシック" pitchFamily="-107" charset="-128"/>
                <a:cs typeface="ＭＳ Ｐゴシック" pitchFamily="-107" charset="-128"/>
              </a:rPr>
              <a:t>itself does not provide a secure form of authentication. However, it is possible to</a:t>
            </a:r>
          </a:p>
          <a:p>
            <a:r>
              <a:rPr lang="en-US" sz="1200" kern="1200" baseline="0" dirty="0" smtClean="0">
                <a:solidFill>
                  <a:schemeClr val="tx1"/>
                </a:solidFill>
                <a:latin typeface="Arial" charset="0"/>
                <a:ea typeface="ＭＳ Ｐゴシック" pitchFamily="-107" charset="-128"/>
                <a:cs typeface="ＭＳ Ｐゴシック" pitchFamily="-107" charset="-128"/>
              </a:rPr>
              <a:t>combine authentication and confidentiality in a single algorithm by encrypting a</a:t>
            </a:r>
          </a:p>
          <a:p>
            <a:r>
              <a:rPr lang="en-US" sz="1200" kern="1200" baseline="0" dirty="0" smtClean="0">
                <a:solidFill>
                  <a:schemeClr val="tx1"/>
                </a:solidFill>
                <a:latin typeface="Arial" charset="0"/>
                <a:ea typeface="ＭＳ Ｐゴシック" pitchFamily="-107" charset="-128"/>
                <a:cs typeface="ＭＳ Ｐゴシック" pitchFamily="-107" charset="-128"/>
              </a:rPr>
              <a:t> message plus its authentication tag. Typically, however, message authentication is</a:t>
            </a:r>
          </a:p>
          <a:p>
            <a:r>
              <a:rPr lang="en-US" sz="1200" kern="1200" baseline="0" dirty="0" smtClean="0">
                <a:solidFill>
                  <a:schemeClr val="tx1"/>
                </a:solidFill>
                <a:latin typeface="Arial" charset="0"/>
                <a:ea typeface="ＭＳ Ｐゴシック" pitchFamily="-107" charset="-128"/>
                <a:cs typeface="ＭＳ Ｐゴシック" pitchFamily="-107" charset="-128"/>
              </a:rPr>
              <a:t>provided as a separate function from message encryption.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There is a place for both authentication and encryption in meeting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requirements.</a:t>
            </a:r>
            <a:endParaRPr lang="en-AU" b="0"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One authentication technique involves the use</a:t>
            </a:r>
          </a:p>
          <a:p>
            <a:r>
              <a:rPr lang="en-US" sz="1200" kern="1200" baseline="0" dirty="0" smtClean="0">
                <a:solidFill>
                  <a:schemeClr val="tx1"/>
                </a:solidFill>
                <a:latin typeface="Arial" charset="0"/>
                <a:ea typeface="ＭＳ Ｐゴシック" pitchFamily="-107" charset="-128"/>
                <a:cs typeface="ＭＳ Ｐゴシック" pitchFamily="-107" charset="-128"/>
              </a:rPr>
              <a:t>of a secret key to generate a small block of data, known as a message authentication</a:t>
            </a:r>
          </a:p>
          <a:p>
            <a:r>
              <a:rPr lang="en-US" sz="1200" kern="1200" baseline="0" dirty="0" smtClean="0">
                <a:solidFill>
                  <a:schemeClr val="tx1"/>
                </a:solidFill>
                <a:latin typeface="Arial" charset="0"/>
                <a:ea typeface="ＭＳ Ｐゴシック" pitchFamily="-107" charset="-128"/>
                <a:cs typeface="ＭＳ Ｐゴシック" pitchFamily="-107" charset="-128"/>
              </a:rPr>
              <a:t>code (MAC) , that is appended to the message.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This technique assumes that</a:t>
            </a:r>
          </a:p>
          <a:p>
            <a:r>
              <a:rPr lang="en-US" sz="1200" b="0" kern="1200" baseline="0" dirty="0" smtClean="0">
                <a:solidFill>
                  <a:schemeClr val="tx1"/>
                </a:solidFill>
                <a:latin typeface="Arial" charset="0"/>
                <a:ea typeface="ＭＳ Ｐゴシック" pitchFamily="-107" charset="-128"/>
                <a:cs typeface="ＭＳ Ｐゴシック" pitchFamily="-107" charset="-128"/>
              </a:rPr>
              <a:t>two communicating parties, say A and B, share a common secret key K</a:t>
            </a:r>
            <a:r>
              <a:rPr lang="en-US" sz="1200" b="0" kern="1200" baseline="-25000" dirty="0" smtClean="0">
                <a:solidFill>
                  <a:schemeClr val="tx1"/>
                </a:solidFill>
                <a:latin typeface="Arial" charset="0"/>
                <a:ea typeface="ＭＳ Ｐゴシック" pitchFamily="-107" charset="-128"/>
                <a:cs typeface="ＭＳ Ｐゴシック" pitchFamily="-107" charset="-128"/>
              </a:rPr>
              <a:t>AB</a:t>
            </a:r>
            <a:r>
              <a:rPr lang="en-US" sz="1200" b="0" kern="1200" baseline="0" dirty="0" smtClean="0">
                <a:solidFill>
                  <a:schemeClr val="tx1"/>
                </a:solidFill>
                <a:latin typeface="Arial" charset="0"/>
                <a:ea typeface="ＭＳ Ｐゴシック" pitchFamily="-107" charset="-128"/>
                <a:cs typeface="ＭＳ Ｐゴシック" pitchFamily="-107" charset="-128"/>
              </a:rPr>
              <a:t>.  When</a:t>
            </a:r>
          </a:p>
          <a:p>
            <a:r>
              <a:rPr lang="en-US" sz="1200" b="0" kern="1200" baseline="0" dirty="0" smtClean="0">
                <a:solidFill>
                  <a:schemeClr val="tx1"/>
                </a:solidFill>
                <a:latin typeface="Arial" charset="0"/>
                <a:ea typeface="ＭＳ Ｐゴシック" pitchFamily="-107" charset="-128"/>
                <a:cs typeface="ＭＳ Ｐゴシック" pitchFamily="-107" charset="-128"/>
              </a:rPr>
              <a:t>A has a message to send to B, it calculates the message authentication code as a</a:t>
            </a:r>
          </a:p>
          <a:p>
            <a:r>
              <a:rPr lang="en-US" sz="1200" b="0" kern="1200" baseline="0" dirty="0" smtClean="0">
                <a:solidFill>
                  <a:schemeClr val="tx1"/>
                </a:solidFill>
                <a:latin typeface="Arial" charset="0"/>
                <a:ea typeface="ＭＳ Ｐゴシック" pitchFamily="-107" charset="-128"/>
                <a:cs typeface="ＭＳ Ｐゴシック" pitchFamily="-107" charset="-128"/>
              </a:rPr>
              <a:t>function of the message and the key: MAC</a:t>
            </a:r>
            <a:r>
              <a:rPr lang="en-US" sz="1200" b="0" kern="1200" baseline="-25000" dirty="0" smtClean="0">
                <a:solidFill>
                  <a:schemeClr val="tx1"/>
                </a:solidFill>
                <a:latin typeface="Arial" charset="0"/>
                <a:ea typeface="ＭＳ Ｐゴシック" pitchFamily="-107" charset="-128"/>
                <a:cs typeface="ＭＳ Ｐゴシック" pitchFamily="-107" charset="-128"/>
              </a:rPr>
              <a:t>M</a:t>
            </a:r>
            <a:r>
              <a:rPr lang="en-US" sz="1200" b="0" kern="1200" baseline="0" dirty="0" smtClean="0">
                <a:solidFill>
                  <a:schemeClr val="tx1"/>
                </a:solidFill>
                <a:latin typeface="Arial" charset="0"/>
                <a:ea typeface="ＭＳ Ｐゴシック" pitchFamily="-107" charset="-128"/>
                <a:cs typeface="ＭＳ Ｐゴシック" pitchFamily="-107" charset="-128"/>
              </a:rPr>
              <a:t> =  F(K</a:t>
            </a:r>
            <a:r>
              <a:rPr lang="en-US" sz="1200" b="0" kern="1200" baseline="-25000" dirty="0" smtClean="0">
                <a:solidFill>
                  <a:schemeClr val="tx1"/>
                </a:solidFill>
                <a:latin typeface="Arial" charset="0"/>
                <a:ea typeface="ＭＳ Ｐゴシック" pitchFamily="-107" charset="-128"/>
                <a:cs typeface="ＭＳ Ｐゴシック" pitchFamily="-107" charset="-128"/>
              </a:rPr>
              <a:t>AB</a:t>
            </a:r>
            <a:r>
              <a:rPr lang="en-US" sz="1200" b="0" kern="1200" baseline="0" dirty="0" smtClean="0">
                <a:solidFill>
                  <a:schemeClr val="tx1"/>
                </a:solidFill>
                <a:latin typeface="Arial" charset="0"/>
                <a:ea typeface="ＭＳ Ｐゴシック" pitchFamily="-107" charset="-128"/>
                <a:cs typeface="ＭＳ Ｐゴシック" pitchFamily="-107" charset="-128"/>
              </a:rPr>
              <a:t> , M ). The message plus code</a:t>
            </a:r>
          </a:p>
          <a:p>
            <a:r>
              <a:rPr lang="en-US" sz="1200" b="0" kern="1200" baseline="0" dirty="0" smtClean="0">
                <a:solidFill>
                  <a:schemeClr val="tx1"/>
                </a:solidFill>
                <a:latin typeface="Arial" charset="0"/>
                <a:ea typeface="ＭＳ Ｐゴシック" pitchFamily="-107" charset="-128"/>
                <a:cs typeface="ＭＳ Ｐゴシック" pitchFamily="-107" charset="-128"/>
              </a:rPr>
              <a:t>are transmitted to the intended recipient. The recipient performs the same calculation</a:t>
            </a:r>
          </a:p>
          <a:p>
            <a:r>
              <a:rPr lang="en-US" sz="1200" b="0" kern="1200" baseline="0" dirty="0" smtClean="0">
                <a:solidFill>
                  <a:schemeClr val="tx1"/>
                </a:solidFill>
                <a:latin typeface="Arial" charset="0"/>
                <a:ea typeface="ＭＳ Ｐゴシック" pitchFamily="-107" charset="-128"/>
                <a:cs typeface="ＭＳ Ｐゴシック" pitchFamily="-107" charset="-128"/>
              </a:rPr>
              <a:t>on the received message, using the same secret key, to generate a new message</a:t>
            </a:r>
          </a:p>
          <a:p>
            <a:r>
              <a:rPr lang="en-US" sz="1200" b="0" kern="1200" baseline="0" dirty="0" smtClean="0">
                <a:solidFill>
                  <a:schemeClr val="tx1"/>
                </a:solidFill>
                <a:latin typeface="Arial" charset="0"/>
                <a:ea typeface="ＭＳ Ｐゴシック" pitchFamily="-107" charset="-128"/>
                <a:cs typeface="ＭＳ Ｐゴシック" pitchFamily="-107" charset="-128"/>
              </a:rPr>
              <a:t>authentication code. The received code is compared to the calculated code</a:t>
            </a:r>
          </a:p>
          <a:p>
            <a:r>
              <a:rPr lang="en-US" sz="1200" b="0" kern="1200" baseline="0" dirty="0" smtClean="0">
                <a:solidFill>
                  <a:schemeClr val="tx1"/>
                </a:solidFill>
                <a:latin typeface="Arial" charset="0"/>
                <a:ea typeface="ＭＳ Ｐゴシック" pitchFamily="-107" charset="-128"/>
                <a:cs typeface="ＭＳ Ｐゴシック" pitchFamily="-107" charset="-128"/>
              </a:rPr>
              <a:t>(Figure 3.1).</a:t>
            </a:r>
          </a:p>
          <a:p>
            <a:endParaRPr lang="en-US" b="0" dirty="0" smtClean="0"/>
          </a:p>
          <a:p>
            <a:r>
              <a:rPr lang="en-US" sz="1200" kern="1200" baseline="0" dirty="0" smtClean="0">
                <a:solidFill>
                  <a:schemeClr val="tx1"/>
                </a:solidFill>
                <a:latin typeface="Arial" charset="0"/>
                <a:ea typeface="ＭＳ Ｐゴシック" pitchFamily="-107" charset="-128"/>
                <a:cs typeface="ＭＳ Ｐゴシック" pitchFamily="-107" charset="-128"/>
              </a:rPr>
              <a:t>If we assume that only the receiver and the sender know the identity</a:t>
            </a:r>
          </a:p>
          <a:p>
            <a:r>
              <a:rPr lang="en-US" sz="1200" kern="1200" baseline="0" dirty="0" smtClean="0">
                <a:solidFill>
                  <a:schemeClr val="tx1"/>
                </a:solidFill>
                <a:latin typeface="Arial" charset="0"/>
                <a:ea typeface="ＭＳ Ｐゴシック" pitchFamily="-107" charset="-128"/>
                <a:cs typeface="ＭＳ Ｐゴシック" pitchFamily="-107" charset="-128"/>
              </a:rPr>
              <a:t>of the secret key, and if the received code matches the calculated code, then the following</a:t>
            </a:r>
          </a:p>
          <a:p>
            <a:r>
              <a:rPr lang="en-US" sz="1200" kern="1200" baseline="0" dirty="0" smtClean="0">
                <a:solidFill>
                  <a:schemeClr val="tx1"/>
                </a:solidFill>
                <a:latin typeface="Arial" charset="0"/>
                <a:ea typeface="ＭＳ Ｐゴシック" pitchFamily="-107" charset="-128"/>
                <a:cs typeface="ＭＳ Ｐゴシック" pitchFamily="-107" charset="-128"/>
              </a:rPr>
              <a:t>statements apply: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The receiver is assured that the message has not been altered. If an attacker</a:t>
            </a:r>
          </a:p>
          <a:p>
            <a:r>
              <a:rPr lang="en-US" sz="1200" kern="1200" baseline="0" dirty="0" smtClean="0">
                <a:solidFill>
                  <a:schemeClr val="tx1"/>
                </a:solidFill>
                <a:latin typeface="Arial" charset="0"/>
                <a:ea typeface="ＭＳ Ｐゴシック" pitchFamily="-107" charset="-128"/>
                <a:cs typeface="ＭＳ Ｐゴシック" pitchFamily="-107" charset="-128"/>
              </a:rPr>
              <a:t>alters the message but does not alter the code, then the receiver’s calculation</a:t>
            </a:r>
          </a:p>
          <a:p>
            <a:r>
              <a:rPr lang="en-US" sz="1200" kern="1200" baseline="0" dirty="0" smtClean="0">
                <a:solidFill>
                  <a:schemeClr val="tx1"/>
                </a:solidFill>
                <a:latin typeface="Arial" charset="0"/>
                <a:ea typeface="ＭＳ Ｐゴシック" pitchFamily="-107" charset="-128"/>
                <a:cs typeface="ＭＳ Ｐゴシック" pitchFamily="-107" charset="-128"/>
              </a:rPr>
              <a:t>of the code will differ from the received code. Because the attacker is assumed</a:t>
            </a:r>
          </a:p>
          <a:p>
            <a:r>
              <a:rPr lang="en-US" sz="1200" kern="1200" baseline="0" dirty="0" smtClean="0">
                <a:solidFill>
                  <a:schemeClr val="tx1"/>
                </a:solidFill>
                <a:latin typeface="Arial" charset="0"/>
                <a:ea typeface="ＭＳ Ｐゴシック" pitchFamily="-107" charset="-128"/>
                <a:cs typeface="ＭＳ Ｐゴシック" pitchFamily="-107" charset="-128"/>
              </a:rPr>
              <a:t>not to know the secret key, the attacker cannot alter the code to correspond to</a:t>
            </a:r>
          </a:p>
          <a:p>
            <a:r>
              <a:rPr lang="en-US" sz="1200" kern="1200" baseline="0" dirty="0" smtClean="0">
                <a:solidFill>
                  <a:schemeClr val="tx1"/>
                </a:solidFill>
                <a:latin typeface="Arial" charset="0"/>
                <a:ea typeface="ＭＳ Ｐゴシック" pitchFamily="-107" charset="-128"/>
                <a:cs typeface="ＭＳ Ｐゴシック" pitchFamily="-107" charset="-128"/>
              </a:rPr>
              <a:t>the alterations in the message.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The receiver is assured that the message is from the alleged sender. Because</a:t>
            </a:r>
          </a:p>
          <a:p>
            <a:r>
              <a:rPr lang="en-US" sz="1200" kern="1200" baseline="0" dirty="0" smtClean="0">
                <a:solidFill>
                  <a:schemeClr val="tx1"/>
                </a:solidFill>
                <a:latin typeface="Arial" charset="0"/>
                <a:ea typeface="ＭＳ Ｐゴシック" pitchFamily="-107" charset="-128"/>
                <a:cs typeface="ＭＳ Ｐゴシック" pitchFamily="-107" charset="-128"/>
              </a:rPr>
              <a:t>no one else knows the secret key, no one else could prepare a message with a</a:t>
            </a:r>
          </a:p>
          <a:p>
            <a:r>
              <a:rPr lang="en-US" sz="1200" kern="1200" baseline="0" dirty="0" smtClean="0">
                <a:solidFill>
                  <a:schemeClr val="tx1"/>
                </a:solidFill>
                <a:latin typeface="Arial" charset="0"/>
                <a:ea typeface="ＭＳ Ｐゴシック" pitchFamily="-107" charset="-128"/>
                <a:cs typeface="ＭＳ Ｐゴシック" pitchFamily="-107" charset="-128"/>
              </a:rPr>
              <a:t>proper code.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  If the message includes a sequence number (such as is used with HDLC and</a:t>
            </a:r>
          </a:p>
          <a:p>
            <a:r>
              <a:rPr lang="en-US" sz="1200" kern="1200" baseline="0" dirty="0" smtClean="0">
                <a:solidFill>
                  <a:schemeClr val="tx1"/>
                </a:solidFill>
                <a:latin typeface="Arial" charset="0"/>
                <a:ea typeface="ＭＳ Ｐゴシック" pitchFamily="-107" charset="-128"/>
                <a:cs typeface="ＭＳ Ｐゴシック" pitchFamily="-107" charset="-128"/>
              </a:rPr>
              <a:t>TCP), then the receiver can be assured of the proper sequence, because an</a:t>
            </a:r>
          </a:p>
          <a:p>
            <a:r>
              <a:rPr lang="en-US" sz="1200" kern="1200" baseline="0" dirty="0" smtClean="0">
                <a:solidFill>
                  <a:schemeClr val="tx1"/>
                </a:solidFill>
                <a:latin typeface="Arial" charset="0"/>
                <a:ea typeface="ＭＳ Ｐゴシック" pitchFamily="-107" charset="-128"/>
                <a:cs typeface="ＭＳ Ｐゴシック" pitchFamily="-107" charset="-128"/>
              </a:rPr>
              <a:t>attacker cannot successfully alter the sequence number.</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number of algorithms could be used to generate the code. The NIST specification,</a:t>
            </a:r>
          </a:p>
          <a:p>
            <a:r>
              <a:rPr lang="en-US" sz="1200" kern="1200" baseline="0" dirty="0" smtClean="0">
                <a:solidFill>
                  <a:schemeClr val="tx1"/>
                </a:solidFill>
                <a:latin typeface="Arial" charset="0"/>
                <a:ea typeface="ＭＳ Ｐゴシック" pitchFamily="-107" charset="-128"/>
                <a:cs typeface="ＭＳ Ｐゴシック" pitchFamily="-107" charset="-128"/>
              </a:rPr>
              <a:t>FIPS PUB 113, recommends the use of DES. DES is used to generate an</a:t>
            </a:r>
          </a:p>
          <a:p>
            <a:r>
              <a:rPr lang="en-US" sz="1200" kern="1200" baseline="0" dirty="0" smtClean="0">
                <a:solidFill>
                  <a:schemeClr val="tx1"/>
                </a:solidFill>
                <a:latin typeface="Arial" charset="0"/>
                <a:ea typeface="ＭＳ Ｐゴシック" pitchFamily="-107" charset="-128"/>
                <a:cs typeface="ＭＳ Ｐゴシック" pitchFamily="-107" charset="-128"/>
              </a:rPr>
              <a:t>encrypted version of the message, and the last number of bits of ciphertext are used</a:t>
            </a:r>
          </a:p>
          <a:p>
            <a:r>
              <a:rPr lang="en-US" sz="1200" kern="1200" baseline="0" dirty="0" smtClean="0">
                <a:solidFill>
                  <a:schemeClr val="tx1"/>
                </a:solidFill>
                <a:latin typeface="Arial" charset="0"/>
                <a:ea typeface="ＭＳ Ｐゴシック" pitchFamily="-107" charset="-128"/>
                <a:cs typeface="ＭＳ Ｐゴシック" pitchFamily="-107" charset="-128"/>
              </a:rPr>
              <a:t>as the code. A 16- or 32-bit code is typical.</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process just described is similar to encryption. One difference is that the</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authentication algorithm need not be reversible, as it must for decryption. Because</a:t>
            </a:r>
          </a:p>
          <a:p>
            <a:r>
              <a:rPr lang="en-US" sz="1200" kern="1200" baseline="0" dirty="0" smtClean="0">
                <a:solidFill>
                  <a:schemeClr val="tx1"/>
                </a:solidFill>
                <a:latin typeface="Arial" charset="0"/>
                <a:ea typeface="ＭＳ Ｐゴシック" pitchFamily="-107" charset="-128"/>
                <a:cs typeface="ＭＳ Ｐゴシック" pitchFamily="-107" charset="-128"/>
              </a:rPr>
              <a:t>of the mathematical properties of the authentication function, it is less vulnerable to</a:t>
            </a:r>
          </a:p>
          <a:p>
            <a:r>
              <a:rPr lang="en-US" sz="1200" kern="1200" baseline="0" dirty="0" smtClean="0">
                <a:solidFill>
                  <a:schemeClr val="tx1"/>
                </a:solidFill>
                <a:latin typeface="Arial" charset="0"/>
                <a:ea typeface="ＭＳ Ｐゴシック" pitchFamily="-107" charset="-128"/>
                <a:cs typeface="ＭＳ Ｐゴシック" pitchFamily="-107" charset="-128"/>
              </a:rPr>
              <a:t>being broken than encryption.</a:t>
            </a:r>
            <a:endParaRPr lang="en-US" b="0"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36254D3-182C-614E-9F23-933681AC9795}" type="slidenum">
              <a:rPr lang="en-AU">
                <a:latin typeface="Arial" pitchFamily="-84" charset="0"/>
              </a:rPr>
              <a:pPr/>
              <a:t>6</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An alternative to the message authentication code is</a:t>
            </a:r>
          </a:p>
          <a:p>
            <a:r>
              <a:rPr lang="en-US" sz="1200" kern="1200" baseline="0" dirty="0" smtClean="0">
                <a:solidFill>
                  <a:schemeClr val="tx1"/>
                </a:solidFill>
                <a:latin typeface="Arial" charset="0"/>
                <a:ea typeface="ＭＳ Ｐゴシック" pitchFamily="-107" charset="-128"/>
                <a:cs typeface="ＭＳ Ｐゴシック" pitchFamily="-107" charset="-128"/>
              </a:rPr>
              <a:t>the one-way hash function . As with the message authentication code, a hash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accepts a variable-size message M  as input and produces a fixed-size message</a:t>
            </a:r>
          </a:p>
          <a:p>
            <a:r>
              <a:rPr lang="en-US" sz="1200" kern="1200" baseline="0" dirty="0" smtClean="0">
                <a:solidFill>
                  <a:schemeClr val="tx1"/>
                </a:solidFill>
                <a:latin typeface="Arial" charset="0"/>
                <a:ea typeface="ＭＳ Ｐゴシック" pitchFamily="-107" charset="-128"/>
                <a:cs typeface="ＭＳ Ｐゴシック" pitchFamily="-107" charset="-128"/>
              </a:rPr>
              <a:t>digest H(M ) as output. Unlike the MAC, a hash function does not take a secret key</a:t>
            </a:r>
          </a:p>
          <a:p>
            <a:r>
              <a:rPr lang="en-US" sz="1200" kern="1200" baseline="0" dirty="0" smtClean="0">
                <a:solidFill>
                  <a:schemeClr val="tx1"/>
                </a:solidFill>
                <a:latin typeface="Arial" charset="0"/>
                <a:ea typeface="ＭＳ Ｐゴシック" pitchFamily="-107" charset="-128"/>
                <a:cs typeface="ＭＳ Ｐゴシック" pitchFamily="-107" charset="-128"/>
              </a:rPr>
              <a:t>as input. To authenticate a message, the message digest is sent with the message in</a:t>
            </a:r>
          </a:p>
          <a:p>
            <a:r>
              <a:rPr lang="en-US" sz="1200" kern="1200" baseline="0" dirty="0" smtClean="0">
                <a:solidFill>
                  <a:schemeClr val="tx1"/>
                </a:solidFill>
                <a:latin typeface="Arial" charset="0"/>
                <a:ea typeface="ＭＳ Ｐゴシック" pitchFamily="-107" charset="-128"/>
                <a:cs typeface="ＭＳ Ｐゴシック" pitchFamily="-107" charset="-128"/>
              </a:rPr>
              <a:t>such a way that the message digest is authentic.</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Figure 3.2 illustrates three ways in which the message can be authenticated.</a:t>
            </a:r>
          </a:p>
          <a:p>
            <a:r>
              <a:rPr lang="en-US" sz="1200" kern="1200" baseline="0" dirty="0" smtClean="0">
                <a:solidFill>
                  <a:schemeClr val="tx1"/>
                </a:solidFill>
                <a:latin typeface="Arial" charset="0"/>
                <a:ea typeface="ＭＳ Ｐゴシック" pitchFamily="-107" charset="-128"/>
                <a:cs typeface="ＭＳ Ｐゴシック" pitchFamily="-107" charset="-128"/>
              </a:rPr>
              <a:t>The message digest can be encrypted using conventional encryption (part a); if</a:t>
            </a:r>
          </a:p>
          <a:p>
            <a:r>
              <a:rPr lang="en-US" sz="1200" kern="1200" baseline="0" dirty="0" smtClean="0">
                <a:solidFill>
                  <a:schemeClr val="tx1"/>
                </a:solidFill>
                <a:latin typeface="Arial" charset="0"/>
                <a:ea typeface="ＭＳ Ｐゴシック" pitchFamily="-107" charset="-128"/>
                <a:cs typeface="ＭＳ Ｐゴシック" pitchFamily="-107" charset="-128"/>
              </a:rPr>
              <a:t>it is assumed that only the sender and receiver share the encryption key, then</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authenticity is assured. The message digest can be encrypted using public-key</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(part b); this is explained in Section 3.5. The public-key approach</a:t>
            </a:r>
          </a:p>
          <a:p>
            <a:r>
              <a:rPr lang="en-US" sz="1200" kern="1200" baseline="0" dirty="0" smtClean="0">
                <a:solidFill>
                  <a:schemeClr val="tx1"/>
                </a:solidFill>
                <a:latin typeface="Arial" charset="0"/>
                <a:ea typeface="ＭＳ Ｐゴシック" pitchFamily="-107" charset="-128"/>
                <a:cs typeface="ＭＳ Ｐゴシック" pitchFamily="-107" charset="-128"/>
              </a:rPr>
              <a:t>has two advantages: (1) It provides a digital signature as well as message</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authentication. (2) It does not require the distribution of keys to communicating</a:t>
            </a:r>
          </a:p>
          <a:p>
            <a:r>
              <a:rPr lang="en-US" sz="1200" kern="1200" baseline="0" dirty="0" smtClean="0">
                <a:solidFill>
                  <a:schemeClr val="tx1"/>
                </a:solidFill>
                <a:latin typeface="Arial" charset="0"/>
                <a:ea typeface="ＭＳ Ｐゴシック" pitchFamily="-107" charset="-128"/>
                <a:cs typeface="ＭＳ Ｐゴシック" pitchFamily="-107" charset="-128"/>
              </a:rPr>
              <a:t>parties.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These two approaches also have an advantage over approaches that encrypt</a:t>
            </a:r>
          </a:p>
          <a:p>
            <a:r>
              <a:rPr lang="en-US" sz="1200" kern="1200" baseline="0" dirty="0" smtClean="0">
                <a:solidFill>
                  <a:schemeClr val="tx1"/>
                </a:solidFill>
                <a:latin typeface="Arial" charset="0"/>
                <a:ea typeface="ＭＳ Ｐゴシック" pitchFamily="-107" charset="-128"/>
                <a:cs typeface="ＭＳ Ｐゴシック" pitchFamily="-107" charset="-128"/>
              </a:rPr>
              <a:t>the entire message in that less computation is required. Nevertheless, there has</a:t>
            </a:r>
          </a:p>
          <a:p>
            <a:r>
              <a:rPr lang="en-US" sz="1200" kern="1200" baseline="0" dirty="0" smtClean="0">
                <a:solidFill>
                  <a:schemeClr val="tx1"/>
                </a:solidFill>
                <a:latin typeface="Arial" charset="0"/>
                <a:ea typeface="ＭＳ Ｐゴシック" pitchFamily="-107" charset="-128"/>
                <a:cs typeface="ＭＳ Ｐゴシック" pitchFamily="-107" charset="-128"/>
              </a:rPr>
              <a:t>been interest in developing a technique that avoids encryption altogether.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3.2c shows a technique that uses a hash function but no encryption for</a:t>
            </a:r>
          </a:p>
          <a:p>
            <a:r>
              <a:rPr lang="en-US" sz="1200" kern="1200" baseline="0" dirty="0" smtClean="0">
                <a:solidFill>
                  <a:schemeClr val="tx1"/>
                </a:solidFill>
                <a:latin typeface="Arial" charset="0"/>
                <a:ea typeface="ＭＳ Ｐゴシック" pitchFamily="-107" charset="-128"/>
                <a:cs typeface="ＭＳ Ｐゴシック" pitchFamily="-107" charset="-128"/>
              </a:rPr>
              <a:t>message authentication. Because the secret value itself is</a:t>
            </a:r>
          </a:p>
          <a:p>
            <a:r>
              <a:rPr lang="en-US" sz="1200" kern="1200" baseline="0" dirty="0" smtClean="0">
                <a:solidFill>
                  <a:schemeClr val="tx1"/>
                </a:solidFill>
                <a:latin typeface="Arial" charset="0"/>
                <a:ea typeface="ＭＳ Ｐゴシック" pitchFamily="-107" charset="-128"/>
                <a:cs typeface="ＭＳ Ｐゴシック" pitchFamily="-107" charset="-128"/>
              </a:rPr>
              <a:t>not sent, it is not possible for an attacker to modify an intercepted message. As long</a:t>
            </a:r>
          </a:p>
          <a:p>
            <a:r>
              <a:rPr lang="en-US" sz="1200" kern="1200" baseline="0" dirty="0" smtClean="0">
                <a:solidFill>
                  <a:schemeClr val="tx1"/>
                </a:solidFill>
                <a:latin typeface="Arial" charset="0"/>
                <a:ea typeface="ＭＳ Ｐゴシック" pitchFamily="-107" charset="-128"/>
                <a:cs typeface="ＭＳ Ｐゴシック" pitchFamily="-107" charset="-128"/>
              </a:rPr>
              <a:t>as the secret value remains secret, it is also not possible for an attacker to generate</a:t>
            </a:r>
          </a:p>
          <a:p>
            <a:r>
              <a:rPr lang="en-US" sz="1200" kern="1200" baseline="0" dirty="0" smtClean="0">
                <a:solidFill>
                  <a:schemeClr val="tx1"/>
                </a:solidFill>
                <a:latin typeface="Arial" charset="0"/>
                <a:ea typeface="ＭＳ Ｐゴシック" pitchFamily="-107" charset="-128"/>
                <a:cs typeface="ＭＳ Ｐゴシック" pitchFamily="-107" charset="-128"/>
              </a:rPr>
              <a:t>a false message.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variation on the third technique, called HMAC, is the one adopted for</a:t>
            </a:r>
          </a:p>
          <a:p>
            <a:r>
              <a:rPr lang="en-US" sz="1200" kern="1200" baseline="0" dirty="0" smtClean="0">
                <a:solidFill>
                  <a:schemeClr val="tx1"/>
                </a:solidFill>
                <a:latin typeface="Arial" charset="0"/>
                <a:ea typeface="ＭＳ Ｐゴシック" pitchFamily="-107" charset="-128"/>
                <a:cs typeface="ＭＳ Ｐゴシック" pitchFamily="-107" charset="-128"/>
              </a:rPr>
              <a:t>IP security (described in Chapter 9); it also has been specified for SNMPv3</a:t>
            </a:r>
          </a:p>
          <a:p>
            <a:r>
              <a:rPr lang="en-US" sz="1200" kern="1200" baseline="0" dirty="0" smtClean="0">
                <a:solidFill>
                  <a:schemeClr val="tx1"/>
                </a:solidFill>
                <a:latin typeface="Arial" charset="0"/>
                <a:ea typeface="ＭＳ Ｐゴシック" pitchFamily="-107" charset="-128"/>
                <a:cs typeface="ＭＳ Ｐゴシック" pitchFamily="-107" charset="-128"/>
              </a:rPr>
              <a:t>(Chapter 13).</a:t>
            </a:r>
            <a:endParaRPr lang="en-US" dirty="0"/>
          </a:p>
        </p:txBody>
      </p:sp>
      <p:sp>
        <p:nvSpPr>
          <p:cNvPr id="4" name="Slide Number Placeholder 3"/>
          <p:cNvSpPr>
            <a:spLocks noGrp="1"/>
          </p:cNvSpPr>
          <p:nvPr>
            <p:ph type="sldNum" sz="quarter" idx="10"/>
          </p:nvPr>
        </p:nvSpPr>
        <p:spPr/>
        <p:txBody>
          <a:bodyPr/>
          <a:lstStyle/>
          <a:p>
            <a:pPr>
              <a:defRPr/>
            </a:pPr>
            <a:fld id="{55F70061-053D-7C41-ACA2-89F3E01BB9A5}"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The purpose of a hash function is to produce a “fingerprint” of a file, message, or</a:t>
            </a:r>
          </a:p>
          <a:p>
            <a:r>
              <a:rPr lang="en-US" sz="1200" b="0" kern="1200" baseline="0" dirty="0" smtClean="0">
                <a:solidFill>
                  <a:schemeClr val="tx1"/>
                </a:solidFill>
                <a:latin typeface="Arial" charset="0"/>
                <a:ea typeface="ＭＳ Ｐゴシック" pitchFamily="-107" charset="-128"/>
                <a:cs typeface="ＭＳ Ｐゴシック" pitchFamily="-107" charset="-128"/>
              </a:rPr>
              <a:t>other block of data. To be useful for message authentication, a hash function H</a:t>
            </a:r>
          </a:p>
          <a:p>
            <a:r>
              <a:rPr lang="en-US" sz="1200" b="0" kern="1200" baseline="0" dirty="0" smtClean="0">
                <a:solidFill>
                  <a:schemeClr val="tx1"/>
                </a:solidFill>
                <a:latin typeface="Arial" charset="0"/>
                <a:ea typeface="ＭＳ Ｐゴシック" pitchFamily="-107" charset="-128"/>
                <a:cs typeface="ＭＳ Ｐゴシック" pitchFamily="-107" charset="-128"/>
              </a:rPr>
              <a:t>must have the following properties:</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1.  H can be applied to a block of data of any size.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2.  H produces a fixed-length output.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3.  H(x ) is relatively easy to compute for any given x , making both hardware and</a:t>
            </a:r>
          </a:p>
          <a:p>
            <a:r>
              <a:rPr lang="en-US" sz="1200" b="0" kern="1200" baseline="0" dirty="0" smtClean="0">
                <a:solidFill>
                  <a:schemeClr val="tx1"/>
                </a:solidFill>
                <a:latin typeface="Arial" charset="0"/>
                <a:ea typeface="ＭＳ Ｐゴシック" pitchFamily="-107" charset="-128"/>
                <a:cs typeface="ＭＳ Ｐゴシック" pitchFamily="-107" charset="-128"/>
              </a:rPr>
              <a:t>software implementations practical.</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4.  For any given code h , it is computationally infeasible to find x  such that</a:t>
            </a:r>
          </a:p>
          <a:p>
            <a:r>
              <a:rPr lang="en-US" sz="1200" b="0" kern="1200" baseline="0" dirty="0" smtClean="0">
                <a:solidFill>
                  <a:schemeClr val="tx1"/>
                </a:solidFill>
                <a:latin typeface="Arial" charset="0"/>
                <a:ea typeface="ＭＳ Ｐゴシック" pitchFamily="-107" charset="-128"/>
                <a:cs typeface="ＭＳ Ｐゴシック" pitchFamily="-107" charset="-128"/>
              </a:rPr>
              <a:t>H(x ) = h.  A hash function with this property is referred to as one-way  or</a:t>
            </a:r>
          </a:p>
          <a:p>
            <a:r>
              <a:rPr lang="en-US" sz="1200" b="0" kern="1200" baseline="0" dirty="0" smtClean="0">
                <a:solidFill>
                  <a:schemeClr val="tx1"/>
                </a:solidFill>
                <a:latin typeface="Arial" charset="0"/>
                <a:ea typeface="ＭＳ Ｐゴシック" pitchFamily="-107" charset="-128"/>
                <a:cs typeface="ＭＳ Ｐゴシック" pitchFamily="-107" charset="-128"/>
              </a:rPr>
              <a:t>preimage resistant .</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5. For any given block x, it is computationally infeasible to find y  x with</a:t>
            </a:r>
          </a:p>
          <a:p>
            <a:r>
              <a:rPr lang="en-US" sz="1200" b="0" kern="1200" baseline="0" dirty="0" smtClean="0">
                <a:solidFill>
                  <a:schemeClr val="tx1"/>
                </a:solidFill>
                <a:latin typeface="Arial" charset="0"/>
                <a:ea typeface="ＭＳ Ｐゴシック" pitchFamily="-107" charset="-128"/>
                <a:cs typeface="ＭＳ Ｐゴシック" pitchFamily="-107" charset="-128"/>
              </a:rPr>
              <a:t>H(y) = H(x). A hash function with this property is referred to as  second preimage</a:t>
            </a:r>
          </a:p>
          <a:p>
            <a:r>
              <a:rPr lang="en-US" sz="1200" b="0" kern="1200" baseline="0" dirty="0" smtClean="0">
                <a:solidFill>
                  <a:schemeClr val="tx1"/>
                </a:solidFill>
                <a:latin typeface="Arial" charset="0"/>
                <a:ea typeface="ＭＳ Ｐゴシック" pitchFamily="-107" charset="-128"/>
                <a:cs typeface="ＭＳ Ｐゴシック" pitchFamily="-107" charset="-128"/>
              </a:rPr>
              <a:t>resistant. This is sometimes referred to as  weak collision resistant.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6. It is computationally infeasible to find any pair (x, y) such that H(x) = H(y).</a:t>
            </a:r>
          </a:p>
          <a:p>
            <a:r>
              <a:rPr lang="en-US" sz="1200" b="0" kern="1200" baseline="0" dirty="0" smtClean="0">
                <a:solidFill>
                  <a:schemeClr val="tx1"/>
                </a:solidFill>
                <a:latin typeface="Arial" charset="0"/>
                <a:ea typeface="ＭＳ Ｐゴシック" pitchFamily="-107" charset="-128"/>
                <a:cs typeface="ＭＳ Ｐゴシック" pitchFamily="-107" charset="-128"/>
              </a:rPr>
              <a:t>A hash function with this property is referred to as  collision resistant. This is</a:t>
            </a:r>
          </a:p>
          <a:p>
            <a:r>
              <a:rPr lang="en-US" sz="1200" b="0" kern="1200" baseline="0" dirty="0" smtClean="0">
                <a:solidFill>
                  <a:schemeClr val="tx1"/>
                </a:solidFill>
                <a:latin typeface="Arial" charset="0"/>
                <a:ea typeface="ＭＳ Ｐゴシック" pitchFamily="-107" charset="-128"/>
                <a:cs typeface="ＭＳ Ｐゴシック" pitchFamily="-107" charset="-128"/>
              </a:rPr>
              <a:t>sometimes referred to as  strong collision resistant.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hash function that satisfies the first five properties in the preceding list is</a:t>
            </a:r>
          </a:p>
          <a:p>
            <a:r>
              <a:rPr lang="en-US" sz="1200" kern="1200" baseline="0" dirty="0" smtClean="0">
                <a:solidFill>
                  <a:schemeClr val="tx1"/>
                </a:solidFill>
                <a:latin typeface="Arial" charset="0"/>
                <a:ea typeface="ＭＳ Ｐゴシック" pitchFamily="-107" charset="-128"/>
                <a:cs typeface="ＭＳ Ｐゴシック" pitchFamily="-107" charset="-128"/>
              </a:rPr>
              <a:t>referred to as a weak hash function. If the sixth property is also satisfied, then it is</a:t>
            </a:r>
          </a:p>
          <a:p>
            <a:r>
              <a:rPr lang="en-US" sz="1200" kern="1200" baseline="0" dirty="0" smtClean="0">
                <a:solidFill>
                  <a:schemeClr val="tx1"/>
                </a:solidFill>
                <a:latin typeface="Arial" charset="0"/>
                <a:ea typeface="ＭＳ Ｐゴシック" pitchFamily="-107" charset="-128"/>
                <a:cs typeface="ＭＳ Ｐゴシック" pitchFamily="-107" charset="-128"/>
              </a:rPr>
              <a:t>referred to as a strong hash function. The sixth property, collision resistant, protects</a:t>
            </a:r>
          </a:p>
          <a:p>
            <a:r>
              <a:rPr lang="en-US" sz="1200" kern="1200" baseline="0" dirty="0" smtClean="0">
                <a:solidFill>
                  <a:schemeClr val="tx1"/>
                </a:solidFill>
                <a:latin typeface="Arial" charset="0"/>
                <a:ea typeface="ＭＳ Ｐゴシック" pitchFamily="-107" charset="-128"/>
                <a:cs typeface="ＭＳ Ｐゴシック" pitchFamily="-107" charset="-128"/>
              </a:rPr>
              <a:t>against a sophisticated class of attack known as the birthday attack.</a:t>
            </a:r>
            <a:endParaRPr lang="en-US" b="0" dirty="0" smtClean="0">
              <a:latin typeface="Arial" pitchFamily="-84" charset="0"/>
              <a:ea typeface="ＭＳ Ｐゴシック" pitchFamily="-84" charset="-128"/>
              <a:cs typeface="ＭＳ Ｐゴシック" pitchFamily="-84" charset="-128"/>
            </a:endParaRPr>
          </a:p>
        </p:txBody>
      </p:sp>
      <p:sp>
        <p:nvSpPr>
          <p:cNvPr id="23556" name="Slide Number Placeholder 3"/>
          <p:cNvSpPr>
            <a:spLocks noGrp="1"/>
          </p:cNvSpPr>
          <p:nvPr>
            <p:ph type="sldNum" sz="quarter" idx="5"/>
          </p:nvPr>
        </p:nvSpPr>
        <p:spPr>
          <a:noFill/>
        </p:spPr>
        <p:txBody>
          <a:bodyPr/>
          <a:lstStyle/>
          <a:p>
            <a:fld id="{187A90B9-FA0B-0443-A1C0-7C37EB6B245E}" type="slidenum">
              <a:rPr lang="en-AU" smtClean="0">
                <a:latin typeface="Arial" pitchFamily="-84" charset="0"/>
              </a:rPr>
              <a:pPr/>
              <a:t>8</a:t>
            </a:fld>
            <a:endParaRPr lang="en-AU" dirty="0" smtClean="0">
              <a:latin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xfrm>
            <a:off x="457200" y="4343400"/>
            <a:ext cx="6019800" cy="4341813"/>
          </a:xfrm>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As with symmetric encryption, there are two approaches to attacking a secure hash</a:t>
            </a:r>
          </a:p>
          <a:p>
            <a:r>
              <a:rPr lang="en-US" sz="1200" kern="1200" baseline="0" dirty="0" smtClean="0">
                <a:solidFill>
                  <a:schemeClr val="tx1"/>
                </a:solidFill>
                <a:latin typeface="Arial" charset="0"/>
                <a:ea typeface="ＭＳ Ｐゴシック" pitchFamily="-107" charset="-128"/>
                <a:cs typeface="ＭＳ Ｐゴシック" pitchFamily="-107" charset="-128"/>
              </a:rPr>
              <a:t>function: cryptanalysis and brute-force attack. As with symmetric encryption algorithms,</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of a hash function involves exploiting logical weaknesses in the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strength of a hash function against brute-force attacks depends solely on</a:t>
            </a:r>
          </a:p>
          <a:p>
            <a:r>
              <a:rPr lang="en-US" sz="1200" kern="1200" baseline="0" dirty="0" smtClean="0">
                <a:solidFill>
                  <a:schemeClr val="tx1"/>
                </a:solidFill>
                <a:latin typeface="Arial" charset="0"/>
                <a:ea typeface="ＭＳ Ｐゴシック" pitchFamily="-107" charset="-128"/>
                <a:cs typeface="ＭＳ Ｐゴシック" pitchFamily="-107" charset="-128"/>
              </a:rPr>
              <a:t>the length of the hash code produced by the algorithm.</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If collision resistance is required (and this is desirable for a general-purpose</a:t>
            </a:r>
          </a:p>
          <a:p>
            <a:r>
              <a:rPr lang="en-US" sz="1200" b="0" kern="1200" baseline="0" dirty="0" smtClean="0">
                <a:solidFill>
                  <a:schemeClr val="tx1"/>
                </a:solidFill>
                <a:latin typeface="Arial" charset="0"/>
                <a:ea typeface="ＭＳ Ｐゴシック" pitchFamily="-107" charset="-128"/>
                <a:cs typeface="ＭＳ Ｐゴシック" pitchFamily="-107" charset="-128"/>
              </a:rPr>
              <a:t>secure hash code), then the value 2</a:t>
            </a:r>
            <a:r>
              <a:rPr lang="en-US" sz="1200" b="0" kern="1200" baseline="30000" dirty="0" smtClean="0">
                <a:solidFill>
                  <a:schemeClr val="tx1"/>
                </a:solidFill>
                <a:latin typeface="Arial" charset="0"/>
                <a:ea typeface="ＭＳ Ｐゴシック" pitchFamily="-107" charset="-128"/>
                <a:cs typeface="ＭＳ Ｐゴシック" pitchFamily="-107" charset="-128"/>
              </a:rPr>
              <a:t>n/2  </a:t>
            </a:r>
            <a:r>
              <a:rPr lang="en-US" sz="1200" b="0" kern="1200" baseline="0" dirty="0" smtClean="0">
                <a:solidFill>
                  <a:schemeClr val="tx1"/>
                </a:solidFill>
                <a:latin typeface="Arial" charset="0"/>
                <a:ea typeface="ＭＳ Ｐゴシック" pitchFamily="-107" charset="-128"/>
                <a:cs typeface="ＭＳ Ｐゴシック" pitchFamily="-107" charset="-128"/>
              </a:rPr>
              <a:t>determines the strength of the hash code</a:t>
            </a:r>
          </a:p>
          <a:p>
            <a:r>
              <a:rPr lang="en-US" sz="1200" b="0" kern="1200" baseline="0" dirty="0" smtClean="0">
                <a:solidFill>
                  <a:schemeClr val="tx1"/>
                </a:solidFill>
                <a:latin typeface="Arial" charset="0"/>
                <a:ea typeface="ＭＳ Ｐゴシック" pitchFamily="-107" charset="-128"/>
                <a:cs typeface="ＭＳ Ｐゴシック" pitchFamily="-107" charset="-128"/>
              </a:rPr>
              <a:t>against brute-force attacks. Van Oorschot and Wiener [VANO94] presented a</a:t>
            </a:r>
          </a:p>
          <a:p>
            <a:r>
              <a:rPr lang="en-US" sz="1200" b="0" kern="1200" baseline="0" dirty="0" smtClean="0">
                <a:solidFill>
                  <a:schemeClr val="tx1"/>
                </a:solidFill>
                <a:latin typeface="Arial" charset="0"/>
                <a:ea typeface="ＭＳ Ｐゴシック" pitchFamily="-107" charset="-128"/>
                <a:cs typeface="ＭＳ Ｐゴシック" pitchFamily="-107" charset="-128"/>
              </a:rPr>
              <a:t>design for a $10 million collision search machine for MD5, which has a 128-bit</a:t>
            </a:r>
          </a:p>
          <a:p>
            <a:r>
              <a:rPr lang="en-US" sz="1200" b="0" kern="1200" baseline="0" dirty="0" smtClean="0">
                <a:solidFill>
                  <a:schemeClr val="tx1"/>
                </a:solidFill>
                <a:latin typeface="Arial" charset="0"/>
                <a:ea typeface="ＭＳ Ｐゴシック" pitchFamily="-107" charset="-128"/>
                <a:cs typeface="ＭＳ Ｐゴシック" pitchFamily="-107" charset="-128"/>
              </a:rPr>
              <a:t>hash length, that could find a collision in 24 days. Thus, a 128-bit code may be</a:t>
            </a:r>
          </a:p>
          <a:p>
            <a:r>
              <a:rPr lang="en-US" sz="1200" b="0" kern="1200" baseline="0" dirty="0" smtClean="0">
                <a:solidFill>
                  <a:schemeClr val="tx1"/>
                </a:solidFill>
                <a:latin typeface="Arial" charset="0"/>
                <a:ea typeface="ＭＳ Ｐゴシック" pitchFamily="-107" charset="-128"/>
                <a:cs typeface="ＭＳ Ｐゴシック" pitchFamily="-107" charset="-128"/>
              </a:rPr>
              <a:t>viewed as inadequate. The next step up, if a hash code is treated as a sequence</a:t>
            </a:r>
          </a:p>
          <a:p>
            <a:r>
              <a:rPr lang="en-US" sz="1200" b="0" kern="1200" baseline="0" dirty="0" smtClean="0">
                <a:solidFill>
                  <a:schemeClr val="tx1"/>
                </a:solidFill>
                <a:latin typeface="Arial" charset="0"/>
                <a:ea typeface="ＭＳ Ｐゴシック" pitchFamily="-107" charset="-128"/>
                <a:cs typeface="ＭＳ Ｐゴシック" pitchFamily="-107" charset="-128"/>
              </a:rPr>
              <a:t>of 32 bits, is a 160-bit hash length. With a hash length of 160 bits, the same</a:t>
            </a:r>
          </a:p>
          <a:p>
            <a:r>
              <a:rPr lang="en-US" sz="1200" b="0" kern="1200" baseline="0" dirty="0" smtClean="0">
                <a:solidFill>
                  <a:schemeClr val="tx1"/>
                </a:solidFill>
                <a:latin typeface="Arial" charset="0"/>
                <a:ea typeface="ＭＳ Ｐゴシック" pitchFamily="-107" charset="-128"/>
                <a:cs typeface="ＭＳ Ｐゴシック" pitchFamily="-107" charset="-128"/>
              </a:rPr>
              <a:t>search machine would require over four thousand years to find a collision. With</a:t>
            </a:r>
          </a:p>
          <a:p>
            <a:r>
              <a:rPr lang="en-US" sz="1200" b="0" kern="1200" baseline="0" dirty="0" smtClean="0">
                <a:solidFill>
                  <a:schemeClr val="tx1"/>
                </a:solidFill>
                <a:latin typeface="Arial" charset="0"/>
                <a:ea typeface="ＭＳ Ｐゴシック" pitchFamily="-107" charset="-128"/>
                <a:cs typeface="ＭＳ Ｐゴシック" pitchFamily="-107" charset="-128"/>
              </a:rPr>
              <a:t>today’s technology, the time would be much shorter, so that 160 bits now</a:t>
            </a:r>
          </a:p>
          <a:p>
            <a:r>
              <a:rPr lang="en-US" sz="1200" b="0" kern="1200" baseline="0" dirty="0" smtClean="0">
                <a:solidFill>
                  <a:schemeClr val="tx1"/>
                </a:solidFill>
                <a:latin typeface="Arial" charset="0"/>
                <a:ea typeface="ＭＳ Ｐゴシック" pitchFamily="-107" charset="-128"/>
                <a:cs typeface="ＭＳ Ｐゴシック" pitchFamily="-107" charset="-128"/>
              </a:rPr>
              <a:t>appears suspect.</a:t>
            </a:r>
          </a:p>
          <a:p>
            <a:endParaRPr lang="en-US" b="0" dirty="0" smtClean="0">
              <a:latin typeface="Arial" pitchFamily="-84" charset="0"/>
              <a:ea typeface="ＭＳ Ｐゴシック" pitchFamily="-84" charset="-128"/>
              <a:cs typeface="ＭＳ Ｐゴシック" pitchFamily="-84" charset="-128"/>
            </a:endParaRPr>
          </a:p>
        </p:txBody>
      </p:sp>
      <p:sp>
        <p:nvSpPr>
          <p:cNvPr id="27652" name="Slide Number Placeholder 3"/>
          <p:cNvSpPr>
            <a:spLocks noGrp="1"/>
          </p:cNvSpPr>
          <p:nvPr>
            <p:ph type="sldNum" sz="quarter" idx="5"/>
          </p:nvPr>
        </p:nvSpPr>
        <p:spPr>
          <a:noFill/>
        </p:spPr>
        <p:txBody>
          <a:bodyPr/>
          <a:lstStyle/>
          <a:p>
            <a:fld id="{922E4781-D5DF-3048-9147-7BBCDCC498FC}" type="slidenum">
              <a:rPr lang="en-AU" smtClean="0">
                <a:latin typeface="Arial" pitchFamily="-84" charset="0"/>
              </a:rPr>
              <a:pPr/>
              <a:t>9</a:t>
            </a:fld>
            <a:endParaRPr lang="en-AU" dirty="0" smtClean="0">
              <a:latin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df"/><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df"/><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mc:Choice xmlns:ma="http://schemas.microsoft.com/office/mac/drawingml/2008/main" Requires="ma">
            <p:blipFill>
              <a:blip r:embed="rId3"/>
              <a:srcRect l="11765" t="6364" r="8235" b="58182"/>
              <a:stretch>
                <a:fillRect/>
              </a:stretch>
            </p:blipFill>
          </mc:Choice>
          <mc:Fallback>
            <p:blipFill>
              <a:blip r:embed="rId4"/>
              <a:srcRect l="11765" t="6364" r="8235" b="58182"/>
              <a:stretch>
                <a:fillRect/>
              </a:stretch>
            </p:blipFill>
          </mc:Fallback>
        </mc:AlternateContent>
        <p:spPr>
          <a:xfrm>
            <a:off x="-26801" y="685800"/>
            <a:ext cx="9170801" cy="5259756"/>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2753"/>
            <a:ext cx="9144000" cy="1283167"/>
          </a:xfrm>
        </p:spPr>
        <p:txBody>
          <a:bodyPr/>
          <a:lstStyle/>
          <a:p>
            <a:r>
              <a:rPr lang="en-US" dirty="0" smtClean="0"/>
              <a:t>The sha Secure Hash function</a:t>
            </a:r>
            <a:endParaRPr lang="en-AU" dirty="0"/>
          </a:p>
        </p:txBody>
      </p:sp>
      <p:sp>
        <p:nvSpPr>
          <p:cNvPr id="59395" name="Rectangle 3"/>
          <p:cNvSpPr>
            <a:spLocks noGrp="1" noChangeArrowheads="1"/>
          </p:cNvSpPr>
          <p:nvPr>
            <p:ph idx="1"/>
          </p:nvPr>
        </p:nvSpPr>
        <p:spPr>
          <a:xfrm>
            <a:off x="779463" y="1828800"/>
            <a:ext cx="7583488" cy="4648200"/>
          </a:xfrm>
        </p:spPr>
        <p:txBody>
          <a:bodyPr>
            <a:normAutofit fontScale="92500" lnSpcReduction="10000"/>
          </a:bodyPr>
          <a:lstStyle/>
          <a:p>
            <a:r>
              <a:rPr lang="en-AU" dirty="0" smtClean="0">
                <a:solidFill>
                  <a:schemeClr val="tx2">
                    <a:lumMod val="10000"/>
                  </a:schemeClr>
                </a:solidFill>
              </a:rPr>
              <a:t>SHA was developed by NIST and published as a federal information processing standard (FIPS 180) in 1993</a:t>
            </a:r>
          </a:p>
          <a:p>
            <a:r>
              <a:rPr lang="en-AU" dirty="0" smtClean="0">
                <a:solidFill>
                  <a:schemeClr val="tx2">
                    <a:lumMod val="10000"/>
                  </a:schemeClr>
                </a:solidFill>
              </a:rPr>
              <a:t>Was revised in 1995 as SHA-1 and published as FIPS 180-1</a:t>
            </a:r>
          </a:p>
          <a:p>
            <a:pPr lvl="1">
              <a:buClr>
                <a:schemeClr val="bg1"/>
              </a:buClr>
            </a:pPr>
            <a:r>
              <a:rPr lang="en-AU" dirty="0" smtClean="0">
                <a:solidFill>
                  <a:schemeClr val="tx2">
                    <a:lumMod val="10000"/>
                  </a:schemeClr>
                </a:solidFill>
              </a:rPr>
              <a:t>The actual standards document is entitled “Secure Hash Standard”</a:t>
            </a:r>
          </a:p>
          <a:p>
            <a:r>
              <a:rPr lang="en-AU" dirty="0" smtClean="0">
                <a:solidFill>
                  <a:schemeClr val="tx2">
                    <a:lumMod val="10000"/>
                  </a:schemeClr>
                </a:solidFill>
              </a:rPr>
              <a:t>Based on the hash function MD4 and its design closely models MD4</a:t>
            </a:r>
          </a:p>
          <a:p>
            <a:r>
              <a:rPr lang="en-AU" dirty="0" smtClean="0">
                <a:solidFill>
                  <a:schemeClr val="tx2">
                    <a:lumMod val="10000"/>
                  </a:schemeClr>
                </a:solidFill>
              </a:rPr>
              <a:t>Produces 160-bit hash values </a:t>
            </a:r>
          </a:p>
          <a:p>
            <a:r>
              <a:rPr lang="en-AU" dirty="0" smtClean="0">
                <a:solidFill>
                  <a:schemeClr val="tx2">
                    <a:lumMod val="10000"/>
                  </a:schemeClr>
                </a:solidFill>
              </a:rPr>
              <a:t>In 2005 NIST </a:t>
            </a:r>
            <a:r>
              <a:rPr lang="en-AU" dirty="0" smtClean="0">
                <a:solidFill>
                  <a:schemeClr val="tx2">
                    <a:lumMod val="10000"/>
                  </a:schemeClr>
                </a:solidFill>
              </a:rPr>
              <a:t>announced </a:t>
            </a:r>
            <a:r>
              <a:rPr lang="en-AU" dirty="0" smtClean="0">
                <a:solidFill>
                  <a:schemeClr val="tx2">
                    <a:lumMod val="10000"/>
                  </a:schemeClr>
                </a:solidFill>
              </a:rPr>
              <a:t>the intention to phase out approval of SHA-1 and move to a reliance on SHA-2 by 2010</a:t>
            </a:r>
            <a:endParaRPr lang="en-AU"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Table 3.1 </a:t>
            </a:r>
            <a:br>
              <a:rPr lang="en-US" dirty="0" smtClean="0"/>
            </a:br>
            <a:r>
              <a:rPr lang="en-US" sz="3600" dirty="0" smtClean="0"/>
              <a:t>Comparison of SHA Parameters </a:t>
            </a:r>
            <a:endParaRPr lang="en-US" sz="3600" dirty="0"/>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2743200"/>
            <a:ext cx="8813494" cy="3048000"/>
          </a:xfrm>
          <a:prstGeom prst="rect">
            <a:avLst/>
          </a:prstGeom>
        </p:spPr>
      </p:pic>
      <p:sp>
        <p:nvSpPr>
          <p:cNvPr id="5" name="Rectangle 4"/>
          <p:cNvSpPr/>
          <p:nvPr/>
        </p:nvSpPr>
        <p:spPr>
          <a:xfrm>
            <a:off x="228600" y="5715000"/>
            <a:ext cx="4572000" cy="307777"/>
          </a:xfrm>
          <a:prstGeom prst="rect">
            <a:avLst/>
          </a:prstGeom>
        </p:spPr>
        <p:txBody>
          <a:bodyPr>
            <a:spAutoFit/>
          </a:bodyPr>
          <a:lstStyle/>
          <a:p>
            <a:r>
              <a:rPr lang="en-US" sz="1400" dirty="0" smtClean="0">
                <a:solidFill>
                  <a:schemeClr val="tx2">
                    <a:lumMod val="10000"/>
                  </a:schemeClr>
                </a:solidFill>
              </a:rPr>
              <a:t>Note:  All sizes are measured in bits.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rcRect t="7273" b="26364"/>
              <a:stretch>
                <a:fillRect/>
              </a:stretch>
            </p:blipFill>
          </mc:Choice>
          <mc:Fallback>
            <p:blipFill>
              <a:blip r:embed="rId4"/>
              <a:srcRect t="7273" b="26364"/>
              <a:stretch>
                <a:fillRect/>
              </a:stretch>
            </p:blipFill>
          </mc:Fallback>
        </mc:AlternateContent>
        <p:spPr>
          <a:xfrm>
            <a:off x="457200" y="0"/>
            <a:ext cx="7985461" cy="6858000"/>
          </a:xfrm>
          <a:prstGeom prst="rect">
            <a:avLst/>
          </a:prstGeom>
          <a:solidFill>
            <a:schemeClr val="tx1"/>
          </a:solidFill>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Sha-3</a:t>
            </a:r>
            <a:endParaRPr lang="en-US" dirty="0"/>
          </a:p>
        </p:txBody>
      </p:sp>
      <p:graphicFrame>
        <p:nvGraphicFramePr>
          <p:cNvPr id="4" name="Content Placeholder 3"/>
          <p:cNvGraphicFramePr>
            <a:graphicFrameLocks noGrp="1"/>
          </p:cNvGraphicFramePr>
          <p:nvPr>
            <p:ph idx="1"/>
          </p:nvPr>
        </p:nvGraphicFramePr>
        <p:xfrm>
          <a:off x="533400" y="1676400"/>
          <a:ext cx="8153400" cy="4953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t>HMAC</a:t>
            </a:r>
            <a:endParaRPr lang="en-AU" dirty="0"/>
          </a:p>
        </p:txBody>
      </p:sp>
      <p:sp>
        <p:nvSpPr>
          <p:cNvPr id="83971" name="Rectangle 3"/>
          <p:cNvSpPr>
            <a:spLocks noGrp="1" noChangeArrowheads="1"/>
          </p:cNvSpPr>
          <p:nvPr>
            <p:ph idx="1"/>
          </p:nvPr>
        </p:nvSpPr>
        <p:spPr>
          <a:xfrm>
            <a:off x="609600" y="1447800"/>
            <a:ext cx="7924800" cy="3581400"/>
          </a:xfrm>
        </p:spPr>
        <p:txBody>
          <a:bodyPr>
            <a:normAutofit fontScale="92500" lnSpcReduction="20000"/>
          </a:bodyPr>
          <a:lstStyle/>
          <a:p>
            <a:r>
              <a:rPr lang="en-AU" dirty="0" smtClean="0">
                <a:solidFill>
                  <a:schemeClr val="tx2">
                    <a:lumMod val="10000"/>
                  </a:schemeClr>
                </a:solidFill>
              </a:rPr>
              <a:t>There has been an increased interest in </a:t>
            </a:r>
            <a:r>
              <a:rPr lang="en-AU" dirty="0" smtClean="0"/>
              <a:t>developing </a:t>
            </a:r>
            <a:r>
              <a:rPr lang="en-AU" dirty="0" smtClean="0">
                <a:solidFill>
                  <a:schemeClr val="tx2">
                    <a:lumMod val="10000"/>
                  </a:schemeClr>
                </a:solidFill>
              </a:rPr>
              <a:t>a MAC derived from a cryptographic hash code, such as SHA-1</a:t>
            </a:r>
          </a:p>
          <a:p>
            <a:pPr lvl="1">
              <a:buClr>
                <a:schemeClr val="bg1"/>
              </a:buClr>
            </a:pPr>
            <a:r>
              <a:rPr lang="en-AU" dirty="0" smtClean="0">
                <a:solidFill>
                  <a:schemeClr val="tx2">
                    <a:lumMod val="10000"/>
                  </a:schemeClr>
                </a:solidFill>
              </a:rPr>
              <a:t>Cryptographic hash functions generally execute faster in software than conventional encryption algorithms such as DES</a:t>
            </a:r>
          </a:p>
          <a:p>
            <a:pPr lvl="1">
              <a:buClr>
                <a:schemeClr val="bg1"/>
              </a:buClr>
            </a:pPr>
            <a:r>
              <a:rPr lang="en-AU" dirty="0" smtClean="0">
                <a:solidFill>
                  <a:schemeClr val="tx2">
                    <a:lumMod val="10000"/>
                  </a:schemeClr>
                </a:solidFill>
              </a:rPr>
              <a:t>Library code for cryptographic hash functions is widely available</a:t>
            </a:r>
          </a:p>
          <a:p>
            <a:pPr lvl="1">
              <a:buClr>
                <a:schemeClr val="bg1"/>
              </a:buClr>
            </a:pPr>
            <a:r>
              <a:rPr lang="en-AU" dirty="0" smtClean="0">
                <a:solidFill>
                  <a:schemeClr val="tx2">
                    <a:lumMod val="10000"/>
                  </a:schemeClr>
                </a:solidFill>
              </a:rPr>
              <a:t>A hash function such as SHA-1 was not designed for use as a MAC and cannot be used directly for that purpose because it does not rely on a secret key</a:t>
            </a:r>
          </a:p>
          <a:p>
            <a:r>
              <a:rPr lang="en-AU" dirty="0" smtClean="0">
                <a:solidFill>
                  <a:schemeClr val="tx2">
                    <a:lumMod val="10000"/>
                  </a:schemeClr>
                </a:solidFill>
              </a:rPr>
              <a:t>There have been a number of proposals for the incorporation of a secret key into an existing hash algorithm</a:t>
            </a:r>
          </a:p>
          <a:p>
            <a:pPr lvl="1">
              <a:buClr>
                <a:schemeClr val="bg1"/>
              </a:buClr>
            </a:pPr>
            <a:r>
              <a:rPr lang="en-AU" sz="2162" dirty="0" smtClean="0">
                <a:solidFill>
                  <a:schemeClr val="tx2">
                    <a:lumMod val="10000"/>
                  </a:schemeClr>
                </a:solidFill>
              </a:rPr>
              <a:t>The approach that has received the most support is HMAC</a:t>
            </a:r>
          </a:p>
        </p:txBody>
      </p:sp>
      <p:graphicFrame>
        <p:nvGraphicFramePr>
          <p:cNvPr id="4" name="Diagram 3"/>
          <p:cNvGraphicFramePr/>
          <p:nvPr/>
        </p:nvGraphicFramePr>
        <p:xfrm>
          <a:off x="1752600" y="4953000"/>
          <a:ext cx="6096000" cy="190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HMAC Design Objectives</a:t>
            </a:r>
          </a:p>
        </p:txBody>
      </p:sp>
      <p:sp>
        <p:nvSpPr>
          <p:cNvPr id="3" name="Content Placeholder 2"/>
          <p:cNvSpPr>
            <a:spLocks noGrp="1"/>
          </p:cNvSpPr>
          <p:nvPr>
            <p:ph idx="1"/>
          </p:nvPr>
        </p:nvSpPr>
        <p:spPr>
          <a:xfrm>
            <a:off x="779463" y="1828800"/>
            <a:ext cx="7583488" cy="4648200"/>
          </a:xfrm>
        </p:spPr>
        <p:txBody>
          <a:bodyPr>
            <a:normAutofit fontScale="92500" lnSpcReduction="20000"/>
          </a:bodyPr>
          <a:lstStyle/>
          <a:p>
            <a:r>
              <a:rPr lang="en-US" dirty="0" smtClean="0">
                <a:solidFill>
                  <a:schemeClr val="tx2">
                    <a:lumMod val="10000"/>
                  </a:schemeClr>
                </a:solidFill>
              </a:rPr>
              <a:t>To use, without modifications, available hash functions --- in particular, hash functions that perform well in software, and for which code is freely and widely available</a:t>
            </a:r>
          </a:p>
          <a:p>
            <a:r>
              <a:rPr lang="en-US" dirty="0" smtClean="0">
                <a:solidFill>
                  <a:schemeClr val="tx2">
                    <a:lumMod val="10000"/>
                  </a:schemeClr>
                </a:solidFill>
              </a:rPr>
              <a:t>To allow for easy replaceability of the embedded hash function in case faster or more secure hash functions are found or required</a:t>
            </a:r>
          </a:p>
          <a:p>
            <a:r>
              <a:rPr lang="en-US" dirty="0" smtClean="0">
                <a:solidFill>
                  <a:schemeClr val="tx2">
                    <a:lumMod val="10000"/>
                  </a:schemeClr>
                </a:solidFill>
              </a:rPr>
              <a:t>To preserve the original performance of the hash function without incurring a significant degradation</a:t>
            </a:r>
          </a:p>
          <a:p>
            <a:r>
              <a:rPr lang="en-US" dirty="0" smtClean="0">
                <a:solidFill>
                  <a:schemeClr val="tx2">
                    <a:lumMod val="10000"/>
                  </a:schemeClr>
                </a:solidFill>
              </a:rPr>
              <a:t>To use and handle keys in a simple way</a:t>
            </a:r>
          </a:p>
          <a:p>
            <a:r>
              <a:rPr lang="en-US" dirty="0" smtClean="0">
                <a:solidFill>
                  <a:schemeClr val="tx2">
                    <a:lumMod val="10000"/>
                  </a:schemeClr>
                </a:solidFill>
              </a:rPr>
              <a:t>To have a well understood cryptographic analysis of the strength of the authentication mechanism based on reasonable assumptions on the embedded hash function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6.pdf"/>
          <p:cNvPicPr>
            <a:picLocks noChangeAspect="1"/>
          </p:cNvPicPr>
          <p:nvPr/>
        </p:nvPicPr>
        <mc:AlternateContent>
          <mc:Choice xmlns:ma="http://schemas.microsoft.com/office/mac/drawingml/2008/main" Requires="ma">
            <p:blipFill>
              <a:blip r:embed="rId3"/>
              <a:srcRect t="6364" b="10909"/>
              <a:stretch>
                <a:fillRect/>
              </a:stretch>
            </p:blipFill>
          </mc:Choice>
          <mc:Fallback>
            <p:blipFill>
              <a:blip r:embed="rId4"/>
              <a:srcRect t="6364" b="10909"/>
              <a:stretch>
                <a:fillRect/>
              </a:stretch>
            </p:blipFill>
          </mc:Fallback>
        </mc:AlternateContent>
        <p:spPr>
          <a:xfrm>
            <a:off x="1371600" y="-71536"/>
            <a:ext cx="6472694" cy="6929536"/>
          </a:xfrm>
          <a:prstGeom prst="rect">
            <a:avLst/>
          </a:prstGeom>
          <a:solidFill>
            <a:schemeClr val="tx1"/>
          </a:solidFill>
        </p:spPr>
      </p:pic>
    </p:spTree>
  </p:cSld>
  <p:clrMapOvr>
    <a:masterClrMapping/>
  </p:clrMapOvr>
  <p:transition spd="med">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7.pdf"/>
          <p:cNvPicPr>
            <a:picLocks noChangeAspect="1"/>
          </p:cNvPicPr>
          <p:nvPr/>
        </p:nvPicPr>
        <mc:AlternateContent>
          <mc:Choice xmlns:ma="http://schemas.microsoft.com/office/mac/drawingml/2008/main" Requires="ma">
            <p:blipFill>
              <a:blip r:embed="rId3"/>
              <a:srcRect t="15455" b="12727"/>
              <a:stretch>
                <a:fillRect/>
              </a:stretch>
            </p:blipFill>
          </mc:Choice>
          <mc:Fallback>
            <p:blipFill>
              <a:blip r:embed="rId4"/>
              <a:srcRect t="15455" b="12727"/>
              <a:stretch>
                <a:fillRect/>
              </a:stretch>
            </p:blipFill>
          </mc:Fallback>
        </mc:AlternateContent>
        <p:spPr>
          <a:xfrm>
            <a:off x="762000" y="0"/>
            <a:ext cx="7378987" cy="6858000"/>
          </a:xfrm>
          <a:prstGeom prst="rect">
            <a:avLst/>
          </a:prstGeom>
          <a:solidFill>
            <a:schemeClr val="tx1"/>
          </a:solidFill>
        </p:spPr>
      </p:pic>
    </p:spTree>
  </p:cSld>
  <p:clrMapOvr>
    <a:masterClrMapping/>
  </p:clrMapOvr>
  <p:transition spd="med">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3</a:t>
            </a:r>
            <a:endParaRPr lang="en-US" dirty="0"/>
          </a:p>
        </p:txBody>
      </p:sp>
      <p:sp>
        <p:nvSpPr>
          <p:cNvPr id="19459" name="Subtitle 13"/>
          <p:cNvSpPr>
            <a:spLocks noGrp="1"/>
          </p:cNvSpPr>
          <p:nvPr>
            <p:ph type="subTitle" idx="1"/>
          </p:nvPr>
        </p:nvSpPr>
        <p:spPr/>
        <p:txBody>
          <a:bodyPr>
            <a:normAutofit/>
          </a:bodyPr>
          <a:lstStyle/>
          <a:p>
            <a:r>
              <a:rPr lang="en-AU" sz="3600" dirty="0" smtClean="0">
                <a:solidFill>
                  <a:schemeClr val="tx2">
                    <a:lumMod val="10000"/>
                  </a:schemeClr>
                </a:solidFill>
                <a:latin typeface="Arial" pitchFamily="-84" charset="0"/>
                <a:ea typeface="ＭＳ Ｐゴシック" pitchFamily="-84" charset="-128"/>
                <a:cs typeface="ＭＳ Ｐゴシック" pitchFamily="-84" charset="-128"/>
              </a:rPr>
              <a:t>Public Key Cryptography and Message Authentication</a:t>
            </a:r>
            <a:endParaRPr lang="en-US" sz="3600" dirty="0" smtClean="0">
              <a:solidFill>
                <a:schemeClr val="tx2">
                  <a:lumMod val="1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noAutofit/>
          </a:bodyPr>
          <a:lstStyle/>
          <a:p>
            <a:r>
              <a:rPr lang="en-US" sz="3200" dirty="0" smtClean="0"/>
              <a:t>Counter with Cipher Block Chaining-Message Authentication Code (CCM) </a:t>
            </a:r>
          </a:p>
        </p:txBody>
      </p:sp>
      <p:sp>
        <p:nvSpPr>
          <p:cNvPr id="3" name="Content Placeholder 2"/>
          <p:cNvSpPr>
            <a:spLocks noGrp="1"/>
          </p:cNvSpPr>
          <p:nvPr>
            <p:ph idx="1"/>
          </p:nvPr>
        </p:nvSpPr>
        <p:spPr>
          <a:xfrm>
            <a:off x="304800" y="1600200"/>
            <a:ext cx="3352800" cy="4953000"/>
          </a:xfrm>
        </p:spPr>
        <p:txBody>
          <a:bodyPr>
            <a:normAutofit fontScale="85000" lnSpcReduction="20000"/>
          </a:bodyPr>
          <a:lstStyle/>
          <a:p>
            <a:r>
              <a:rPr lang="en-US" dirty="0" smtClean="0">
                <a:solidFill>
                  <a:schemeClr val="tx2">
                    <a:lumMod val="10000"/>
                  </a:schemeClr>
                </a:solidFill>
              </a:rPr>
              <a:t>NIST standard SP 800-38C</a:t>
            </a:r>
          </a:p>
          <a:p>
            <a:r>
              <a:rPr lang="en-US" dirty="0" smtClean="0">
                <a:solidFill>
                  <a:schemeClr val="tx2">
                    <a:lumMod val="10000"/>
                  </a:schemeClr>
                </a:solidFill>
              </a:rPr>
              <a:t>Referred to as an </a:t>
            </a:r>
            <a:r>
              <a:rPr lang="en-US" i="1" dirty="0" smtClean="0">
                <a:solidFill>
                  <a:schemeClr val="tx2">
                    <a:lumMod val="10000"/>
                  </a:schemeClr>
                </a:solidFill>
              </a:rPr>
              <a:t>authenticated encryption</a:t>
            </a:r>
            <a:r>
              <a:rPr lang="en-US" dirty="0" smtClean="0">
                <a:solidFill>
                  <a:schemeClr val="tx2">
                    <a:lumMod val="10000"/>
                  </a:schemeClr>
                </a:solidFill>
              </a:rPr>
              <a:t> mode </a:t>
            </a:r>
          </a:p>
          <a:p>
            <a:pPr lvl="1">
              <a:buClr>
                <a:schemeClr val="bg1"/>
              </a:buClr>
            </a:pPr>
            <a:r>
              <a:rPr lang="en-US" dirty="0" smtClean="0">
                <a:solidFill>
                  <a:schemeClr val="tx2">
                    <a:lumMod val="10000"/>
                  </a:schemeClr>
                </a:solidFill>
              </a:rPr>
              <a:t>“Authenticated encryption” is a term used to describe encryption systems that simultaneously protect confidentiality and authenticity of communications</a:t>
            </a:r>
          </a:p>
          <a:p>
            <a:r>
              <a:rPr lang="en-US" dirty="0" smtClean="0">
                <a:solidFill>
                  <a:schemeClr val="tx2">
                    <a:lumMod val="10000"/>
                  </a:schemeClr>
                </a:solidFill>
              </a:rPr>
              <a:t>A single key is used for both encryption and MAC algorithms </a:t>
            </a:r>
          </a:p>
          <a:p>
            <a:endParaRPr lang="en-US" dirty="0" smtClean="0"/>
          </a:p>
        </p:txBody>
      </p:sp>
      <p:graphicFrame>
        <p:nvGraphicFramePr>
          <p:cNvPr id="4" name="Diagram 3"/>
          <p:cNvGraphicFramePr/>
          <p:nvPr/>
        </p:nvGraphicFramePr>
        <p:xfrm>
          <a:off x="3048000" y="1447800"/>
          <a:ext cx="609600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8.pdf"/>
          <p:cNvPicPr>
            <a:picLocks noChangeAspect="1"/>
          </p:cNvPicPr>
          <p:nvPr/>
        </p:nvPicPr>
        <mc:AlternateContent>
          <mc:Choice xmlns:ma="http://schemas.microsoft.com/office/mac/drawingml/2008/main" Requires="ma">
            <p:blipFill>
              <a:blip r:embed="rId3"/>
              <a:srcRect b="4545"/>
              <a:stretch>
                <a:fillRect/>
              </a:stretch>
            </p:blipFill>
          </mc:Choice>
          <mc:Fallback>
            <p:blipFill>
              <a:blip r:embed="rId4"/>
              <a:srcRect b="4545"/>
              <a:stretch>
                <a:fillRect/>
              </a:stretch>
            </p:blipFill>
          </mc:Fallback>
        </mc:AlternateContent>
        <p:spPr>
          <a:xfrm>
            <a:off x="1905000" y="0"/>
            <a:ext cx="5299364"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753"/>
            <a:ext cx="9144000" cy="1283167"/>
          </a:xfrm>
        </p:spPr>
        <p:txBody>
          <a:bodyPr/>
          <a:lstStyle/>
          <a:p>
            <a:r>
              <a:rPr lang="en-AU" dirty="0" smtClean="0"/>
              <a:t>Public-Key </a:t>
            </a:r>
            <a:br>
              <a:rPr lang="en-AU" dirty="0" smtClean="0"/>
            </a:br>
            <a:r>
              <a:rPr lang="en-AU" dirty="0" smtClean="0"/>
              <a:t>encryption structure</a:t>
            </a:r>
            <a:endParaRPr lang="en-AU" dirty="0"/>
          </a:p>
        </p:txBody>
      </p:sp>
      <p:sp>
        <p:nvSpPr>
          <p:cNvPr id="7" name="Content Placeholder 6"/>
          <p:cNvSpPr>
            <a:spLocks noGrp="1"/>
          </p:cNvSpPr>
          <p:nvPr>
            <p:ph idx="1"/>
          </p:nvPr>
        </p:nvSpPr>
        <p:spPr>
          <a:xfrm>
            <a:off x="609600" y="1524000"/>
            <a:ext cx="8001000" cy="1981200"/>
          </a:xfrm>
        </p:spPr>
        <p:txBody>
          <a:bodyPr>
            <a:normAutofit lnSpcReduction="10000"/>
          </a:bodyPr>
          <a:lstStyle/>
          <a:p>
            <a:r>
              <a:rPr lang="en-US" dirty="0" smtClean="0">
                <a:solidFill>
                  <a:schemeClr val="tx2">
                    <a:lumMod val="10000"/>
                  </a:schemeClr>
                </a:solidFill>
              </a:rPr>
              <a:t>First publicly proposed by Diffie and Hellman in 1976</a:t>
            </a:r>
          </a:p>
          <a:p>
            <a:r>
              <a:rPr lang="en-US" dirty="0" smtClean="0">
                <a:solidFill>
                  <a:schemeClr val="tx2">
                    <a:lumMod val="10000"/>
                  </a:schemeClr>
                </a:solidFill>
              </a:rPr>
              <a:t>Based on mathematical functions rather than on simple operations on bit patterns</a:t>
            </a:r>
          </a:p>
          <a:p>
            <a:r>
              <a:rPr lang="en-US" dirty="0" smtClean="0">
                <a:solidFill>
                  <a:schemeClr val="tx2">
                    <a:lumMod val="10000"/>
                  </a:schemeClr>
                </a:solidFill>
              </a:rPr>
              <a:t>Is asymmetric, involving the use of two separate keys</a:t>
            </a:r>
          </a:p>
          <a:p>
            <a:pPr lvl="1"/>
            <a:endParaRPr lang="en-US" dirty="0" smtClean="0"/>
          </a:p>
          <a:p>
            <a:pPr lvl="1"/>
            <a:endParaRPr lang="en-US" dirty="0" smtClean="0"/>
          </a:p>
        </p:txBody>
      </p:sp>
      <p:graphicFrame>
        <p:nvGraphicFramePr>
          <p:cNvPr id="4" name="Diagram 3"/>
          <p:cNvGraphicFramePr/>
          <p:nvPr/>
        </p:nvGraphicFramePr>
        <p:xfrm>
          <a:off x="838200" y="3530600"/>
          <a:ext cx="7848600" cy="3327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9.pdf"/>
          <p:cNvPicPr>
            <a:picLocks noChangeAspect="1"/>
          </p:cNvPicPr>
          <p:nvPr/>
        </p:nvPicPr>
        <mc:AlternateContent>
          <mc:Choice xmlns:ma="http://schemas.microsoft.com/office/mac/drawingml/2008/main" Requires="ma">
            <p:blipFill>
              <a:blip r:embed="rId3"/>
              <a:srcRect t="909" b="3636"/>
              <a:stretch>
                <a:fillRect/>
              </a:stretch>
            </p:blipFill>
          </mc:Choice>
          <mc:Fallback>
            <p:blipFill>
              <a:blip r:embed="rId4"/>
              <a:srcRect t="909" b="3636"/>
              <a:stretch>
                <a:fillRect/>
              </a:stretch>
            </p:blipFill>
          </mc:Fallback>
        </mc:AlternateContent>
        <p:spPr>
          <a:xfrm>
            <a:off x="1295400" y="0"/>
            <a:ext cx="6324600" cy="6858000"/>
          </a:xfrm>
          <a:prstGeom prst="rect">
            <a:avLst/>
          </a:prstGeom>
          <a:solidFill>
            <a:schemeClr val="tx1"/>
          </a:solidFill>
        </p:spPr>
      </p:pic>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62753"/>
            <a:ext cx="9144000" cy="1283167"/>
          </a:xfrm>
        </p:spPr>
        <p:txBody>
          <a:bodyPr/>
          <a:lstStyle/>
          <a:p>
            <a:r>
              <a:rPr lang="en-AU" dirty="0" smtClean="0"/>
              <a:t>Applications for </a:t>
            </a:r>
            <a:br>
              <a:rPr lang="en-AU" dirty="0" smtClean="0"/>
            </a:br>
            <a:r>
              <a:rPr lang="en-AU" dirty="0" smtClean="0"/>
              <a:t>public-key cryptosystems</a:t>
            </a:r>
            <a:endParaRPr lang="en-AU" dirty="0"/>
          </a:p>
        </p:txBody>
      </p:sp>
      <p:sp>
        <p:nvSpPr>
          <p:cNvPr id="7" name="Content Placeholder 6"/>
          <p:cNvSpPr>
            <a:spLocks noGrp="1"/>
          </p:cNvSpPr>
          <p:nvPr>
            <p:ph idx="1"/>
          </p:nvPr>
        </p:nvSpPr>
        <p:spPr>
          <a:xfrm>
            <a:off x="838200" y="1524000"/>
            <a:ext cx="7583488" cy="2362200"/>
          </a:xfrm>
        </p:spPr>
        <p:txBody>
          <a:bodyPr>
            <a:normAutofit lnSpcReduction="10000"/>
          </a:bodyPr>
          <a:lstStyle/>
          <a:p>
            <a:r>
              <a:rPr lang="en-US" dirty="0" smtClean="0">
                <a:solidFill>
                  <a:schemeClr val="tx2">
                    <a:lumMod val="10000"/>
                  </a:schemeClr>
                </a:solidFill>
              </a:rPr>
              <a:t>Public-key systems are characterized by the use of a cryptographic type of algorithm with two keys, one held private and one available publicly</a:t>
            </a:r>
          </a:p>
          <a:p>
            <a:r>
              <a:rPr lang="en-US" dirty="0" smtClean="0">
                <a:solidFill>
                  <a:schemeClr val="tx2">
                    <a:lumMod val="10000"/>
                  </a:schemeClr>
                </a:solidFill>
              </a:rPr>
              <a:t>Depending on the application, the sender uses either the sender’s private key, the receiver’s public key, or both to perform some type of cryptographic function</a:t>
            </a:r>
          </a:p>
        </p:txBody>
      </p:sp>
      <p:graphicFrame>
        <p:nvGraphicFramePr>
          <p:cNvPr id="4" name="Diagram 3"/>
          <p:cNvGraphicFramePr/>
          <p:nvPr/>
        </p:nvGraphicFramePr>
        <p:xfrm>
          <a:off x="228600" y="3886200"/>
          <a:ext cx="8915400" cy="2971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3621" y="2667000"/>
            <a:ext cx="8930379" cy="2185888"/>
          </a:xfrm>
          <a:prstGeom prst="rect">
            <a:avLst/>
          </a:prstGeom>
        </p:spPr>
      </p:pic>
      <p:sp>
        <p:nvSpPr>
          <p:cNvPr id="8" name="Title 7"/>
          <p:cNvSpPr>
            <a:spLocks noGrp="1"/>
          </p:cNvSpPr>
          <p:nvPr>
            <p:ph type="title"/>
          </p:nvPr>
        </p:nvSpPr>
        <p:spPr>
          <a:xfrm>
            <a:off x="-152400" y="62753"/>
            <a:ext cx="9448800" cy="1283167"/>
          </a:xfrm>
        </p:spPr>
        <p:txBody>
          <a:bodyPr/>
          <a:lstStyle/>
          <a:p>
            <a:r>
              <a:rPr lang="en-US" sz="4000" dirty="0" smtClean="0"/>
              <a:t>Table 3.2</a:t>
            </a:r>
            <a:r>
              <a:rPr lang="en-US" dirty="0" smtClean="0"/>
              <a:t/>
            </a:r>
            <a:br>
              <a:rPr lang="en-US" dirty="0" smtClean="0"/>
            </a:br>
            <a:r>
              <a:rPr lang="en-US" sz="2800" dirty="0" smtClean="0"/>
              <a:t>applications for public-key cryptosystems</a:t>
            </a:r>
            <a:endParaRPr lang="en-US" sz="3200" dirty="0"/>
          </a:p>
        </p:txBody>
      </p:sp>
    </p:spTree>
  </p:cSld>
  <p:clrMapOvr>
    <a:masterClrMapping/>
  </p:clrMapOvr>
  <p:transition spd="med">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0.pdf"/>
          <p:cNvPicPr>
            <a:picLocks noChangeAspect="1"/>
          </p:cNvPicPr>
          <p:nvPr/>
        </p:nvPicPr>
        <mc:AlternateContent>
          <mc:Choice xmlns:ma="http://schemas.microsoft.com/office/mac/drawingml/2008/main" Requires="ma">
            <p:blipFill>
              <a:blip r:embed="rId3"/>
              <a:srcRect t="7273" b="19091"/>
              <a:stretch>
                <a:fillRect/>
              </a:stretch>
            </p:blipFill>
          </mc:Choice>
          <mc:Fallback>
            <p:blipFill>
              <a:blip r:embed="rId4"/>
              <a:srcRect t="7273" b="19091"/>
              <a:stretch>
                <a:fillRect/>
              </a:stretch>
            </p:blipFill>
          </mc:Fallback>
        </mc:AlternateContent>
        <p:spPr>
          <a:xfrm>
            <a:off x="990600" y="0"/>
            <a:ext cx="7196690"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1.pdf"/>
          <p:cNvPicPr>
            <a:picLocks noChangeAspect="1"/>
          </p:cNvPicPr>
          <p:nvPr/>
        </p:nvPicPr>
        <mc:AlternateContent>
          <mc:Choice xmlns:ma="http://schemas.microsoft.com/office/mac/drawingml/2008/main" Requires="ma">
            <p:blipFill>
              <a:blip r:embed="rId3"/>
              <a:srcRect l="8182" t="21176" r="9091" b="24706"/>
              <a:stretch>
                <a:fillRect/>
              </a:stretch>
            </p:blipFill>
          </mc:Choice>
          <mc:Fallback>
            <p:blipFill>
              <a:blip r:embed="rId4"/>
              <a:srcRect l="8182" t="21176" r="9091" b="24706"/>
              <a:stretch>
                <a:fillRect/>
              </a:stretch>
            </p:blipFill>
          </mc:Fallback>
        </mc:AlternateContent>
        <p:spPr>
          <a:xfrm>
            <a:off x="0" y="1371600"/>
            <a:ext cx="9144000" cy="4567544"/>
          </a:xfrm>
          <a:prstGeom prst="rect">
            <a:avLst/>
          </a:prstGeom>
          <a:solidFill>
            <a:schemeClr val="tx1"/>
          </a:solidFill>
        </p:spPr>
      </p:pic>
    </p:spTree>
  </p:cSld>
  <p:clrMapOvr>
    <a:masterClrMapping/>
  </p:clrMapOvr>
  <p:transition spd="med">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2753"/>
            <a:ext cx="9144000" cy="1283167"/>
          </a:xfrm>
        </p:spPr>
        <p:txBody>
          <a:bodyPr/>
          <a:lstStyle/>
          <a:p>
            <a:r>
              <a:rPr lang="en-AU" dirty="0" smtClean="0"/>
              <a:t>Diffie-Hellman Key Exchange</a:t>
            </a:r>
            <a:endParaRPr lang="en-AU" dirty="0"/>
          </a:p>
        </p:txBody>
      </p:sp>
      <p:sp>
        <p:nvSpPr>
          <p:cNvPr id="60419" name="Rectangle 3"/>
          <p:cNvSpPr>
            <a:spLocks noGrp="1" noChangeArrowheads="1"/>
          </p:cNvSpPr>
          <p:nvPr>
            <p:ph idx="1"/>
          </p:nvPr>
        </p:nvSpPr>
        <p:spPr/>
        <p:txBody>
          <a:bodyPr>
            <a:normAutofit/>
          </a:bodyPr>
          <a:lstStyle/>
          <a:p>
            <a:r>
              <a:rPr lang="en-AU" dirty="0" smtClean="0">
                <a:solidFill>
                  <a:schemeClr val="tx2">
                    <a:lumMod val="10000"/>
                  </a:schemeClr>
                </a:solidFill>
              </a:rPr>
              <a:t>First published public-key algorithm</a:t>
            </a:r>
          </a:p>
          <a:p>
            <a:r>
              <a:rPr lang="en-AU" dirty="0" smtClean="0">
                <a:solidFill>
                  <a:schemeClr val="tx2">
                    <a:lumMod val="10000"/>
                  </a:schemeClr>
                </a:solidFill>
              </a:rPr>
              <a:t>A number of commercial products employ this key exchange technique</a:t>
            </a:r>
          </a:p>
          <a:p>
            <a:r>
              <a:rPr lang="en-AU" dirty="0" smtClean="0">
                <a:solidFill>
                  <a:schemeClr val="tx2">
                    <a:lumMod val="10000"/>
                  </a:schemeClr>
                </a:solidFill>
              </a:rPr>
              <a:t>Purpose of the algorithm is to enable two users to exchange a secret key securely that then can be used for subsequent encryption of messages</a:t>
            </a:r>
          </a:p>
          <a:p>
            <a:pPr lvl="1">
              <a:buClr>
                <a:schemeClr val="bg1"/>
              </a:buClr>
            </a:pPr>
            <a:r>
              <a:rPr lang="en-AU" dirty="0" smtClean="0">
                <a:solidFill>
                  <a:schemeClr val="tx2">
                    <a:lumMod val="10000"/>
                  </a:schemeClr>
                </a:solidFill>
              </a:rPr>
              <a:t>The algorithm itself is limited to the exchange of the keys</a:t>
            </a:r>
          </a:p>
          <a:p>
            <a:r>
              <a:rPr lang="en-AU" dirty="0" smtClean="0">
                <a:solidFill>
                  <a:schemeClr val="tx2">
                    <a:lumMod val="10000"/>
                  </a:schemeClr>
                </a:solidFill>
              </a:rPr>
              <a:t>Depends for its effectiveness on the difficulty of computing discrete logarithms</a:t>
            </a:r>
            <a:endParaRPr lang="en-AU" dirty="0">
              <a:solidFill>
                <a:schemeClr val="tx2">
                  <a:lumMod val="10000"/>
                </a:schemeClr>
              </a:solidFill>
            </a:endParaRPr>
          </a:p>
        </p:txBody>
      </p:sp>
      <p:pic>
        <p:nvPicPr>
          <p:cNvPr id="4" name="Picture 3"/>
          <p:cNvPicPr>
            <a:picLocks noChangeAspect="1"/>
          </p:cNvPicPr>
          <p:nvPr/>
        </p:nvPicPr>
        <p:blipFill>
          <a:blip r:embed="rId3"/>
          <a:stretch>
            <a:fillRect/>
          </a:stretch>
        </p:blipFill>
        <p:spPr>
          <a:xfrm rot="443829">
            <a:off x="7181693" y="5161288"/>
            <a:ext cx="1752600" cy="15905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2.pdf"/>
          <p:cNvPicPr>
            <a:picLocks noChangeAspect="1"/>
          </p:cNvPicPr>
          <p:nvPr/>
        </p:nvPicPr>
        <mc:AlternateContent>
          <mc:Choice xmlns:ma="http://schemas.microsoft.com/office/mac/drawingml/2008/main" Requires="ma">
            <p:blipFill>
              <a:blip r:embed="rId3"/>
              <a:srcRect t="1818" b="21818"/>
              <a:stretch>
                <a:fillRect/>
              </a:stretch>
            </p:blipFill>
          </mc:Choice>
          <mc:Fallback>
            <p:blipFill>
              <a:blip r:embed="rId4"/>
              <a:srcRect t="1818" b="21818"/>
              <a:stretch>
                <a:fillRect/>
              </a:stretch>
            </p:blipFill>
          </mc:Fallback>
        </mc:AlternateContent>
        <p:spPr>
          <a:xfrm>
            <a:off x="1143000" y="0"/>
            <a:ext cx="6939634" cy="6858000"/>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3400" y="1676400"/>
            <a:ext cx="8229600" cy="5181600"/>
          </a:xfrm>
        </p:spPr>
        <p:txBody>
          <a:bodyPr>
            <a:normAutofit fontScale="92500"/>
          </a:bodyPr>
          <a:lstStyle/>
          <a:p>
            <a:pPr>
              <a:lnSpc>
                <a:spcPct val="90000"/>
              </a:lnSpc>
              <a:buNone/>
              <a:defRPr/>
            </a:pPr>
            <a:r>
              <a:rPr lang="en-US" i="1" dirty="0" smtClean="0">
                <a:solidFill>
                  <a:schemeClr val="tx2">
                    <a:lumMod val="10000"/>
                  </a:schemeClr>
                </a:solidFill>
                <a:ea typeface="ＭＳ Ｐゴシック" pitchFamily="-107" charset="-128"/>
                <a:cs typeface="ＭＳ Ｐゴシック" pitchFamily="-107" charset="-128"/>
              </a:rPr>
              <a:t> Every Egyptian received two names, which were known respectively as the true name and the good name, or the great name and the little name; and while the good or little name was made public, the true or great name appears to have been carefully concealed.</a:t>
            </a:r>
          </a:p>
          <a:p>
            <a:pPr algn="r">
              <a:lnSpc>
                <a:spcPct val="90000"/>
              </a:lnSpc>
              <a:buNone/>
              <a:defRPr/>
            </a:pPr>
            <a:r>
              <a:rPr lang="en-US" b="1" i="1" dirty="0" smtClean="0">
                <a:solidFill>
                  <a:schemeClr val="tx2">
                    <a:lumMod val="10000"/>
                  </a:schemeClr>
                </a:solidFill>
                <a:ea typeface="ＭＳ Ｐゴシック" pitchFamily="-107" charset="-128"/>
                <a:cs typeface="ＭＳ Ｐゴシック" pitchFamily="-107" charset="-128"/>
              </a:rPr>
              <a:t>—The Golden Bough, </a:t>
            </a:r>
            <a:r>
              <a:rPr lang="en-US" b="1" dirty="0" smtClean="0">
                <a:solidFill>
                  <a:schemeClr val="tx2">
                    <a:lumMod val="10000"/>
                  </a:schemeClr>
                </a:solidFill>
                <a:ea typeface="ＭＳ Ｐゴシック" pitchFamily="-107" charset="-128"/>
                <a:cs typeface="ＭＳ Ｐゴシック" pitchFamily="-107" charset="-128"/>
              </a:rPr>
              <a:t>Sir James George Frazer</a:t>
            </a:r>
            <a:endParaRPr lang="en-AU" b="1" dirty="0" smtClean="0">
              <a:solidFill>
                <a:schemeClr val="tx2">
                  <a:lumMod val="10000"/>
                </a:schemeClr>
              </a:solidFill>
              <a:ea typeface="ＭＳ Ｐゴシック" pitchFamily="-107" charset="-128"/>
              <a:cs typeface="ＭＳ Ｐゴシック" pitchFamily="-107" charset="-128"/>
            </a:endParaRPr>
          </a:p>
          <a:p>
            <a:pPr>
              <a:buNone/>
            </a:pPr>
            <a:r>
              <a:rPr lang="en-US" sz="2378" i="1" dirty="0" smtClean="0">
                <a:solidFill>
                  <a:schemeClr val="tx2">
                    <a:lumMod val="10000"/>
                  </a:schemeClr>
                </a:solidFill>
                <a:ea typeface="ＭＳ Ｐゴシック" pitchFamily="-107" charset="-128"/>
                <a:cs typeface="ＭＳ Ｐゴシック" pitchFamily="-107" charset="-128"/>
              </a:rPr>
              <a:t> To guard against the baneful influence exerted by strangers is therefore an elementary dictate of savage prudence. Hence before strangers are allowed to enter a district, or at least before they are permitted to mingle freely with the inhabitants, certain ceremonies are often performed by the natives of the country for the purpose of disarming the strangers of their magical powers, or of disinfecting, so to speak, the tainted atmosphere by which they are supposed to be surrounded.</a:t>
            </a:r>
          </a:p>
          <a:p>
            <a:pPr algn="r">
              <a:buNone/>
            </a:pPr>
            <a:r>
              <a:rPr lang="en-US" b="1" i="1" dirty="0" smtClean="0">
                <a:solidFill>
                  <a:schemeClr val="tx2">
                    <a:lumMod val="10000"/>
                  </a:schemeClr>
                </a:solidFill>
                <a:ea typeface="ＭＳ Ｐゴシック" pitchFamily="-107" charset="-128"/>
                <a:cs typeface="ＭＳ Ｐゴシック" pitchFamily="-107" charset="-128"/>
              </a:rPr>
              <a:t>—The Golden Bough, </a:t>
            </a:r>
            <a:r>
              <a:rPr lang="en-US" b="1" dirty="0" smtClean="0">
                <a:solidFill>
                  <a:schemeClr val="tx2">
                    <a:lumMod val="10000"/>
                  </a:schemeClr>
                </a:solidFill>
                <a:ea typeface="ＭＳ Ｐゴシック" pitchFamily="-107" charset="-128"/>
                <a:cs typeface="ＭＳ Ｐゴシック" pitchFamily="-107" charset="-128"/>
              </a:rPr>
              <a:t>Sir James George Frazer</a:t>
            </a:r>
            <a:endParaRPr lang="en-AU" dirty="0" smtClean="0">
              <a:solidFill>
                <a:schemeClr val="tx2">
                  <a:lumMod val="10000"/>
                </a:schemeClr>
              </a:solidFill>
              <a:ea typeface="ＭＳ Ｐゴシック" pitchFamily="-107" charset="-128"/>
              <a:cs typeface="ＭＳ Ｐゴシック" pitchFamily="-107" charset="-128"/>
            </a:endParaRPr>
          </a:p>
          <a:p>
            <a:pPr eaLnBrk="1" hangingPunct="1">
              <a:lnSpc>
                <a:spcPct val="90000"/>
              </a:lnSpc>
              <a:buFont typeface="Wingdings" pitchFamily="-107" charset="2"/>
              <a:buChar char="Ø"/>
              <a:defRPr/>
            </a:pPr>
            <a:endParaRPr lang="en-AU" dirty="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3.pdf"/>
          <p:cNvPicPr>
            <a:picLocks noChangeAspect="1"/>
          </p:cNvPicPr>
          <p:nvPr/>
        </p:nvPicPr>
        <mc:AlternateContent>
          <mc:Choice xmlns:ma="http://schemas.microsoft.com/office/mac/drawingml/2008/main" Requires="ma">
            <p:blipFill>
              <a:blip r:embed="rId3"/>
              <a:srcRect t="1818" b="10909"/>
              <a:stretch>
                <a:fillRect/>
              </a:stretch>
            </p:blipFill>
          </mc:Choice>
          <mc:Fallback>
            <p:blipFill>
              <a:blip r:embed="rId4"/>
              <a:srcRect t="1818" b="10909"/>
              <a:stretch>
                <a:fillRect/>
              </a:stretch>
            </p:blipFill>
          </mc:Fallback>
        </mc:AlternateContent>
        <p:spPr>
          <a:xfrm>
            <a:off x="1524000" y="0"/>
            <a:ext cx="6072233" cy="6858000"/>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2753"/>
            <a:ext cx="9144000" cy="1283167"/>
          </a:xfrm>
        </p:spPr>
        <p:txBody>
          <a:bodyPr/>
          <a:lstStyle/>
          <a:p>
            <a:r>
              <a:rPr lang="en-US" dirty="0" smtClean="0"/>
              <a:t>Digital Signature standard (DSS)</a:t>
            </a:r>
            <a:endParaRPr lang="en-AU" dirty="0"/>
          </a:p>
        </p:txBody>
      </p:sp>
      <p:sp>
        <p:nvSpPr>
          <p:cNvPr id="9" name="Content Placeholder 8"/>
          <p:cNvSpPr>
            <a:spLocks noGrp="1"/>
          </p:cNvSpPr>
          <p:nvPr>
            <p:ph idx="1"/>
          </p:nvPr>
        </p:nvSpPr>
        <p:spPr/>
        <p:txBody>
          <a:bodyPr>
            <a:normAutofit fontScale="92500"/>
          </a:bodyPr>
          <a:lstStyle/>
          <a:p>
            <a:r>
              <a:rPr lang="en-US" dirty="0" smtClean="0">
                <a:solidFill>
                  <a:schemeClr val="tx2">
                    <a:lumMod val="10000"/>
                  </a:schemeClr>
                </a:solidFill>
              </a:rPr>
              <a:t>FIPS PUB 186</a:t>
            </a:r>
          </a:p>
          <a:p>
            <a:r>
              <a:rPr lang="en-US" dirty="0" smtClean="0">
                <a:solidFill>
                  <a:schemeClr val="tx2">
                    <a:lumMod val="10000"/>
                  </a:schemeClr>
                </a:solidFill>
              </a:rPr>
              <a:t>Makes use of the SHA-1 and presents a new digital signature technique, the Digital Signature Algorithm (DSA)</a:t>
            </a:r>
          </a:p>
          <a:p>
            <a:r>
              <a:rPr lang="en-US" dirty="0" smtClean="0">
                <a:solidFill>
                  <a:schemeClr val="tx2">
                    <a:lumMod val="10000"/>
                  </a:schemeClr>
                </a:solidFill>
              </a:rPr>
              <a:t>Originally proposed in 1991 and revised in 1993 and again in 1996</a:t>
            </a:r>
          </a:p>
          <a:p>
            <a:r>
              <a:rPr lang="en-US" dirty="0" smtClean="0">
                <a:solidFill>
                  <a:schemeClr val="tx2">
                    <a:lumMod val="10000"/>
                  </a:schemeClr>
                </a:solidFill>
              </a:rPr>
              <a:t>Uses an algorithm that is designed to provide only the digital signature function</a:t>
            </a:r>
          </a:p>
          <a:p>
            <a:r>
              <a:rPr lang="en-US" dirty="0" smtClean="0">
                <a:solidFill>
                  <a:schemeClr val="tx2">
                    <a:lumMod val="10000"/>
                  </a:schemeClr>
                </a:solidFill>
              </a:rPr>
              <a:t>Unlike RSA, it cannot be used for encryption or key exchange</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Elliptic-curve cryptology (ECC)</a:t>
            </a:r>
            <a:endParaRPr lang="en-US" dirty="0"/>
          </a:p>
        </p:txBody>
      </p:sp>
      <p:sp>
        <p:nvSpPr>
          <p:cNvPr id="3" name="Content Placeholder 2"/>
          <p:cNvSpPr>
            <a:spLocks noGrp="1"/>
          </p:cNvSpPr>
          <p:nvPr>
            <p:ph idx="1"/>
          </p:nvPr>
        </p:nvSpPr>
        <p:spPr/>
        <p:txBody>
          <a:bodyPr/>
          <a:lstStyle/>
          <a:p>
            <a:r>
              <a:rPr lang="en-US" dirty="0" smtClean="0">
                <a:solidFill>
                  <a:schemeClr val="tx2">
                    <a:lumMod val="10000"/>
                  </a:schemeClr>
                </a:solidFill>
              </a:rPr>
              <a:t>Technique is based on the use of a mathematical construct known as the elliptic curve</a:t>
            </a:r>
          </a:p>
          <a:p>
            <a:r>
              <a:rPr lang="en-US" dirty="0" smtClean="0">
                <a:solidFill>
                  <a:schemeClr val="tx2">
                    <a:lumMod val="10000"/>
                  </a:schemeClr>
                </a:solidFill>
              </a:rPr>
              <a:t>Principal attraction of ECC compared to RSA is that it appears to offer equal security for a far smaller bit size, thereby reducing processing overhead</a:t>
            </a:r>
          </a:p>
          <a:p>
            <a:r>
              <a:rPr lang="en-US" dirty="0" smtClean="0">
                <a:solidFill>
                  <a:schemeClr val="tx2">
                    <a:lumMod val="10000"/>
                  </a:schemeClr>
                </a:solidFill>
              </a:rPr>
              <a:t>The confidence level in ECC is not yet as high as that in RSA</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Summary</a:t>
            </a:r>
            <a:endParaRPr lang="en-AU" dirty="0" smtClean="0"/>
          </a:p>
        </p:txBody>
      </p:sp>
      <p:sp>
        <p:nvSpPr>
          <p:cNvPr id="76803" name="Rectangle 3"/>
          <p:cNvSpPr>
            <a:spLocks noGrp="1" noChangeArrowheads="1"/>
          </p:cNvSpPr>
          <p:nvPr>
            <p:ph sz="half" idx="1"/>
          </p:nvPr>
        </p:nvSpPr>
        <p:spPr>
          <a:xfrm>
            <a:off x="779463" y="1828800"/>
            <a:ext cx="3566160" cy="4800600"/>
          </a:xfrm>
        </p:spPr>
        <p:txBody>
          <a:bodyPr>
            <a:normAutofit fontScale="85000" lnSpcReduction="10000"/>
          </a:bodyPr>
          <a:lstStyle/>
          <a:p>
            <a:r>
              <a:rPr lang="en-US" dirty="0" smtClean="0">
                <a:solidFill>
                  <a:schemeClr val="tx2">
                    <a:lumMod val="10000"/>
                  </a:schemeClr>
                </a:solidFill>
              </a:rPr>
              <a:t>Approaches to message authentication </a:t>
            </a:r>
          </a:p>
          <a:p>
            <a:pPr lvl="1">
              <a:buClr>
                <a:schemeClr val="bg1"/>
              </a:buClr>
            </a:pPr>
            <a:r>
              <a:rPr lang="en-US" dirty="0" smtClean="0">
                <a:solidFill>
                  <a:schemeClr val="tx2">
                    <a:lumMod val="10000"/>
                  </a:schemeClr>
                </a:solidFill>
              </a:rPr>
              <a:t>Authentication using conventional encryption</a:t>
            </a:r>
          </a:p>
          <a:p>
            <a:pPr lvl="1">
              <a:buClr>
                <a:schemeClr val="bg1"/>
              </a:buClr>
            </a:pPr>
            <a:r>
              <a:rPr lang="en-US" dirty="0" smtClean="0">
                <a:solidFill>
                  <a:schemeClr val="tx2">
                    <a:lumMod val="10000"/>
                  </a:schemeClr>
                </a:solidFill>
              </a:rPr>
              <a:t>Message authentication without message encryption</a:t>
            </a:r>
          </a:p>
          <a:p>
            <a:r>
              <a:rPr lang="en-US" dirty="0" smtClean="0">
                <a:solidFill>
                  <a:schemeClr val="tx2">
                    <a:lumMod val="10000"/>
                  </a:schemeClr>
                </a:solidFill>
              </a:rPr>
              <a:t>Secure hash functions</a:t>
            </a:r>
          </a:p>
          <a:p>
            <a:pPr lvl="1">
              <a:buClr>
                <a:schemeClr val="bg1"/>
              </a:buClr>
            </a:pPr>
            <a:r>
              <a:rPr lang="en-US" dirty="0" smtClean="0">
                <a:solidFill>
                  <a:schemeClr val="tx2">
                    <a:lumMod val="10000"/>
                  </a:schemeClr>
                </a:solidFill>
              </a:rPr>
              <a:t>Hash function requirements</a:t>
            </a:r>
          </a:p>
          <a:p>
            <a:pPr lvl="1">
              <a:buClr>
                <a:schemeClr val="bg1"/>
              </a:buClr>
            </a:pPr>
            <a:r>
              <a:rPr lang="en-US" dirty="0" smtClean="0">
                <a:solidFill>
                  <a:schemeClr val="tx2">
                    <a:lumMod val="10000"/>
                  </a:schemeClr>
                </a:solidFill>
              </a:rPr>
              <a:t>Security of hash functions</a:t>
            </a:r>
          </a:p>
          <a:p>
            <a:pPr lvl="1">
              <a:buClr>
                <a:schemeClr val="bg1"/>
              </a:buClr>
            </a:pPr>
            <a:r>
              <a:rPr lang="en-US" dirty="0" smtClean="0">
                <a:solidFill>
                  <a:schemeClr val="tx2">
                    <a:lumMod val="10000"/>
                  </a:schemeClr>
                </a:solidFill>
              </a:rPr>
              <a:t>Simple hash functions</a:t>
            </a:r>
          </a:p>
          <a:p>
            <a:pPr lvl="1">
              <a:buClr>
                <a:schemeClr val="bg1"/>
              </a:buClr>
            </a:pPr>
            <a:r>
              <a:rPr lang="en-US" dirty="0" smtClean="0">
                <a:solidFill>
                  <a:schemeClr val="tx2">
                    <a:lumMod val="10000"/>
                  </a:schemeClr>
                </a:solidFill>
              </a:rPr>
              <a:t>The SHA secure hash function SHA-3</a:t>
            </a:r>
          </a:p>
          <a:p>
            <a:pPr marL="282575" lvl="1" indent="-282575">
              <a:spcBef>
                <a:spcPts val="2000"/>
              </a:spcBef>
              <a:buClrTx/>
            </a:pPr>
            <a:r>
              <a:rPr lang="en-US" sz="2000" dirty="0" smtClean="0">
                <a:solidFill>
                  <a:schemeClr val="tx2">
                    <a:lumMod val="10000"/>
                  </a:schemeClr>
                </a:solidFill>
              </a:rPr>
              <a:t>Digital signatures</a:t>
            </a:r>
            <a:endParaRPr lang="en-AU" sz="2000" dirty="0" smtClean="0">
              <a:solidFill>
                <a:schemeClr val="tx2">
                  <a:lumMod val="10000"/>
                </a:schemeClr>
              </a:solidFill>
            </a:endParaRPr>
          </a:p>
        </p:txBody>
      </p:sp>
      <p:sp>
        <p:nvSpPr>
          <p:cNvPr id="76804" name="Content Placeholder 11"/>
          <p:cNvSpPr>
            <a:spLocks noGrp="1"/>
          </p:cNvSpPr>
          <p:nvPr>
            <p:ph sz="half" idx="2"/>
          </p:nvPr>
        </p:nvSpPr>
        <p:spPr>
          <a:xfrm>
            <a:off x="4796790" y="1828800"/>
            <a:ext cx="3813809" cy="4800600"/>
          </a:xfrm>
        </p:spPr>
        <p:txBody>
          <a:bodyPr>
            <a:normAutofit fontScale="85000" lnSpcReduction="10000"/>
          </a:bodyPr>
          <a:lstStyle/>
          <a:p>
            <a:r>
              <a:rPr lang="en-US" dirty="0" smtClean="0">
                <a:solidFill>
                  <a:schemeClr val="tx2">
                    <a:lumMod val="10000"/>
                  </a:schemeClr>
                </a:solidFill>
              </a:rPr>
              <a:t>Message authentication codes</a:t>
            </a:r>
          </a:p>
          <a:p>
            <a:pPr lvl="1">
              <a:buClr>
                <a:schemeClr val="bg1"/>
              </a:buClr>
            </a:pPr>
            <a:r>
              <a:rPr lang="en-US" dirty="0" smtClean="0">
                <a:solidFill>
                  <a:schemeClr val="tx2">
                    <a:lumMod val="10000"/>
                  </a:schemeClr>
                </a:solidFill>
              </a:rPr>
              <a:t>HMAC</a:t>
            </a:r>
          </a:p>
          <a:p>
            <a:pPr lvl="1">
              <a:buClr>
                <a:schemeClr val="bg1"/>
              </a:buClr>
            </a:pPr>
            <a:r>
              <a:rPr lang="en-US" dirty="0" smtClean="0">
                <a:solidFill>
                  <a:schemeClr val="tx2">
                    <a:lumMod val="10000"/>
                  </a:schemeClr>
                </a:solidFill>
              </a:rPr>
              <a:t>MACs based on block ciphers</a:t>
            </a:r>
          </a:p>
          <a:p>
            <a:r>
              <a:rPr lang="en-US" dirty="0" smtClean="0">
                <a:solidFill>
                  <a:schemeClr val="tx2">
                    <a:lumMod val="10000"/>
                  </a:schemeClr>
                </a:solidFill>
              </a:rPr>
              <a:t>Public-key cryptography principles</a:t>
            </a:r>
          </a:p>
          <a:p>
            <a:pPr lvl="1">
              <a:buClr>
                <a:schemeClr val="bg1"/>
              </a:buClr>
            </a:pPr>
            <a:r>
              <a:rPr lang="en-US" dirty="0" smtClean="0">
                <a:solidFill>
                  <a:schemeClr val="tx2">
                    <a:lumMod val="10000"/>
                  </a:schemeClr>
                </a:solidFill>
              </a:rPr>
              <a:t>Public-key encryption structure</a:t>
            </a:r>
          </a:p>
          <a:p>
            <a:pPr lvl="1">
              <a:buClr>
                <a:schemeClr val="bg1"/>
              </a:buClr>
            </a:pPr>
            <a:r>
              <a:rPr lang="en-US" dirty="0" smtClean="0">
                <a:solidFill>
                  <a:schemeClr val="tx2">
                    <a:lumMod val="10000"/>
                  </a:schemeClr>
                </a:solidFill>
              </a:rPr>
              <a:t>Applications for public-key cryptosystems</a:t>
            </a:r>
          </a:p>
          <a:p>
            <a:pPr lvl="1">
              <a:buClr>
                <a:schemeClr val="bg1"/>
              </a:buClr>
            </a:pPr>
            <a:r>
              <a:rPr lang="en-US" dirty="0" smtClean="0">
                <a:solidFill>
                  <a:schemeClr val="tx2">
                    <a:lumMod val="10000"/>
                  </a:schemeClr>
                </a:solidFill>
              </a:rPr>
              <a:t>Requirements for public-key cryptography</a:t>
            </a:r>
          </a:p>
          <a:p>
            <a:r>
              <a:rPr lang="en-US" dirty="0" smtClean="0">
                <a:solidFill>
                  <a:schemeClr val="tx2">
                    <a:lumMod val="10000"/>
                  </a:schemeClr>
                </a:solidFill>
              </a:rPr>
              <a:t>Public-key cryptography algorithms</a:t>
            </a:r>
          </a:p>
          <a:p>
            <a:pPr lvl="1">
              <a:buClr>
                <a:schemeClr val="bg1"/>
              </a:buClr>
            </a:pPr>
            <a:r>
              <a:rPr lang="en-US" dirty="0" smtClean="0">
                <a:solidFill>
                  <a:schemeClr val="tx2">
                    <a:lumMod val="10000"/>
                  </a:schemeClr>
                </a:solidFill>
              </a:rPr>
              <a:t>The RSA public-key encryption algorithm</a:t>
            </a:r>
          </a:p>
          <a:p>
            <a:pPr lvl="1">
              <a:buClr>
                <a:schemeClr val="bg1"/>
              </a:buClr>
            </a:pPr>
            <a:r>
              <a:rPr lang="en-US" dirty="0" smtClean="0">
                <a:solidFill>
                  <a:schemeClr val="tx2">
                    <a:lumMod val="10000"/>
                  </a:schemeClr>
                </a:solidFill>
              </a:rPr>
              <a:t>Diffie-Hellman key exchange</a:t>
            </a:r>
          </a:p>
          <a:p>
            <a:pPr lvl="1">
              <a:buClr>
                <a:schemeClr val="bg1"/>
              </a:buClr>
            </a:pPr>
            <a:r>
              <a:rPr lang="en-US" dirty="0" smtClean="0">
                <a:solidFill>
                  <a:schemeClr val="tx2">
                    <a:lumMod val="10000"/>
                  </a:schemeClr>
                </a:solidFill>
              </a:rPr>
              <a:t>Other public-key cryptography algorithms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2753"/>
            <a:ext cx="9144000" cy="1283167"/>
          </a:xfrm>
        </p:spPr>
        <p:txBody>
          <a:bodyPr/>
          <a:lstStyle/>
          <a:p>
            <a:r>
              <a:rPr lang="en-AU" dirty="0" smtClean="0"/>
              <a:t>Approaches to Message Authentication</a:t>
            </a:r>
            <a:endParaRPr lang="en-AU" dirty="0"/>
          </a:p>
        </p:txBody>
      </p:sp>
      <p:sp>
        <p:nvSpPr>
          <p:cNvPr id="6" name="Text Placeholder 5"/>
          <p:cNvSpPr>
            <a:spLocks noGrp="1"/>
          </p:cNvSpPr>
          <p:nvPr>
            <p:ph type="body" idx="1"/>
          </p:nvPr>
        </p:nvSpPr>
        <p:spPr/>
        <p:txBody>
          <a:bodyPr/>
          <a:lstStyle/>
          <a:p>
            <a:r>
              <a:rPr lang="en-US" dirty="0" smtClean="0">
                <a:solidFill>
                  <a:schemeClr val="tx2">
                    <a:lumMod val="10000"/>
                  </a:schemeClr>
                </a:solidFill>
              </a:rPr>
              <a:t>Using conventional encryption</a:t>
            </a:r>
            <a:endParaRPr lang="en-US" dirty="0">
              <a:solidFill>
                <a:schemeClr val="tx2">
                  <a:lumMod val="10000"/>
                </a:schemeClr>
              </a:solidFill>
            </a:endParaRPr>
          </a:p>
        </p:txBody>
      </p:sp>
      <p:sp>
        <p:nvSpPr>
          <p:cNvPr id="46083" name="Rectangle 3"/>
          <p:cNvSpPr>
            <a:spLocks noGrp="1" noChangeArrowheads="1"/>
          </p:cNvSpPr>
          <p:nvPr>
            <p:ph sz="half" idx="2"/>
          </p:nvPr>
        </p:nvSpPr>
        <p:spPr>
          <a:xfrm>
            <a:off x="779463" y="2393576"/>
            <a:ext cx="3566160" cy="4083424"/>
          </a:xfrm>
        </p:spPr>
        <p:txBody>
          <a:bodyPr>
            <a:normAutofit fontScale="85000" lnSpcReduction="20000"/>
          </a:bodyPr>
          <a:lstStyle/>
          <a:p>
            <a:pPr>
              <a:buClr>
                <a:schemeClr val="tx2">
                  <a:lumMod val="10000"/>
                </a:schemeClr>
              </a:buClr>
            </a:pPr>
            <a:r>
              <a:rPr lang="en-AU" dirty="0" smtClean="0">
                <a:solidFill>
                  <a:schemeClr val="tx2">
                    <a:lumMod val="10000"/>
                  </a:schemeClr>
                </a:solidFill>
              </a:rPr>
              <a:t>Symmetric encryption alone is not a suitable tool for data authentication</a:t>
            </a:r>
          </a:p>
          <a:p>
            <a:pPr lvl="1">
              <a:buClr>
                <a:schemeClr val="bg1"/>
              </a:buClr>
            </a:pPr>
            <a:r>
              <a:rPr lang="en-AU" dirty="0" smtClean="0">
                <a:solidFill>
                  <a:schemeClr val="tx2">
                    <a:lumMod val="10000"/>
                  </a:schemeClr>
                </a:solidFill>
              </a:rPr>
              <a:t>We assume that only the sender and receiver share a key, so only the genuine sender would be able to encrypt a message successfully</a:t>
            </a:r>
          </a:p>
          <a:p>
            <a:pPr lvl="1">
              <a:buClr>
                <a:schemeClr val="bg1"/>
              </a:buClr>
            </a:pPr>
            <a:r>
              <a:rPr lang="en-AU" dirty="0" smtClean="0">
                <a:solidFill>
                  <a:schemeClr val="tx2">
                    <a:lumMod val="10000"/>
                  </a:schemeClr>
                </a:solidFill>
              </a:rPr>
              <a:t>The receiver assumes that no alterations have been made and that sequencing is proper if the message includes an error detection code and a sequence number</a:t>
            </a:r>
          </a:p>
          <a:p>
            <a:pPr lvl="1">
              <a:buClr>
                <a:schemeClr val="bg1"/>
              </a:buClr>
            </a:pPr>
            <a:r>
              <a:rPr lang="en-AU" dirty="0" smtClean="0">
                <a:solidFill>
                  <a:schemeClr val="tx2">
                    <a:lumMod val="10000"/>
                  </a:schemeClr>
                </a:solidFill>
              </a:rPr>
              <a:t>If the message includes a timestamp, the receiver assumes that the message has not been delayed beyond that normally expected for network transit</a:t>
            </a:r>
          </a:p>
        </p:txBody>
      </p:sp>
      <p:sp>
        <p:nvSpPr>
          <p:cNvPr id="7" name="Text Placeholder 6"/>
          <p:cNvSpPr>
            <a:spLocks noGrp="1"/>
          </p:cNvSpPr>
          <p:nvPr>
            <p:ph type="body" sz="quarter" idx="3"/>
          </p:nvPr>
        </p:nvSpPr>
        <p:spPr/>
        <p:txBody>
          <a:bodyPr/>
          <a:lstStyle/>
          <a:p>
            <a:r>
              <a:rPr lang="en-US" dirty="0" smtClean="0">
                <a:solidFill>
                  <a:schemeClr val="tx2">
                    <a:lumMod val="10000"/>
                  </a:schemeClr>
                </a:solidFill>
              </a:rPr>
              <a:t>Without message encryption</a:t>
            </a:r>
            <a:endParaRPr lang="en-US" dirty="0">
              <a:solidFill>
                <a:schemeClr val="tx2">
                  <a:lumMod val="10000"/>
                </a:schemeClr>
              </a:solidFill>
            </a:endParaRPr>
          </a:p>
        </p:txBody>
      </p:sp>
      <p:sp>
        <p:nvSpPr>
          <p:cNvPr id="8" name="Content Placeholder 7"/>
          <p:cNvSpPr>
            <a:spLocks noGrp="1"/>
          </p:cNvSpPr>
          <p:nvPr>
            <p:ph sz="quarter" idx="4"/>
          </p:nvPr>
        </p:nvSpPr>
        <p:spPr>
          <a:xfrm>
            <a:off x="4796791" y="2590800"/>
            <a:ext cx="3566160" cy="4038600"/>
          </a:xfrm>
        </p:spPr>
        <p:txBody>
          <a:bodyPr>
            <a:normAutofit/>
          </a:bodyPr>
          <a:lstStyle/>
          <a:p>
            <a:pPr>
              <a:lnSpc>
                <a:spcPct val="90000"/>
              </a:lnSpc>
              <a:buClr>
                <a:schemeClr val="tx2">
                  <a:lumMod val="10000"/>
                </a:schemeClr>
              </a:buClr>
            </a:pPr>
            <a:r>
              <a:rPr lang="en-US" sz="1700" dirty="0" smtClean="0">
                <a:solidFill>
                  <a:schemeClr val="tx2">
                    <a:lumMod val="10000"/>
                  </a:schemeClr>
                </a:solidFill>
              </a:rPr>
              <a:t>An authentication tag is generated and appended to each message for transmission</a:t>
            </a:r>
          </a:p>
          <a:p>
            <a:pPr>
              <a:lnSpc>
                <a:spcPct val="90000"/>
              </a:lnSpc>
              <a:buClr>
                <a:schemeClr val="tx2">
                  <a:lumMod val="10000"/>
                </a:schemeClr>
              </a:buClr>
            </a:pPr>
            <a:r>
              <a:rPr lang="en-US" sz="1700" dirty="0" smtClean="0">
                <a:solidFill>
                  <a:schemeClr val="tx2">
                    <a:lumMod val="10000"/>
                  </a:schemeClr>
                </a:solidFill>
              </a:rPr>
              <a:t>The message itself is not encrypted and can be read at the destination independent of the authentication function at the destination</a:t>
            </a:r>
          </a:p>
          <a:p>
            <a:pPr>
              <a:lnSpc>
                <a:spcPct val="90000"/>
              </a:lnSpc>
              <a:buClr>
                <a:schemeClr val="tx2">
                  <a:lumMod val="10000"/>
                </a:schemeClr>
              </a:buClr>
            </a:pPr>
            <a:r>
              <a:rPr lang="en-US" sz="1700" dirty="0" smtClean="0">
                <a:solidFill>
                  <a:schemeClr val="tx2">
                    <a:lumMod val="10000"/>
                  </a:schemeClr>
                </a:solidFill>
              </a:rPr>
              <a:t>Because the message is not encrypted, message confidentiality is not provided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0"/>
            <a:ext cx="8875059"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US" dirty="0" smtClean="0"/>
              <a:t>One-way Hash Functions</a:t>
            </a:r>
            <a:endParaRPr lang="en-AU" dirty="0"/>
          </a:p>
        </p:txBody>
      </p:sp>
      <p:sp>
        <p:nvSpPr>
          <p:cNvPr id="6" name="Content Placeholder 5"/>
          <p:cNvSpPr>
            <a:spLocks noGrp="1"/>
          </p:cNvSpPr>
          <p:nvPr>
            <p:ph idx="1"/>
          </p:nvPr>
        </p:nvSpPr>
        <p:spPr/>
        <p:txBody>
          <a:bodyPr/>
          <a:lstStyle/>
          <a:p>
            <a:r>
              <a:rPr lang="en-US" dirty="0" smtClean="0">
                <a:solidFill>
                  <a:schemeClr val="tx2">
                    <a:lumMod val="10000"/>
                  </a:schemeClr>
                </a:solidFill>
              </a:rPr>
              <a:t>Accepts a variable-size message </a:t>
            </a:r>
            <a:r>
              <a:rPr lang="en-US" i="1" dirty="0" smtClean="0">
                <a:solidFill>
                  <a:schemeClr val="tx2">
                    <a:lumMod val="10000"/>
                  </a:schemeClr>
                </a:solidFill>
              </a:rPr>
              <a:t>M </a:t>
            </a:r>
            <a:r>
              <a:rPr lang="en-US" dirty="0" smtClean="0">
                <a:solidFill>
                  <a:schemeClr val="tx2">
                    <a:lumMod val="10000"/>
                  </a:schemeClr>
                </a:solidFill>
              </a:rPr>
              <a:t>as input and produces a fixed-size message digest H(</a:t>
            </a:r>
            <a:r>
              <a:rPr lang="en-US" i="1" dirty="0" smtClean="0">
                <a:solidFill>
                  <a:schemeClr val="tx2">
                    <a:lumMod val="10000"/>
                  </a:schemeClr>
                </a:solidFill>
              </a:rPr>
              <a:t>M</a:t>
            </a:r>
            <a:r>
              <a:rPr lang="en-US" dirty="0" smtClean="0">
                <a:solidFill>
                  <a:schemeClr val="tx2">
                    <a:lumMod val="10000"/>
                  </a:schemeClr>
                </a:solidFill>
              </a:rPr>
              <a:t>) as output</a:t>
            </a:r>
          </a:p>
          <a:p>
            <a:r>
              <a:rPr lang="en-US" dirty="0" smtClean="0">
                <a:solidFill>
                  <a:schemeClr val="tx2">
                    <a:lumMod val="10000"/>
                  </a:schemeClr>
                </a:solidFill>
              </a:rPr>
              <a:t>Does not take a secret key as input</a:t>
            </a:r>
          </a:p>
          <a:p>
            <a:r>
              <a:rPr lang="en-US" dirty="0" smtClean="0">
                <a:solidFill>
                  <a:schemeClr val="tx2">
                    <a:lumMod val="10000"/>
                  </a:schemeClr>
                </a:solidFill>
              </a:rPr>
              <a:t>To authenticate a message, the message digest is sent with the message in such a way that the message digest is authentic</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spd="med">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Secure Hash Functions</a:t>
            </a:r>
          </a:p>
        </p:txBody>
      </p:sp>
      <p:sp>
        <p:nvSpPr>
          <p:cNvPr id="7" name="Content Placeholder 6"/>
          <p:cNvSpPr>
            <a:spLocks noGrp="1"/>
          </p:cNvSpPr>
          <p:nvPr>
            <p:ph idx="1"/>
          </p:nvPr>
        </p:nvSpPr>
        <p:spPr>
          <a:xfrm>
            <a:off x="0" y="1676400"/>
            <a:ext cx="2819400" cy="5181600"/>
          </a:xfrm>
        </p:spPr>
        <p:txBody>
          <a:bodyPr>
            <a:normAutofit fontScale="85000" lnSpcReduction="10000"/>
          </a:bodyPr>
          <a:lstStyle/>
          <a:p>
            <a:r>
              <a:rPr lang="en-US" dirty="0" smtClean="0">
                <a:solidFill>
                  <a:schemeClr val="tx2">
                    <a:lumMod val="10000"/>
                  </a:schemeClr>
                </a:solidFill>
              </a:rPr>
              <a:t>Is important not only in message authentication but in digital signatures</a:t>
            </a:r>
          </a:p>
          <a:p>
            <a:r>
              <a:rPr lang="en-US" dirty="0" smtClean="0">
                <a:solidFill>
                  <a:schemeClr val="tx2">
                    <a:lumMod val="10000"/>
                  </a:schemeClr>
                </a:solidFill>
              </a:rPr>
              <a:t>Purpose is to produce a “fingerprint” of a file, message, or other block of data</a:t>
            </a:r>
          </a:p>
          <a:p>
            <a:r>
              <a:rPr lang="en-US" dirty="0" smtClean="0">
                <a:solidFill>
                  <a:schemeClr val="tx2">
                    <a:lumMod val="10000"/>
                  </a:schemeClr>
                </a:solidFill>
              </a:rPr>
              <a:t>To be useful for message authentication, a hash function H must have the following properties:</a:t>
            </a:r>
          </a:p>
          <a:p>
            <a:pPr lvl="1">
              <a:buNone/>
            </a:pPr>
            <a:r>
              <a:rPr lang="en-US" dirty="0" smtClean="0">
                <a:solidFill>
                  <a:schemeClr val="tx2">
                    <a:lumMod val="10000"/>
                  </a:schemeClr>
                </a:solidFill>
              </a:rPr>
              <a:t>	</a:t>
            </a:r>
            <a:endParaRPr lang="en-US" sz="2143" dirty="0" smtClean="0">
              <a:solidFill>
                <a:schemeClr val="tx2">
                  <a:lumMod val="10000"/>
                </a:schemeClr>
              </a:solidFill>
            </a:endParaRPr>
          </a:p>
        </p:txBody>
      </p:sp>
      <p:graphicFrame>
        <p:nvGraphicFramePr>
          <p:cNvPr id="4" name="Diagram 3"/>
          <p:cNvGraphicFramePr/>
          <p:nvPr/>
        </p:nvGraphicFramePr>
        <p:xfrm>
          <a:off x="2819400" y="1524000"/>
          <a:ext cx="6324600" cy="533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of Hash Functions</a:t>
            </a:r>
          </a:p>
        </p:txBody>
      </p:sp>
      <p:sp>
        <p:nvSpPr>
          <p:cNvPr id="7" name="Content Placeholder 6"/>
          <p:cNvSpPr>
            <a:spLocks noGrp="1"/>
          </p:cNvSpPr>
          <p:nvPr>
            <p:ph idx="1"/>
          </p:nvPr>
        </p:nvSpPr>
        <p:spPr/>
        <p:txBody>
          <a:bodyPr/>
          <a:lstStyle/>
          <a:p>
            <a:r>
              <a:rPr lang="en-US" dirty="0" smtClean="0">
                <a:solidFill>
                  <a:schemeClr val="tx2">
                    <a:lumMod val="10000"/>
                  </a:schemeClr>
                </a:solidFill>
              </a:rPr>
              <a:t>There are two approaches to attacking a secure hash function:</a:t>
            </a:r>
          </a:p>
          <a:p>
            <a:pPr lvl="1">
              <a:buClr>
                <a:schemeClr val="bg1"/>
              </a:buClr>
            </a:pPr>
            <a:r>
              <a:rPr lang="en-US" dirty="0" smtClean="0">
                <a:solidFill>
                  <a:schemeClr val="tx2">
                    <a:lumMod val="10000"/>
                  </a:schemeClr>
                </a:solidFill>
              </a:rPr>
              <a:t>Cryptanalysis</a:t>
            </a:r>
          </a:p>
          <a:p>
            <a:pPr lvl="2"/>
            <a:r>
              <a:rPr lang="en-US" dirty="0" smtClean="0">
                <a:solidFill>
                  <a:schemeClr val="tx2">
                    <a:lumMod val="10000"/>
                  </a:schemeClr>
                </a:solidFill>
              </a:rPr>
              <a:t>Involves exploiting logical weaknesses in the algorithm</a:t>
            </a:r>
          </a:p>
          <a:p>
            <a:pPr lvl="1">
              <a:buClr>
                <a:schemeClr val="bg1"/>
              </a:buClr>
            </a:pPr>
            <a:r>
              <a:rPr lang="en-US" dirty="0" smtClean="0">
                <a:solidFill>
                  <a:schemeClr val="tx2">
                    <a:lumMod val="10000"/>
                  </a:schemeClr>
                </a:solidFill>
              </a:rPr>
              <a:t>Brute-force attack</a:t>
            </a:r>
          </a:p>
          <a:p>
            <a:pPr lvl="2"/>
            <a:r>
              <a:rPr lang="en-US" dirty="0" smtClean="0">
                <a:solidFill>
                  <a:schemeClr val="tx2">
                    <a:lumMod val="10000"/>
                  </a:schemeClr>
                </a:solidFill>
              </a:rPr>
              <a:t>The strength of a hash function against this attack depends solely on the length of the hash code produced by the algorithm</a:t>
            </a:r>
            <a:endParaRPr lang="en-US" dirty="0">
              <a:solidFill>
                <a:schemeClr val="tx2">
                  <a:lumMod val="10000"/>
                </a:schemeClr>
              </a:solidFill>
            </a:endParaRPr>
          </a:p>
        </p:txBody>
      </p:sp>
      <p:pic>
        <p:nvPicPr>
          <p:cNvPr id="9" name="Picture 8"/>
          <p:cNvPicPr>
            <a:picLocks noChangeAspect="1"/>
          </p:cNvPicPr>
          <p:nvPr/>
        </p:nvPicPr>
        <p:blipFill>
          <a:blip r:embed="rId3"/>
          <a:stretch>
            <a:fillRect/>
          </a:stretch>
        </p:blipFill>
        <p:spPr>
          <a:xfrm rot="417017">
            <a:off x="6698898" y="5037422"/>
            <a:ext cx="1767697" cy="127053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1261</TotalTime>
  <Words>6792</Words>
  <Application>Microsoft Macintosh PowerPoint</Application>
  <PresentationFormat>On-screen Show (4:3)</PresentationFormat>
  <Paragraphs>615</Paragraphs>
  <Slides>33</Slides>
  <Notes>33</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1_Precedent</vt:lpstr>
      <vt:lpstr>Network Security Essentials</vt:lpstr>
      <vt:lpstr>Chapter 3</vt:lpstr>
      <vt:lpstr>Slide 3</vt:lpstr>
      <vt:lpstr>Approaches to Message Authentication</vt:lpstr>
      <vt:lpstr>Slide 5</vt:lpstr>
      <vt:lpstr>One-way Hash Functions</vt:lpstr>
      <vt:lpstr>Slide 7</vt:lpstr>
      <vt:lpstr>Secure Hash Functions</vt:lpstr>
      <vt:lpstr>Security of Hash Functions</vt:lpstr>
      <vt:lpstr>Slide 10</vt:lpstr>
      <vt:lpstr>The sha Secure Hash function</vt:lpstr>
      <vt:lpstr>Table 3.1  Comparison of SHA Parameters </vt:lpstr>
      <vt:lpstr>Slide 13</vt:lpstr>
      <vt:lpstr>Slide 14</vt:lpstr>
      <vt:lpstr>Sha-3</vt:lpstr>
      <vt:lpstr>HMAC</vt:lpstr>
      <vt:lpstr>HMAC Design Objectives</vt:lpstr>
      <vt:lpstr>Slide 18</vt:lpstr>
      <vt:lpstr>Slide 19</vt:lpstr>
      <vt:lpstr>Counter with Cipher Block Chaining-Message Authentication Code (CCM) </vt:lpstr>
      <vt:lpstr>Slide 21</vt:lpstr>
      <vt:lpstr>Public-Key  encryption structure</vt:lpstr>
      <vt:lpstr>Slide 23</vt:lpstr>
      <vt:lpstr>Applications for  public-key cryptosystems</vt:lpstr>
      <vt:lpstr>Table 3.2 applications for public-key cryptosystems</vt:lpstr>
      <vt:lpstr>Slide 26</vt:lpstr>
      <vt:lpstr>Slide 27</vt:lpstr>
      <vt:lpstr>Diffie-Hellman Key Exchange</vt:lpstr>
      <vt:lpstr>Slide 29</vt:lpstr>
      <vt:lpstr>Slide 30</vt:lpstr>
      <vt:lpstr>Digital Signature standard (DSS)</vt:lpstr>
      <vt:lpstr>Elliptic-curve cryptology (ECC)</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9</dc:subject>
  <dc:creator>Dr Lawrie Brown</dc:creator>
  <cp:keywords/>
  <dc:description/>
  <cp:lastModifiedBy>Kevin McLaughlin</cp:lastModifiedBy>
  <cp:revision>65</cp:revision>
  <dcterms:created xsi:type="dcterms:W3CDTF">2013-04-24T02:39:52Z</dcterms:created>
  <dcterms:modified xsi:type="dcterms:W3CDTF">2013-04-24T04:00:12Z</dcterms:modified>
  <cp:category/>
</cp:coreProperties>
</file>